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Lst>
  <p:notesMasterIdLst>
    <p:notesMasterId r:id="rId50"/>
  </p:notesMasterIdLst>
  <p:handoutMasterIdLst>
    <p:handoutMasterId r:id="rId51"/>
  </p:handoutMasterIdLst>
  <p:sldIdLst>
    <p:sldId id="1661" r:id="rId6"/>
    <p:sldId id="2147482840" r:id="rId7"/>
    <p:sldId id="2147481890" r:id="rId8"/>
    <p:sldId id="2147482841" r:id="rId9"/>
    <p:sldId id="2147482842" r:id="rId10"/>
    <p:sldId id="2147482844" r:id="rId11"/>
    <p:sldId id="2147482846" r:id="rId12"/>
    <p:sldId id="2147482834" r:id="rId13"/>
    <p:sldId id="2147482847" r:id="rId14"/>
    <p:sldId id="2147482848" r:id="rId15"/>
    <p:sldId id="2147482849" r:id="rId16"/>
    <p:sldId id="2147481907" r:id="rId17"/>
    <p:sldId id="2147482850" r:id="rId18"/>
    <p:sldId id="2147482851" r:id="rId19"/>
    <p:sldId id="2147482852" r:id="rId20"/>
    <p:sldId id="2147482853" r:id="rId21"/>
    <p:sldId id="2147481867" r:id="rId22"/>
    <p:sldId id="2147482854" r:id="rId23"/>
    <p:sldId id="2147482855" r:id="rId24"/>
    <p:sldId id="2147482856" r:id="rId25"/>
    <p:sldId id="2147482857" r:id="rId26"/>
    <p:sldId id="2147482839" r:id="rId27"/>
    <p:sldId id="2147482845" r:id="rId28"/>
    <p:sldId id="2147481901" r:id="rId29"/>
    <p:sldId id="2147482858" r:id="rId30"/>
    <p:sldId id="2147482859" r:id="rId31"/>
    <p:sldId id="2147482860" r:id="rId32"/>
    <p:sldId id="2147482861" r:id="rId33"/>
    <p:sldId id="2147482837" r:id="rId34"/>
    <p:sldId id="2147482862" r:id="rId35"/>
    <p:sldId id="2147482863" r:id="rId36"/>
    <p:sldId id="2147482864" r:id="rId37"/>
    <p:sldId id="2147481895" r:id="rId38"/>
    <p:sldId id="2147482865" r:id="rId39"/>
    <p:sldId id="2147482866" r:id="rId40"/>
    <p:sldId id="2147481876" r:id="rId41"/>
    <p:sldId id="269" r:id="rId42"/>
    <p:sldId id="297" r:id="rId43"/>
    <p:sldId id="2147482838" r:id="rId44"/>
    <p:sldId id="2147481909" r:id="rId45"/>
    <p:sldId id="292" r:id="rId46"/>
    <p:sldId id="2147481827" r:id="rId47"/>
    <p:sldId id="2147481900" r:id="rId48"/>
    <p:sldId id="260" r:id="rId4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AI Tour 16:9 Template Light" id="{38B656EC-D568-4EF7-8842-9FA1AE1192C9}">
          <p14:sldIdLst>
            <p14:sldId id="1661"/>
            <p14:sldId id="2147482840"/>
            <p14:sldId id="2147481890"/>
            <p14:sldId id="2147482841"/>
            <p14:sldId id="2147482842"/>
            <p14:sldId id="2147482844"/>
            <p14:sldId id="2147482846"/>
            <p14:sldId id="2147482834"/>
            <p14:sldId id="2147482847"/>
            <p14:sldId id="2147482848"/>
            <p14:sldId id="2147482849"/>
            <p14:sldId id="2147481907"/>
            <p14:sldId id="2147482850"/>
            <p14:sldId id="2147482851"/>
            <p14:sldId id="2147482852"/>
            <p14:sldId id="2147482853"/>
            <p14:sldId id="2147481867"/>
            <p14:sldId id="2147482854"/>
            <p14:sldId id="2147482855"/>
            <p14:sldId id="2147482856"/>
            <p14:sldId id="2147482857"/>
            <p14:sldId id="2147482839"/>
            <p14:sldId id="2147482845"/>
            <p14:sldId id="2147481901"/>
            <p14:sldId id="2147482858"/>
            <p14:sldId id="2147482859"/>
            <p14:sldId id="2147482860"/>
            <p14:sldId id="2147482861"/>
            <p14:sldId id="2147482837"/>
            <p14:sldId id="2147482862"/>
            <p14:sldId id="2147482863"/>
            <p14:sldId id="2147482864"/>
            <p14:sldId id="2147481895"/>
            <p14:sldId id="2147482865"/>
            <p14:sldId id="2147482866"/>
            <p14:sldId id="2147481876"/>
            <p14:sldId id="269"/>
            <p14:sldId id="297"/>
            <p14:sldId id="2147482838"/>
            <p14:sldId id="2147481909"/>
            <p14:sldId id="292"/>
            <p14:sldId id="2147481827"/>
            <p14:sldId id="2147481900"/>
            <p14:sldId id="260"/>
          </p14:sldIdLst>
        </p14:section>
        <p14:section name="Microsoft AI Tour 16:9 Template Dark" id="{5E174FA5-E68B-46F1-90F9-8D8AC2CB06F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8591A8B-A833-CFD2-9EA7-F5CE82A0E9EC}" name="Josh Oh" initials="JO" userId="S::joshoh@microsoft.com::234851e1-8e4d-4451-8a2f-bc80193e3756" providerId="AD"/>
  <p188:author id="{201CA29D-D065-D46C-4D71-1AC81FFA7C1A}" name="Farzad Sunavala" initials="FS" userId="S::fsunavala@microsoft.com::c7b9be82-5bba-4f43-b49e-53051c7debcd" providerId="AD"/>
  <p188:author id="{526DF9A2-33C5-A206-06EC-FB815EEEF4C6}" name="Pamela Fox" initials="PF" userId="S::pamelafox@microsoft.com::05c421f6-d446-4f2a-8ee0-1060b47b1543"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F"/>
    <a:srgbClr val="2A446F"/>
    <a:srgbClr val="4D3677"/>
    <a:srgbClr val="8661C5"/>
    <a:srgbClr val="D4EC8E"/>
    <a:srgbClr val="FFFFFF"/>
    <a:srgbClr val="091F2C"/>
    <a:srgbClr val="000000"/>
    <a:srgbClr val="FFE399"/>
    <a:srgbClr val="F8E3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82636"/>
  </p:normalViewPr>
  <p:slideViewPr>
    <p:cSldViewPr snapToGrid="0">
      <p:cViewPr varScale="1">
        <p:scale>
          <a:sx n="138" d="100"/>
          <a:sy n="138" d="100"/>
        </p:scale>
        <p:origin x="1384" y="52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8/10/relationships/authors" Targe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74350388417294E-2"/>
          <c:y val="0.13302467079697114"/>
          <c:w val="0.933731933567987"/>
          <c:h val="0.58887976982998025"/>
        </c:manualLayout>
      </c:layout>
      <c:barChart>
        <c:barDir val="col"/>
        <c:grouping val="clustered"/>
        <c:varyColors val="0"/>
        <c:ser>
          <c:idx val="0"/>
          <c:order val="0"/>
          <c:tx>
            <c:strRef>
              <c:f>Sheet1!$B$1</c:f>
              <c:strCache>
                <c:ptCount val="1"/>
                <c:pt idx="0">
                  <c:v>Keyword</c:v>
                </c:pt>
              </c:strCache>
            </c:strRef>
          </c:tx>
          <c:spPr>
            <a:solidFill>
              <a:srgbClr val="399A91"/>
            </a:solidFill>
            <a:ln>
              <a:noFill/>
            </a:ln>
            <a:effectLst/>
          </c:spPr>
          <c:invertIfNegative val="0"/>
          <c:cat>
            <c:strRef>
              <c:f>Sheet1!$A$2:$A$4</c:f>
              <c:strCache>
                <c:ptCount val="3"/>
                <c:pt idx="0">
                  <c:v>Customer datasets [NDCG@3]</c:v>
                </c:pt>
                <c:pt idx="1">
                  <c:v>Beir [NDCG@10]</c:v>
                </c:pt>
                <c:pt idx="2">
                  <c:v>Miracl [NDCG@10]</c:v>
                </c:pt>
              </c:strCache>
            </c:strRef>
          </c:cat>
          <c:val>
            <c:numRef>
              <c:f>Sheet1!$B$2:$B$4</c:f>
              <c:numCache>
                <c:formatCode>General</c:formatCode>
                <c:ptCount val="3"/>
                <c:pt idx="0">
                  <c:v>40.6</c:v>
                </c:pt>
                <c:pt idx="1">
                  <c:v>40.6</c:v>
                </c:pt>
                <c:pt idx="2">
                  <c:v>49.6</c:v>
                </c:pt>
              </c:numCache>
            </c:numRef>
          </c:val>
          <c:extLst>
            <c:ext xmlns:c16="http://schemas.microsoft.com/office/drawing/2014/chart" uri="{C3380CC4-5D6E-409C-BE32-E72D297353CC}">
              <c16:uniqueId val="{00000000-C940-6442-8446-A1A2AFE47BCD}"/>
            </c:ext>
          </c:extLst>
        </c:ser>
        <c:ser>
          <c:idx val="1"/>
          <c:order val="1"/>
          <c:tx>
            <c:strRef>
              <c:f>Sheet1!$C$1</c:f>
              <c:strCache>
                <c:ptCount val="1"/>
                <c:pt idx="0">
                  <c:v>Vector (ada-002)</c:v>
                </c:pt>
              </c:strCache>
            </c:strRef>
          </c:tx>
          <c:spPr>
            <a:solidFill>
              <a:schemeClr val="accent2"/>
            </a:solidFill>
            <a:ln>
              <a:noFill/>
            </a:ln>
            <a:effectLst/>
          </c:spPr>
          <c:invertIfNegative val="0"/>
          <c:cat>
            <c:strRef>
              <c:f>Sheet1!$A$2:$A$4</c:f>
              <c:strCache>
                <c:ptCount val="3"/>
                <c:pt idx="0">
                  <c:v>Customer datasets [NDCG@3]</c:v>
                </c:pt>
                <c:pt idx="1">
                  <c:v>Beir [NDCG@10]</c:v>
                </c:pt>
                <c:pt idx="2">
                  <c:v>Miracl [NDCG@10]</c:v>
                </c:pt>
              </c:strCache>
            </c:strRef>
          </c:cat>
          <c:val>
            <c:numRef>
              <c:f>Sheet1!$C$2:$C$4</c:f>
              <c:numCache>
                <c:formatCode>General</c:formatCode>
                <c:ptCount val="3"/>
                <c:pt idx="0">
                  <c:v>43.8</c:v>
                </c:pt>
                <c:pt idx="1">
                  <c:v>45</c:v>
                </c:pt>
                <c:pt idx="2">
                  <c:v>58.3</c:v>
                </c:pt>
              </c:numCache>
            </c:numRef>
          </c:val>
          <c:extLst>
            <c:ext xmlns:c16="http://schemas.microsoft.com/office/drawing/2014/chart" uri="{C3380CC4-5D6E-409C-BE32-E72D297353CC}">
              <c16:uniqueId val="{00000001-C940-6442-8446-A1A2AFE47BCD}"/>
            </c:ext>
          </c:extLst>
        </c:ser>
        <c:ser>
          <c:idx val="2"/>
          <c:order val="2"/>
          <c:tx>
            <c:strRef>
              <c:f>Sheet1!$D$1</c:f>
              <c:strCache>
                <c:ptCount val="1"/>
                <c:pt idx="0">
                  <c:v>Hybrid (Keyword + Vector)</c:v>
                </c:pt>
              </c:strCache>
            </c:strRef>
          </c:tx>
          <c:spPr>
            <a:solidFill>
              <a:srgbClr val="8661C5"/>
            </a:solidFill>
            <a:ln>
              <a:noFill/>
            </a:ln>
            <a:effectLst/>
          </c:spPr>
          <c:invertIfNegative val="0"/>
          <c:cat>
            <c:strRef>
              <c:f>Sheet1!$A$2:$A$4</c:f>
              <c:strCache>
                <c:ptCount val="3"/>
                <c:pt idx="0">
                  <c:v>Customer datasets [NDCG@3]</c:v>
                </c:pt>
                <c:pt idx="1">
                  <c:v>Beir [NDCG@10]</c:v>
                </c:pt>
                <c:pt idx="2">
                  <c:v>Miracl [NDCG@10]</c:v>
                </c:pt>
              </c:strCache>
            </c:strRef>
          </c:cat>
          <c:val>
            <c:numRef>
              <c:f>Sheet1!$D$2:$D$4</c:f>
              <c:numCache>
                <c:formatCode>General</c:formatCode>
                <c:ptCount val="3"/>
                <c:pt idx="0">
                  <c:v>48.4</c:v>
                </c:pt>
                <c:pt idx="1">
                  <c:v>48.4</c:v>
                </c:pt>
                <c:pt idx="2">
                  <c:v>58.8</c:v>
                </c:pt>
              </c:numCache>
            </c:numRef>
          </c:val>
          <c:extLst>
            <c:ext xmlns:c16="http://schemas.microsoft.com/office/drawing/2014/chart" uri="{C3380CC4-5D6E-409C-BE32-E72D297353CC}">
              <c16:uniqueId val="{00000002-C940-6442-8446-A1A2AFE47BCD}"/>
            </c:ext>
          </c:extLst>
        </c:ser>
        <c:ser>
          <c:idx val="3"/>
          <c:order val="3"/>
          <c:tx>
            <c:strRef>
              <c:f>Sheet1!$E$1</c:f>
              <c:strCache>
                <c:ptCount val="1"/>
                <c:pt idx="0">
                  <c:v>Hybrid + Semantic ranker</c:v>
                </c:pt>
              </c:strCache>
            </c:strRef>
          </c:tx>
          <c:spPr>
            <a:solidFill>
              <a:srgbClr val="FF5C39"/>
            </a:solidFill>
            <a:ln>
              <a:noFill/>
            </a:ln>
            <a:effectLst/>
          </c:spPr>
          <c:invertIfNegative val="0"/>
          <c:cat>
            <c:strRef>
              <c:f>Sheet1!$A$2:$A$4</c:f>
              <c:strCache>
                <c:ptCount val="3"/>
                <c:pt idx="0">
                  <c:v>Customer datasets [NDCG@3]</c:v>
                </c:pt>
                <c:pt idx="1">
                  <c:v>Beir [NDCG@10]</c:v>
                </c:pt>
                <c:pt idx="2">
                  <c:v>Miracl [NDCG@10]</c:v>
                </c:pt>
              </c:strCache>
            </c:strRef>
          </c:cat>
          <c:val>
            <c:numRef>
              <c:f>Sheet1!$E$2:$E$4</c:f>
              <c:numCache>
                <c:formatCode>General</c:formatCode>
                <c:ptCount val="3"/>
                <c:pt idx="0">
                  <c:v>60.1</c:v>
                </c:pt>
                <c:pt idx="1">
                  <c:v>50</c:v>
                </c:pt>
                <c:pt idx="2">
                  <c:v>72</c:v>
                </c:pt>
              </c:numCache>
            </c:numRef>
          </c:val>
          <c:extLst>
            <c:ext xmlns:c16="http://schemas.microsoft.com/office/drawing/2014/chart" uri="{C3380CC4-5D6E-409C-BE32-E72D297353CC}">
              <c16:uniqueId val="{00000003-C940-6442-8446-A1A2AFE47BCD}"/>
            </c:ext>
          </c:extLst>
        </c:ser>
        <c:dLbls>
          <c:showLegendKey val="0"/>
          <c:showVal val="0"/>
          <c:showCatName val="0"/>
          <c:showSerName val="0"/>
          <c:showPercent val="0"/>
          <c:showBubbleSize val="0"/>
        </c:dLbls>
        <c:gapWidth val="240"/>
        <c:overlap val="-40"/>
        <c:axId val="916287696"/>
        <c:axId val="916281576"/>
      </c:barChart>
      <c:catAx>
        <c:axId val="916287696"/>
        <c:scaling>
          <c:orientation val="minMax"/>
        </c:scaling>
        <c:delete val="0"/>
        <c:axPos val="b"/>
        <c:numFmt formatCode="General" sourceLinked="1"/>
        <c:majorTickMark val="none"/>
        <c:minorTickMark val="none"/>
        <c:tickLblPos val="nextTo"/>
        <c:spPr>
          <a:noFill/>
          <a:ln w="9525" cap="flat" cmpd="sng" algn="ctr">
            <a:solidFill>
              <a:srgbClr val="3A4953"/>
            </a:solidFill>
            <a:round/>
          </a:ln>
          <a:effectLst/>
        </c:spPr>
        <c:txPr>
          <a:bodyPr rot="-6000000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crossAx val="916281576"/>
        <c:crosses val="autoZero"/>
        <c:auto val="1"/>
        <c:lblAlgn val="ctr"/>
        <c:lblOffset val="100"/>
        <c:noMultiLvlLbl val="0"/>
      </c:catAx>
      <c:valAx>
        <c:axId val="916281576"/>
        <c:scaling>
          <c:orientation val="minMax"/>
        </c:scaling>
        <c:delete val="0"/>
        <c:axPos val="l"/>
        <c:majorGridlines>
          <c:spPr>
            <a:ln w="9525" cap="flat" cmpd="sng" algn="ctr">
              <a:solidFill>
                <a:srgbClr val="BFBFBF"/>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crossAx val="916287696"/>
        <c:crosses val="autoZero"/>
        <c:crossBetween val="between"/>
      </c:valAx>
      <c:spPr>
        <a:noFill/>
        <a:ln>
          <a:noFill/>
        </a:ln>
        <a:effectLst/>
      </c:spPr>
    </c:plotArea>
    <c:legend>
      <c:legendPos val="b"/>
      <c:layout>
        <c:manualLayout>
          <c:xMode val="edge"/>
          <c:yMode val="edge"/>
          <c:x val="4.1042340801198153E-2"/>
          <c:y val="0.88041819141128252"/>
          <c:w val="0.87685600425788324"/>
          <c:h val="0.11958180858871749"/>
        </c:manualLayout>
      </c:layout>
      <c:overlay val="0"/>
      <c:spPr>
        <a:noFill/>
        <a:ln>
          <a:noFill/>
        </a:ln>
        <a:effectLst/>
      </c:spPr>
      <c:txPr>
        <a:bodyPr rot="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Sheet1!$B$1</c:f>
              <c:strCache>
                <c:ptCount val="1"/>
                <c:pt idx="0">
                  <c:v>Y-Values</c:v>
                </c:pt>
              </c:strCache>
            </c:strRef>
          </c:tx>
          <c:spPr>
            <a:ln w="19050" cap="rnd">
              <a:solidFill>
                <a:srgbClr val="399A91"/>
              </a:solidFill>
              <a:round/>
            </a:ln>
            <a:effectLst/>
          </c:spPr>
          <c:marker>
            <c:symbol val="circle"/>
            <c:size val="5"/>
            <c:spPr>
              <a:solidFill>
                <a:srgbClr val="399A91"/>
              </a:solidFill>
              <a:ln w="9525">
                <a:noFill/>
              </a:ln>
              <a:effectLst/>
            </c:spPr>
          </c:marker>
          <c:xVal>
            <c:numRef>
              <c:f>Sheet1!$A$2:$A$5</c:f>
              <c:numCache>
                <c:formatCode>General</c:formatCode>
                <c:ptCount val="4"/>
                <c:pt idx="0">
                  <c:v>5</c:v>
                </c:pt>
                <c:pt idx="1">
                  <c:v>10</c:v>
                </c:pt>
                <c:pt idx="2">
                  <c:v>20</c:v>
                </c:pt>
                <c:pt idx="3">
                  <c:v>30</c:v>
                </c:pt>
              </c:numCache>
            </c:numRef>
          </c:xVal>
          <c:yVal>
            <c:numRef>
              <c:f>Sheet1!$B$2:$B$5</c:f>
              <c:numCache>
                <c:formatCode>General</c:formatCode>
                <c:ptCount val="4"/>
                <c:pt idx="0">
                  <c:v>74</c:v>
                </c:pt>
                <c:pt idx="1">
                  <c:v>66</c:v>
                </c:pt>
                <c:pt idx="2">
                  <c:v>61</c:v>
                </c:pt>
                <c:pt idx="3">
                  <c:v>57</c:v>
                </c:pt>
              </c:numCache>
            </c:numRef>
          </c:yVal>
          <c:smooth val="0"/>
          <c:extLst>
            <c:ext xmlns:c16="http://schemas.microsoft.com/office/drawing/2014/chart" uri="{C3380CC4-5D6E-409C-BE32-E72D297353CC}">
              <c16:uniqueId val="{00000000-5292-AB40-B1F9-CE3697347596}"/>
            </c:ext>
          </c:extLst>
        </c:ser>
        <c:ser>
          <c:idx val="1"/>
          <c:order val="1"/>
          <c:tx>
            <c:strRef>
              <c:f>Sheet1!$C$1</c:f>
              <c:strCache>
                <c:ptCount val="1"/>
                <c:pt idx="0">
                  <c:v>Column1</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Sheet1!$A$2:$A$5</c:f>
              <c:numCache>
                <c:formatCode>General</c:formatCode>
                <c:ptCount val="4"/>
                <c:pt idx="0">
                  <c:v>5</c:v>
                </c:pt>
                <c:pt idx="1">
                  <c:v>10</c:v>
                </c:pt>
                <c:pt idx="2">
                  <c:v>20</c:v>
                </c:pt>
                <c:pt idx="3">
                  <c:v>30</c:v>
                </c:pt>
              </c:numCache>
            </c:numRef>
          </c:xVal>
          <c:yVal>
            <c:numRef>
              <c:f>Sheet1!$C$2:$C$5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1-5292-AB40-B1F9-CE3697347596}"/>
            </c:ext>
          </c:extLst>
        </c:ser>
        <c:ser>
          <c:idx val="2"/>
          <c:order val="2"/>
          <c:tx>
            <c:strRef>
              <c:f>Sheet1!$D$1</c:f>
              <c:strCache>
                <c:ptCount val="1"/>
                <c:pt idx="0">
                  <c:v>Column2</c:v>
                </c:pt>
              </c:strCache>
            </c:strRef>
          </c:tx>
          <c:spPr>
            <a:ln w="19050" cap="rnd">
              <a:solidFill>
                <a:srgbClr val="0078D4"/>
              </a:solidFill>
              <a:round/>
            </a:ln>
            <a:effectLst/>
          </c:spPr>
          <c:marker>
            <c:symbol val="circle"/>
            <c:size val="5"/>
            <c:spPr>
              <a:solidFill>
                <a:srgbClr val="0078D4"/>
              </a:solidFill>
              <a:ln w="9525">
                <a:noFill/>
              </a:ln>
              <a:effectLst/>
            </c:spPr>
          </c:marker>
          <c:xVal>
            <c:numRef>
              <c:f>Sheet1!$A$2:$A$5</c:f>
              <c:numCache>
                <c:formatCode>General</c:formatCode>
                <c:ptCount val="4"/>
                <c:pt idx="0">
                  <c:v>5</c:v>
                </c:pt>
                <c:pt idx="1">
                  <c:v>10</c:v>
                </c:pt>
                <c:pt idx="2">
                  <c:v>20</c:v>
                </c:pt>
                <c:pt idx="3">
                  <c:v>30</c:v>
                </c:pt>
              </c:numCache>
            </c:numRef>
          </c:xVal>
          <c:yVal>
            <c:numRef>
              <c:f>Sheet1!$D$2:$D$5</c:f>
              <c:numCache>
                <c:formatCode>General</c:formatCode>
                <c:ptCount val="4"/>
                <c:pt idx="0">
                  <c:v>66</c:v>
                </c:pt>
                <c:pt idx="1">
                  <c:v>63</c:v>
                </c:pt>
                <c:pt idx="2">
                  <c:v>58</c:v>
                </c:pt>
                <c:pt idx="3">
                  <c:v>55</c:v>
                </c:pt>
              </c:numCache>
            </c:numRef>
          </c:yVal>
          <c:smooth val="0"/>
          <c:extLst>
            <c:ext xmlns:c16="http://schemas.microsoft.com/office/drawing/2014/chart" uri="{C3380CC4-5D6E-409C-BE32-E72D297353CC}">
              <c16:uniqueId val="{00000002-5292-AB40-B1F9-CE3697347596}"/>
            </c:ext>
          </c:extLst>
        </c:ser>
        <c:ser>
          <c:idx val="3"/>
          <c:order val="3"/>
          <c:tx>
            <c:strRef>
              <c:f>Sheet1!$E$1</c:f>
              <c:strCache>
                <c:ptCount val="1"/>
                <c:pt idx="0">
                  <c:v>Column3</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Sheet1!$A$2:$A$5</c:f>
              <c:numCache>
                <c:formatCode>General</c:formatCode>
                <c:ptCount val="4"/>
                <c:pt idx="0">
                  <c:v>5</c:v>
                </c:pt>
                <c:pt idx="1">
                  <c:v>10</c:v>
                </c:pt>
                <c:pt idx="2">
                  <c:v>20</c:v>
                </c:pt>
                <c:pt idx="3">
                  <c:v>30</c:v>
                </c:pt>
              </c:numCache>
            </c:numRef>
          </c:xVal>
          <c:yVal>
            <c:numRef>
              <c:f>Sheet1!$E$2:$E$5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3-5292-AB40-B1F9-CE3697347596}"/>
            </c:ext>
          </c:extLst>
        </c:ser>
        <c:ser>
          <c:idx val="4"/>
          <c:order val="4"/>
          <c:tx>
            <c:strRef>
              <c:f>Sheet1!$F$1</c:f>
              <c:strCache>
                <c:ptCount val="1"/>
                <c:pt idx="0">
                  <c:v>Column4</c:v>
                </c:pt>
              </c:strCache>
            </c:strRef>
          </c:tx>
          <c:spPr>
            <a:ln w="19050" cap="rnd">
              <a:solidFill>
                <a:schemeClr val="accent2"/>
              </a:solidFill>
              <a:round/>
            </a:ln>
            <a:effectLst/>
          </c:spPr>
          <c:marker>
            <c:symbol val="circle"/>
            <c:size val="5"/>
            <c:spPr>
              <a:solidFill>
                <a:schemeClr val="accent2"/>
              </a:solidFill>
              <a:ln w="9525">
                <a:noFill/>
              </a:ln>
              <a:effectLst/>
            </c:spPr>
          </c:marker>
          <c:xVal>
            <c:numRef>
              <c:f>Sheet1!$A$2:$A$5</c:f>
              <c:numCache>
                <c:formatCode>General</c:formatCode>
                <c:ptCount val="4"/>
                <c:pt idx="0">
                  <c:v>5</c:v>
                </c:pt>
                <c:pt idx="1">
                  <c:v>10</c:v>
                </c:pt>
                <c:pt idx="2">
                  <c:v>20</c:v>
                </c:pt>
                <c:pt idx="3">
                  <c:v>30</c:v>
                </c:pt>
              </c:numCache>
            </c:numRef>
          </c:xVal>
          <c:yVal>
            <c:numRef>
              <c:f>Sheet1!$F$2:$F$5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4-5292-AB40-B1F9-CE3697347596}"/>
            </c:ext>
          </c:extLst>
        </c:ser>
        <c:ser>
          <c:idx val="5"/>
          <c:order val="5"/>
          <c:tx>
            <c:strRef>
              <c:f>Sheet1!$G$1</c:f>
              <c:strCache>
                <c:ptCount val="1"/>
                <c:pt idx="0">
                  <c:v>Column5</c:v>
                </c:pt>
              </c:strCache>
            </c:strRef>
          </c:tx>
          <c:spPr>
            <a:ln w="19050" cap="rnd">
              <a:solidFill>
                <a:schemeClr val="accent6"/>
              </a:solidFill>
              <a:round/>
            </a:ln>
            <a:effectLst/>
          </c:spPr>
          <c:marker>
            <c:symbol val="circle"/>
            <c:size val="5"/>
            <c:spPr>
              <a:solidFill>
                <a:schemeClr val="accent6"/>
              </a:solidFill>
              <a:ln w="9525">
                <a:solidFill>
                  <a:schemeClr val="accent6"/>
                </a:solidFill>
              </a:ln>
              <a:effectLst/>
            </c:spPr>
          </c:marker>
          <c:xVal>
            <c:numRef>
              <c:f>Sheet1!$A$2:$A$5</c:f>
              <c:numCache>
                <c:formatCode>General</c:formatCode>
                <c:ptCount val="4"/>
                <c:pt idx="0">
                  <c:v>5</c:v>
                </c:pt>
                <c:pt idx="1">
                  <c:v>10</c:v>
                </c:pt>
                <c:pt idx="2">
                  <c:v>20</c:v>
                </c:pt>
                <c:pt idx="3">
                  <c:v>30</c:v>
                </c:pt>
              </c:numCache>
            </c:numRef>
          </c:xVal>
          <c:yVal>
            <c:numRef>
              <c:f>Sheet1!$G$2:$G$5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5-5292-AB40-B1F9-CE3697347596}"/>
            </c:ext>
          </c:extLst>
        </c:ser>
        <c:ser>
          <c:idx val="6"/>
          <c:order val="6"/>
          <c:tx>
            <c:strRef>
              <c:f>Sheet1!$H$1</c:f>
              <c:strCache>
                <c:ptCount val="1"/>
                <c:pt idx="0">
                  <c:v>Column6</c:v>
                </c:pt>
              </c:strCache>
            </c:strRef>
          </c:tx>
          <c:spPr>
            <a:ln w="19050" cap="rnd">
              <a:solidFill>
                <a:srgbClr val="C03BC4"/>
              </a:solidFill>
              <a:round/>
            </a:ln>
            <a:effectLst/>
          </c:spPr>
          <c:marker>
            <c:symbol val="circle"/>
            <c:size val="5"/>
            <c:spPr>
              <a:solidFill>
                <a:srgbClr val="C03BC4"/>
              </a:solidFill>
              <a:ln w="9525">
                <a:noFill/>
              </a:ln>
              <a:effectLst/>
            </c:spPr>
          </c:marker>
          <c:xVal>
            <c:numRef>
              <c:f>Sheet1!$A$2:$A$5</c:f>
              <c:numCache>
                <c:formatCode>General</c:formatCode>
                <c:ptCount val="4"/>
                <c:pt idx="0">
                  <c:v>5</c:v>
                </c:pt>
                <c:pt idx="1">
                  <c:v>10</c:v>
                </c:pt>
                <c:pt idx="2">
                  <c:v>20</c:v>
                </c:pt>
                <c:pt idx="3">
                  <c:v>30</c:v>
                </c:pt>
              </c:numCache>
            </c:numRef>
          </c:xVal>
          <c:yVal>
            <c:numRef>
              <c:f>Sheet1!$H$2:$H$5</c:f>
              <c:numCache>
                <c:formatCode>General</c:formatCode>
                <c:ptCount val="4"/>
                <c:pt idx="0">
                  <c:v>64</c:v>
                </c:pt>
                <c:pt idx="1">
                  <c:v>60</c:v>
                </c:pt>
                <c:pt idx="2">
                  <c:v>58</c:v>
                </c:pt>
                <c:pt idx="3">
                  <c:v>57</c:v>
                </c:pt>
              </c:numCache>
            </c:numRef>
          </c:yVal>
          <c:smooth val="0"/>
          <c:extLst>
            <c:ext xmlns:c16="http://schemas.microsoft.com/office/drawing/2014/chart" uri="{C3380CC4-5D6E-409C-BE32-E72D297353CC}">
              <c16:uniqueId val="{00000006-5292-AB40-B1F9-CE3697347596}"/>
            </c:ext>
          </c:extLst>
        </c:ser>
        <c:ser>
          <c:idx val="7"/>
          <c:order val="7"/>
          <c:tx>
            <c:strRef>
              <c:f>Sheet1!$I$1</c:f>
              <c:strCache>
                <c:ptCount val="1"/>
                <c:pt idx="0">
                  <c:v>Column7</c:v>
                </c:pt>
              </c:strCache>
            </c:strRef>
          </c:tx>
          <c:spPr>
            <a:ln w="19050" cap="rnd">
              <a:solidFill>
                <a:schemeClr val="accent2">
                  <a:lumMod val="60000"/>
                </a:schemeClr>
              </a:solidFill>
              <a:round/>
            </a:ln>
            <a:effectLst/>
          </c:spPr>
          <c:marker>
            <c:symbol val="circle"/>
            <c:size val="5"/>
            <c:spPr>
              <a:solidFill>
                <a:schemeClr val="accent2">
                  <a:lumMod val="60000"/>
                </a:schemeClr>
              </a:solidFill>
              <a:ln w="9525">
                <a:solidFill>
                  <a:schemeClr val="accent2">
                    <a:lumMod val="60000"/>
                  </a:schemeClr>
                </a:solidFill>
              </a:ln>
              <a:effectLst/>
            </c:spPr>
          </c:marker>
          <c:xVal>
            <c:numRef>
              <c:f>Sheet1!$A$2:$A$5</c:f>
              <c:numCache>
                <c:formatCode>General</c:formatCode>
                <c:ptCount val="4"/>
                <c:pt idx="0">
                  <c:v>5</c:v>
                </c:pt>
                <c:pt idx="1">
                  <c:v>10</c:v>
                </c:pt>
                <c:pt idx="2">
                  <c:v>20</c:v>
                </c:pt>
                <c:pt idx="3">
                  <c:v>30</c:v>
                </c:pt>
              </c:numCache>
            </c:numRef>
          </c:xVal>
          <c:yVal>
            <c:numRef>
              <c:f>Sheet1!$I$2:$I$5</c:f>
              <c:numCache>
                <c:formatCode>General</c:formatCode>
                <c:ptCount val="4"/>
                <c:pt idx="0">
                  <c:v>5</c:v>
                </c:pt>
                <c:pt idx="1">
                  <c:v>10</c:v>
                </c:pt>
                <c:pt idx="2">
                  <c:v>20</c:v>
                </c:pt>
                <c:pt idx="3">
                  <c:v>30</c:v>
                </c:pt>
              </c:numCache>
            </c:numRef>
          </c:yVal>
          <c:smooth val="0"/>
          <c:extLst>
            <c:ext xmlns:c16="http://schemas.microsoft.com/office/drawing/2014/chart" uri="{C3380CC4-5D6E-409C-BE32-E72D297353CC}">
              <c16:uniqueId val="{00000007-5292-AB40-B1F9-CE3697347596}"/>
            </c:ext>
          </c:extLst>
        </c:ser>
        <c:ser>
          <c:idx val="8"/>
          <c:order val="8"/>
          <c:tx>
            <c:strRef>
              <c:f>Sheet1!$J$1</c:f>
              <c:strCache>
                <c:ptCount val="1"/>
                <c:pt idx="0">
                  <c:v>Column8</c:v>
                </c:pt>
              </c:strCache>
            </c:strRef>
          </c:tx>
          <c:spPr>
            <a:ln w="19050" cap="rnd">
              <a:solidFill>
                <a:srgbClr val="FF5C39"/>
              </a:solidFill>
              <a:round/>
            </a:ln>
            <a:effectLst/>
          </c:spPr>
          <c:marker>
            <c:symbol val="circle"/>
            <c:size val="5"/>
            <c:spPr>
              <a:solidFill>
                <a:srgbClr val="FF5C39"/>
              </a:solidFill>
              <a:ln w="9525">
                <a:noFill/>
              </a:ln>
              <a:effectLst/>
            </c:spPr>
          </c:marker>
          <c:xVal>
            <c:numRef>
              <c:f>Sheet1!$A$2:$A$5</c:f>
              <c:numCache>
                <c:formatCode>General</c:formatCode>
                <c:ptCount val="4"/>
                <c:pt idx="0">
                  <c:v>5</c:v>
                </c:pt>
                <c:pt idx="1">
                  <c:v>10</c:v>
                </c:pt>
                <c:pt idx="2">
                  <c:v>20</c:v>
                </c:pt>
                <c:pt idx="3">
                  <c:v>30</c:v>
                </c:pt>
              </c:numCache>
            </c:numRef>
          </c:xVal>
          <c:yVal>
            <c:numRef>
              <c:f>Sheet1!$J$2:$J$5</c:f>
              <c:numCache>
                <c:formatCode>General</c:formatCode>
                <c:ptCount val="4"/>
                <c:pt idx="0">
                  <c:v>64</c:v>
                </c:pt>
                <c:pt idx="1">
                  <c:v>59</c:v>
                </c:pt>
                <c:pt idx="2">
                  <c:v>54</c:v>
                </c:pt>
                <c:pt idx="3">
                  <c:v>51</c:v>
                </c:pt>
              </c:numCache>
            </c:numRef>
          </c:yVal>
          <c:smooth val="0"/>
          <c:extLst>
            <c:ext xmlns:c16="http://schemas.microsoft.com/office/drawing/2014/chart" uri="{C3380CC4-5D6E-409C-BE32-E72D297353CC}">
              <c16:uniqueId val="{00000008-5292-AB40-B1F9-CE3697347596}"/>
            </c:ext>
          </c:extLst>
        </c:ser>
        <c:dLbls>
          <c:showLegendKey val="0"/>
          <c:showVal val="0"/>
          <c:showCatName val="0"/>
          <c:showSerName val="0"/>
          <c:showPercent val="0"/>
          <c:showBubbleSize val="0"/>
        </c:dLbls>
        <c:axId val="171314224"/>
        <c:axId val="1889209744"/>
      </c:scatterChart>
      <c:valAx>
        <c:axId val="171314224"/>
        <c:scaling>
          <c:orientation val="minMax"/>
          <c:max val="30"/>
          <c:min val="5"/>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89209744"/>
        <c:crosses val="autoZero"/>
        <c:crossBetween val="midCat"/>
      </c:valAx>
      <c:valAx>
        <c:axId val="1889209744"/>
        <c:scaling>
          <c:orientation val="minMax"/>
          <c:max val="75"/>
          <c:min val="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71314224"/>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678856134573488"/>
          <c:y val="2.7013267342917438E-2"/>
          <c:w val="0.7338792392497826"/>
          <c:h val="0.70909965342890235"/>
        </c:manualLayout>
      </c:layout>
      <c:barChart>
        <c:barDir val="col"/>
        <c:grouping val="clustered"/>
        <c:varyColors val="0"/>
        <c:ser>
          <c:idx val="0"/>
          <c:order val="0"/>
          <c:tx>
            <c:strRef>
              <c:f>Sheet2!$B$20</c:f>
              <c:strCache>
                <c:ptCount val="1"/>
                <c:pt idx="0">
                  <c:v>Previous Vector Limit</c:v>
                </c:pt>
              </c:strCache>
            </c:strRef>
          </c:tx>
          <c:spPr>
            <a:gradFill flip="none" rotWithShape="1">
              <a:gsLst>
                <a:gs pos="0">
                  <a:srgbClr val="1E8AB1"/>
                </a:gs>
                <a:gs pos="64000">
                  <a:srgbClr val="399A91"/>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Sheet2!$B$21:$B$26</c:f>
              <c:numCache>
                <c:formatCode>General</c:formatCode>
                <c:ptCount val="6"/>
                <c:pt idx="0">
                  <c:v>1</c:v>
                </c:pt>
                <c:pt idx="1">
                  <c:v>36</c:v>
                </c:pt>
                <c:pt idx="2">
                  <c:v>144</c:v>
                </c:pt>
                <c:pt idx="3">
                  <c:v>432</c:v>
                </c:pt>
                <c:pt idx="4">
                  <c:v>144</c:v>
                </c:pt>
                <c:pt idx="5">
                  <c:v>432</c:v>
                </c:pt>
              </c:numCache>
            </c:numRef>
          </c:val>
          <c:extLst>
            <c:ext xmlns:c16="http://schemas.microsoft.com/office/drawing/2014/chart" uri="{C3380CC4-5D6E-409C-BE32-E72D297353CC}">
              <c16:uniqueId val="{00000000-EC99-4841-BC43-BA5967664309}"/>
            </c:ext>
          </c:extLst>
        </c:ser>
        <c:ser>
          <c:idx val="1"/>
          <c:order val="1"/>
          <c:tx>
            <c:strRef>
              <c:f>Sheet2!$C$20</c:f>
              <c:strCache>
                <c:ptCount val="1"/>
                <c:pt idx="0">
                  <c:v>New Vector Limit</c:v>
                </c:pt>
              </c:strCache>
            </c:strRef>
          </c:tx>
          <c:spPr>
            <a:gradFill flip="none" rotWithShape="1">
              <a:gsLst>
                <a:gs pos="0">
                  <a:srgbClr val="C03BC4"/>
                </a:gs>
                <a:gs pos="100000">
                  <a:srgbClr val="0078D4"/>
                </a:gs>
              </a:gsLst>
              <a:lin ang="5400000" scaled="0"/>
              <a:tileRect/>
            </a:gra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cat>
            <c:strRef>
              <c:f>Sheet2!$A$21:$A$26</c:f>
              <c:strCache>
                <c:ptCount val="6"/>
                <c:pt idx="0">
                  <c:v>Basic</c:v>
                </c:pt>
                <c:pt idx="1">
                  <c:v>S1</c:v>
                </c:pt>
                <c:pt idx="2">
                  <c:v>S2</c:v>
                </c:pt>
                <c:pt idx="3">
                  <c:v>S3</c:v>
                </c:pt>
                <c:pt idx="4">
                  <c:v>L1</c:v>
                </c:pt>
                <c:pt idx="5">
                  <c:v>L2</c:v>
                </c:pt>
              </c:strCache>
            </c:strRef>
          </c:cat>
          <c:val>
            <c:numRef>
              <c:f>Sheet2!$C$21:$C$26</c:f>
              <c:numCache>
                <c:formatCode>General</c:formatCode>
                <c:ptCount val="6"/>
                <c:pt idx="0">
                  <c:v>5</c:v>
                </c:pt>
                <c:pt idx="1">
                  <c:v>420</c:v>
                </c:pt>
                <c:pt idx="2">
                  <c:v>1800</c:v>
                </c:pt>
                <c:pt idx="3">
                  <c:v>3600</c:v>
                </c:pt>
                <c:pt idx="4">
                  <c:v>1800</c:v>
                </c:pt>
                <c:pt idx="5">
                  <c:v>3600</c:v>
                </c:pt>
              </c:numCache>
            </c:numRef>
          </c:val>
          <c:extLst>
            <c:ext xmlns:c16="http://schemas.microsoft.com/office/drawing/2014/chart" uri="{C3380CC4-5D6E-409C-BE32-E72D297353CC}">
              <c16:uniqueId val="{00000001-EC99-4841-BC43-BA5967664309}"/>
            </c:ext>
          </c:extLst>
        </c:ser>
        <c:dLbls>
          <c:showLegendKey val="0"/>
          <c:showVal val="0"/>
          <c:showCatName val="0"/>
          <c:showSerName val="0"/>
          <c:showPercent val="0"/>
          <c:showBubbleSize val="0"/>
        </c:dLbls>
        <c:gapWidth val="21"/>
        <c:overlap val="11"/>
        <c:axId val="140111248"/>
        <c:axId val="140112688"/>
      </c:barChart>
      <c:catAx>
        <c:axId val="140111248"/>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lang="ja-JP" sz="1200" b="0" i="0" u="none" strike="noStrike" kern="1200" baseline="0">
                <a:solidFill>
                  <a:schemeClr val="tx1"/>
                </a:solidFill>
                <a:latin typeface="+mn-lt"/>
                <a:ea typeface="+mn-ea"/>
                <a:cs typeface="+mn-cs"/>
              </a:defRPr>
            </a:pPr>
            <a:endParaRPr lang="en-US"/>
          </a:p>
        </c:txPr>
        <c:crossAx val="140112688"/>
        <c:crosses val="autoZero"/>
        <c:auto val="1"/>
        <c:lblAlgn val="ctr"/>
        <c:lblOffset val="100"/>
        <c:noMultiLvlLbl val="0"/>
      </c:catAx>
      <c:valAx>
        <c:axId val="140112688"/>
        <c:scaling>
          <c:orientation val="minMax"/>
          <c:max val="3700"/>
          <c:min val="0"/>
        </c:scaling>
        <c:delete val="0"/>
        <c:axPos val="l"/>
        <c:majorGridlines>
          <c:spPr>
            <a:ln w="9525" cap="flat" cmpd="sng" algn="ctr">
              <a:solidFill>
                <a:schemeClr val="lt1">
                  <a:lumMod val="95000"/>
                  <a:alpha val="10000"/>
                </a:schemeClr>
              </a:solidFill>
              <a:round/>
            </a:ln>
            <a:effectLst/>
          </c:spPr>
        </c:majorGridlines>
        <c:title>
          <c:tx>
            <c:rich>
              <a:bodyPr rot="-5400000" spcFirstLastPara="1" vertOverflow="ellipsis" vert="horz" wrap="square" anchor="ctr" anchorCtr="1"/>
              <a:lstStyle/>
              <a:p>
                <a:pPr>
                  <a:defRPr lang="ja-JP" sz="1200" b="0" i="0" u="none" strike="noStrike" kern="1200" cap="all" baseline="0">
                    <a:solidFill>
                      <a:schemeClr val="tx1"/>
                    </a:solidFill>
                    <a:latin typeface="+mj-lt"/>
                    <a:ea typeface="+mn-ea"/>
                    <a:cs typeface="+mn-cs"/>
                  </a:defRPr>
                </a:pPr>
                <a:r>
                  <a:rPr lang="en-US" b="0" cap="none" baseline="0">
                    <a:latin typeface="+mj-lt"/>
                  </a:rPr>
                  <a:t>Total vector limit (GB/service)</a:t>
                </a:r>
              </a:p>
            </c:rich>
          </c:tx>
          <c:layout>
            <c:manualLayout>
              <c:xMode val="edge"/>
              <c:yMode val="edge"/>
              <c:x val="3.5756706876779037E-2"/>
              <c:y val="5.4801729865215955E-2"/>
            </c:manualLayout>
          </c:layout>
          <c:overlay val="0"/>
          <c:spPr>
            <a:noFill/>
            <a:ln>
              <a:noFill/>
            </a:ln>
            <a:effectLst/>
          </c:spPr>
          <c:txPr>
            <a:bodyPr rot="-5400000" spcFirstLastPara="1" vertOverflow="ellipsis" vert="horz" wrap="square" anchor="ctr" anchorCtr="1"/>
            <a:lstStyle/>
            <a:p>
              <a:pPr>
                <a:defRPr lang="ja-JP" sz="1200" b="0" i="0" u="none" strike="noStrike" kern="1200" cap="all" baseline="0">
                  <a:solidFill>
                    <a:schemeClr val="tx1"/>
                  </a:solidFill>
                  <a:latin typeface="+mj-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200" b="0" i="0" u="none" strike="noStrike" kern="1200" baseline="0">
                <a:solidFill>
                  <a:schemeClr val="tx1"/>
                </a:solidFill>
                <a:latin typeface="+mn-lt"/>
                <a:ea typeface="+mn-ea"/>
                <a:cs typeface="+mn-cs"/>
              </a:defRPr>
            </a:pPr>
            <a:endParaRPr lang="en-US"/>
          </a:p>
        </c:txPr>
        <c:crossAx val="140111248"/>
        <c:crosses val="autoZero"/>
        <c:crossBetween val="between"/>
      </c:valAx>
      <c:spPr>
        <a:noFill/>
        <a:ln>
          <a:noFill/>
        </a:ln>
        <a:effectLst/>
      </c:spPr>
    </c:plotArea>
    <c:legend>
      <c:legendPos val="b"/>
      <c:layout>
        <c:manualLayout>
          <c:xMode val="edge"/>
          <c:yMode val="edge"/>
          <c:x val="0.29080714129315277"/>
          <c:y val="0.91122249759324925"/>
          <c:w val="0.56145725920024192"/>
          <c:h val="4.6932808940087549E-2"/>
        </c:manualLayout>
      </c:layout>
      <c:overlay val="0"/>
      <c:spPr>
        <a:noFill/>
        <a:ln>
          <a:noFill/>
        </a:ln>
        <a:effectLst/>
      </c:spPr>
      <c:txPr>
        <a:bodyPr rot="0" spcFirstLastPara="1" vertOverflow="ellipsis" vert="horz" wrap="square" anchor="ctr" anchorCtr="1"/>
        <a:lstStyle/>
        <a:p>
          <a:pPr>
            <a:defRPr lang="ja-JP" sz="1050" b="0" i="0" u="none" strike="noStrike" kern="1200" baseline="0">
              <a:solidFill>
                <a:schemeClr val="tx1"/>
              </a:solidFill>
              <a:latin typeface="+mn-lt"/>
              <a:ea typeface="+mn-ea"/>
              <a:cs typeface="+mn-cs"/>
            </a:defRPr>
          </a:pPr>
          <a:endParaRPr lang="en-US"/>
        </a:p>
      </c:txPr>
    </c:legend>
    <c:plotVisOnly val="1"/>
    <c:dispBlanksAs val="gap"/>
    <c:showDLblsOverMax val="0"/>
  </c:chart>
  <c:spPr>
    <a:noFill/>
    <a:ln>
      <a:noFill/>
    </a:ln>
    <a:effectLst/>
  </c:spPr>
  <c:txPr>
    <a:bodyPr/>
    <a:lstStyle/>
    <a:p>
      <a:pPr>
        <a:defRPr sz="12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9/5/24 9:50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8-20T23:55:51.027"/>
    </inkml:context>
    <inkml:brush xml:id="br0">
      <inkml:brushProperty name="width" value="0.1" units="cm"/>
      <inkml:brushProperty name="height" value="0.1" units="cm"/>
    </inkml:brush>
  </inkml:definitions>
  <inkml:trace contextRef="#ctx0" brushRef="#br0">9562 2503 16383 0 0,'0'0'0'0'0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9/5/24 9:49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microsoft.sharepoint.com/:p:/t/EventSessionUploads/ETBI2pK5v7hDvH2vlQZ2WnQBQdCgziR7rnSQYpw7asrNHQ?e=WpsQvZ"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our session on building production-ready RAG applications with Azure AI Search! I'm ____, from the ___ team, and I'm excited to be in ____ today.</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9/5/24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E2329-EB55-62CC-B8D9-6C31ECBED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0C6142-6EAB-C84E-9C3B-41B2BB8D1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1531D-ADAD-2374-60F4-2710200BDD72}"/>
              </a:ext>
            </a:extLst>
          </p:cNvPr>
          <p:cNvSpPr>
            <a:spLocks noGrp="1"/>
          </p:cNvSpPr>
          <p:nvPr>
            <p:ph type="body" idx="1"/>
          </p:nvPr>
        </p:nvSpPr>
        <p:spPr/>
        <p:txBody>
          <a:bodyPr/>
          <a:lstStyle/>
          <a:p>
            <a:r>
              <a:rPr lang="en-US"/>
              <a:t>Once we have vector embeddings, we can compare two vectors to see how similar they are. There are multiple distance metrics that we can use, but the most commonly used metric is called cosine similarity. It measures the angle between two vectors in a high-dimensional space.</a:t>
            </a:r>
          </a:p>
          <a:p>
            <a:endParaRPr lang="en-US"/>
          </a:p>
          <a:p>
            <a:r>
              <a:rPr lang="en-US"/>
              <a:t>Let's look at the similarity between some vectors.</a:t>
            </a:r>
          </a:p>
          <a:p>
            <a:endParaRPr lang="en-US"/>
          </a:p>
          <a:p>
            <a:r>
              <a:rPr lang="en-US"/>
              <a:t>// Open notebook with comparison</a:t>
            </a:r>
          </a:p>
          <a:p>
            <a:endParaRPr lang="en-US"/>
          </a:p>
          <a:p>
            <a:endParaRPr lang="en-US"/>
          </a:p>
          <a:p>
            <a:endParaRPr lang="en-US"/>
          </a:p>
          <a:p>
            <a:endParaRPr lang="en-US"/>
          </a:p>
          <a:p>
            <a:endParaRPr lang="en-US"/>
          </a:p>
          <a:p>
            <a:r>
              <a:rPr lang="en-US"/>
              <a:t>**** Notes ******</a:t>
            </a:r>
          </a:p>
          <a:p>
            <a:endParaRPr lang="en-US"/>
          </a:p>
          <a:p>
            <a:r>
              <a:rPr lang="en-US"/>
              <a:t>Remember that you're vectorizing an entire picture or paragraph!</a:t>
            </a:r>
          </a:p>
          <a:p>
            <a:r>
              <a:rPr lang="en-US"/>
              <a:t>Show similarity for longer strings / RAG chunks</a:t>
            </a:r>
          </a:p>
          <a:p>
            <a:r>
              <a:rPr lang="en-US"/>
              <a:t>Give examples of sentences that have similar characteristics but mean completely different things – phone numbers, dollar values (1000 vs 1 million)</a:t>
            </a:r>
          </a:p>
          <a:p>
            <a:endParaRPr lang="en-US"/>
          </a:p>
          <a:p>
            <a:endParaRPr lang="en-US"/>
          </a:p>
          <a:p>
            <a:r>
              <a:rPr lang="en-US"/>
              <a:t>Show a demo comparing two sentences</a:t>
            </a:r>
          </a:p>
          <a:p>
            <a:r>
              <a:rPr lang="en-US"/>
              <a:t>Show a demo indexing the Disney movie titles and searching</a:t>
            </a:r>
          </a:p>
          <a:p>
            <a:endParaRPr lang="en-US"/>
          </a:p>
          <a:p>
            <a:r>
              <a:rPr lang="en-US"/>
              <a:t>https://platform.openai.com/docs/guides/embeddings/use-cases</a:t>
            </a:r>
          </a:p>
          <a:p>
            <a:r>
              <a:rPr lang="en-US"/>
              <a:t>https://www.reddit.com/r/MachineLearning/comments/13aaj2w/d_is_openai_textembeddingada002_the_best/</a:t>
            </a:r>
          </a:p>
          <a:p>
            <a:endParaRPr lang="en-US"/>
          </a:p>
          <a:p>
            <a:r>
              <a:rPr lang="en-US"/>
              <a:t>https://vaibhavgarg1982.medium.com/why-are-cosine-similarities-of-text-embeddings-almost-always-positive-6bd31eaee4d5</a:t>
            </a:r>
          </a:p>
        </p:txBody>
      </p:sp>
      <p:sp>
        <p:nvSpPr>
          <p:cNvPr id="4" name="Header Placeholder 3">
            <a:extLst>
              <a:ext uri="{FF2B5EF4-FFF2-40B4-BE49-F238E27FC236}">
                <a16:creationId xmlns:a16="http://schemas.microsoft.com/office/drawing/2014/main" id="{91365BE1-71BC-7DD0-F6EB-BA706DA6969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6B6D5550-82DA-5562-02A7-22E353C2BE02}"/>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63A0781-26CC-42F4-C701-31B578BF360D}"/>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0AA3EF2-948F-5A93-059D-E88A8DF2816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733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57465-6DE8-ED8F-CF1A-72670FA911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998B04-2BC5-5603-F37A-761874ED3D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2E3833-D19B-5AB0-FE33-F432C56B6E4C}"/>
              </a:ext>
            </a:extLst>
          </p:cNvPr>
          <p:cNvSpPr>
            <a:spLocks noGrp="1"/>
          </p:cNvSpPr>
          <p:nvPr>
            <p:ph type="body" idx="1"/>
          </p:nvPr>
        </p:nvSpPr>
        <p:spPr/>
        <p:txBody>
          <a:bodyPr/>
          <a:lstStyle/>
          <a:p>
            <a:r>
              <a:rPr lang="en-US"/>
              <a:t>Now we're ready for vector search! Given the search query, we compute an embedding, and then we find the K closest vectors to that search vector.</a:t>
            </a:r>
          </a:p>
          <a:p>
            <a:endParaRPr lang="en-US"/>
          </a:p>
          <a:p>
            <a:r>
              <a:rPr lang="en-US"/>
              <a:t>Let's try that out in a notebook.</a:t>
            </a:r>
          </a:p>
          <a:p>
            <a:endParaRPr lang="en-US"/>
          </a:p>
          <a:p>
            <a:r>
              <a:rPr lang="en-US"/>
              <a:t>(Demo: Disney Movie titles including the Marvel Cinematic Universe)</a:t>
            </a:r>
          </a:p>
          <a:p>
            <a:endParaRPr lang="en-US"/>
          </a:p>
        </p:txBody>
      </p:sp>
      <p:sp>
        <p:nvSpPr>
          <p:cNvPr id="4" name="Header Placeholder 3">
            <a:extLst>
              <a:ext uri="{FF2B5EF4-FFF2-40B4-BE49-F238E27FC236}">
                <a16:creationId xmlns:a16="http://schemas.microsoft.com/office/drawing/2014/main" id="{B84CF5D4-77D2-72E5-305E-AD74A714593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D1C6E97-6E21-89C9-C758-6FD7789F4F9F}"/>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11FD5C3-8D5C-5910-DA2B-A9815359B514}"/>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10:24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DAE39C7-BB90-ACF0-54B1-AC3A661F2183}"/>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95814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FB963-D23C-1D42-B869-6D3A8C5731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8E384A-6FF0-1ACD-2978-A96833B55D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63D3D-5791-CA82-F828-DF4E0A4A4E3B}"/>
              </a:ext>
            </a:extLst>
          </p:cNvPr>
          <p:cNvSpPr>
            <a:spLocks noGrp="1"/>
          </p:cNvSpPr>
          <p:nvPr>
            <p:ph type="body" idx="1"/>
          </p:nvPr>
        </p:nvSpPr>
        <p:spPr/>
        <p:txBody>
          <a:bodyPr/>
          <a:lstStyle/>
          <a:p>
            <a:r>
              <a:rPr lang="en-US"/>
              <a:t>For the rest of this talk, we're going to do a deep dive into Azure AI search.</a:t>
            </a:r>
          </a:p>
        </p:txBody>
      </p:sp>
      <p:sp>
        <p:nvSpPr>
          <p:cNvPr id="4" name="Header Placeholder 3">
            <a:extLst>
              <a:ext uri="{FF2B5EF4-FFF2-40B4-BE49-F238E27FC236}">
                <a16:creationId xmlns:a16="http://schemas.microsoft.com/office/drawing/2014/main" id="{4CCFB213-4BB6-BFCC-1E29-73E273BCE933}"/>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09DD866A-9AE1-765E-3B94-691D226F41B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424FDAB-AC14-536F-6596-37401EA6A4C5}"/>
              </a:ext>
            </a:extLst>
          </p:cNvPr>
          <p:cNvSpPr>
            <a:spLocks noGrp="1"/>
          </p:cNvSpPr>
          <p:nvPr>
            <p:ph type="dt" idx="12"/>
          </p:nvPr>
        </p:nvSpPr>
        <p:spPr/>
        <p:txBody>
          <a:bodyPr/>
          <a:lstStyle/>
          <a:p>
            <a:fld id="{E2F19A73-88F5-4B80-A929-CF8E66EE5449}" type="datetime8">
              <a:rPr lang="en-US" smtClean="0"/>
              <a:t>9/5/24 9:50 AM</a:t>
            </a:fld>
            <a:endParaRPr lang="en-US"/>
          </a:p>
        </p:txBody>
      </p:sp>
      <p:sp>
        <p:nvSpPr>
          <p:cNvPr id="7" name="Slide Number Placeholder 6">
            <a:extLst>
              <a:ext uri="{FF2B5EF4-FFF2-40B4-BE49-F238E27FC236}">
                <a16:creationId xmlns:a16="http://schemas.microsoft.com/office/drawing/2014/main" id="{53C8D946-0E74-0A81-F8BD-A79F045AB394}"/>
              </a:ext>
            </a:extLst>
          </p:cNvPr>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278369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0B748-139F-6166-087F-DC5B023C9F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850261-35D6-3246-523B-40EF224A21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4406D9-3F72-293C-2A69-8E4951ACAD11}"/>
              </a:ext>
            </a:extLst>
          </p:cNvPr>
          <p:cNvSpPr>
            <a:spLocks noGrp="1"/>
          </p:cNvSpPr>
          <p:nvPr>
            <p:ph type="body" idx="1"/>
          </p:nvPr>
        </p:nvSpPr>
        <p:spPr/>
        <p:txBody>
          <a:bodyPr/>
          <a:lstStyle/>
          <a:p>
            <a:pPr>
              <a:buFont typeface="Arial"/>
              <a:buChar char="•"/>
            </a:pPr>
            <a:r>
              <a:rPr lang="en-US"/>
              <a:t>Azure AI Search is a comprehensive search solution and includes features built specifically with RAG applications in mind. Azure AI Search integerated with all the popular open source orchestrations like Langchain, Llamaindex, Semantic Kernel, as well as Azure services like Azure OpenAI and Azure AI Studio. Basically, wherever you are building your RAG apps, you can use Azure AI Search.</a:t>
            </a:r>
          </a:p>
          <a:p>
            <a:pPr>
              <a:buFont typeface="Arial"/>
              <a:buChar char="•"/>
            </a:pPr>
            <a:endParaRPr lang="en-US"/>
          </a:p>
          <a:p>
            <a:pPr>
              <a:buFont typeface="Arial"/>
              <a:buChar char="•"/>
            </a:pPr>
            <a:r>
              <a:rPr lang="en-US"/>
              <a:t>AI Search introduced vector search a year ago, and it's generally available to everyone. Let's walk through a few examples that show it in action.</a:t>
            </a:r>
            <a:endParaRPr lang="en-US" sz="850">
              <a:cs typeface="Segoe UI"/>
            </a:endParaRPr>
          </a:p>
          <a:p>
            <a:pPr>
              <a:buFont typeface="Arial"/>
              <a:buChar char="•"/>
            </a:pPr>
            <a:endParaRPr lang="en-US" sz="850">
              <a:cs typeface="Segoe UI"/>
            </a:endParaRPr>
          </a:p>
          <a:p>
            <a:pPr>
              <a:buFont typeface="Arial"/>
              <a:buChar char="•"/>
            </a:pPr>
            <a:r>
              <a:rPr lang="en-US" sz="850">
                <a:cs typeface="Segoe UI"/>
              </a:rPr>
              <a:t>DEMO script: </a:t>
            </a:r>
          </a:p>
          <a:p>
            <a:pPr>
              <a:buFont typeface="Arial"/>
              <a:buChar char="•"/>
            </a:pPr>
            <a:r>
              <a:rPr lang="en-US" sz="850">
                <a:cs typeface="Segoe UI"/>
              </a:rPr>
              <a:t> Clear the notebook cells.</a:t>
            </a:r>
          </a:p>
          <a:p>
            <a:pPr>
              <a:buFont typeface="Arial"/>
              <a:buChar char="•"/>
            </a:pPr>
            <a:r>
              <a:rPr lang="en-US" sz="850">
                <a:cs typeface="Segoe UI"/>
              </a:rPr>
              <a:t>Go through the notebook, cell by cell, explaining each cell</a:t>
            </a:r>
          </a:p>
        </p:txBody>
      </p:sp>
      <p:sp>
        <p:nvSpPr>
          <p:cNvPr id="4" name="Header Placeholder 3">
            <a:extLst>
              <a:ext uri="{FF2B5EF4-FFF2-40B4-BE49-F238E27FC236}">
                <a16:creationId xmlns:a16="http://schemas.microsoft.com/office/drawing/2014/main" id="{E07FA5E7-D38D-1274-3778-A51166ECFD82}"/>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2B316A5-A4C9-07CE-3D04-68575040723E}"/>
              </a:ext>
            </a:extLst>
          </p:cNvPr>
          <p:cNvSpPr>
            <a:spLocks noGrp="1"/>
          </p:cNvSpPr>
          <p:nvPr>
            <p:ph type="ftr" sz="quarter" idx="4"/>
          </p:nvPr>
        </p:nvSpPr>
        <p:spPr/>
        <p:txBody>
          <a:bodyPr/>
          <a:lstStyle/>
          <a:p>
            <a:pPr marL="578415" marR="0" lvl="0" indent="0" algn="l" defTabSz="92516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53D095C-80A4-A50E-4298-C9FE00130176}"/>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10:22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804D32C-857B-2326-F992-000D7B71EC0D}"/>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96796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BDAFD-A597-1A11-E9C5-27A92D964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73B2B7-2A07-F64C-12BB-51E7C89F01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089510-01EA-2026-3834-9B453260B4F3}"/>
              </a:ext>
            </a:extLst>
          </p:cNvPr>
          <p:cNvSpPr>
            <a:spLocks noGrp="1"/>
          </p:cNvSpPr>
          <p:nvPr>
            <p:ph type="body" idx="1"/>
          </p:nvPr>
        </p:nvSpPr>
        <p:spPr/>
        <p:txBody>
          <a:bodyPr/>
          <a:lstStyle/>
          <a:p>
            <a:r>
              <a:rPr lang="en-US" sz="850">
                <a:latin typeface="Segoe UI"/>
                <a:cs typeface="Segoe UI"/>
              </a:rPr>
              <a:t>Aure AI search supports two different vector retrieval strategies. One is approximate nearest neighbor search, or ANN search. This will give you a fast and scalable retrieval strategy. When we use an index for retrieval, we are trading off perfect recall for performance. These are approximate techniques, and in this case we use a well-known approach called HNSW (Hierarchical Navegable Small Worlds).</a:t>
            </a:r>
            <a:endParaRPr lang="en-US"/>
          </a:p>
          <a:p>
            <a:r>
              <a:rPr lang="en-US" sz="850">
                <a:latin typeface="Segoe UI"/>
                <a:cs typeface="Segoe UI"/>
              </a:rPr>
              <a:t>Think of it as a probabilistic data structure that builds a graph-type thing, and it allows us to answer questions very fast with a good performance recall trade-off. </a:t>
            </a:r>
            <a:endParaRPr lang="en-US" sz="850">
              <a:cs typeface="Segoe UI"/>
            </a:endParaRPr>
          </a:p>
          <a:p>
            <a:r>
              <a:rPr lang="en-US" sz="850">
                <a:latin typeface="Segoe UI"/>
                <a:cs typeface="Segoe UI"/>
              </a:rPr>
              <a:t>We pick good defaults, so you typically don't have to worry about this. But if you actually know what HNSW means and you want to dig into the details, we also give you access to all the parameters so you can fine-tune exactly what we do. </a:t>
            </a:r>
            <a:endParaRPr lang="en-US" sz="850">
              <a:cs typeface="Segoe UI"/>
            </a:endParaRPr>
          </a:p>
          <a:p>
            <a:r>
              <a:rPr lang="en-US" sz="850">
                <a:latin typeface="Segoe UI"/>
                <a:cs typeface="Segoe UI"/>
              </a:rPr>
              <a:t>In some other cases, actually it's useful to scan vectors exhaustively, comparing each one of them by computing the distance. </a:t>
            </a:r>
            <a:endParaRPr lang="en-US" sz="850">
              <a:cs typeface="Segoe UI"/>
            </a:endParaRPr>
          </a:p>
          <a:p>
            <a:r>
              <a:rPr lang="en-US" sz="850">
                <a:latin typeface="Segoe UI"/>
                <a:cs typeface="Segoe UI"/>
              </a:rPr>
              <a:t>This is typically used to compute a recall base because if you exhaustively review all the vectors, then your recall is perfect, so you can compute the difference between that and your particular scenario. Then there are some corner cases, a very large-scale, and multi-tenancy situations where it actually can be faster to use exhaustive retrieval when your filter selectivity is very high. </a:t>
            </a:r>
            <a:endParaRPr lang="en-US" sz="850">
              <a:cs typeface="Segoe UI"/>
            </a:endParaRPr>
          </a:p>
          <a:p>
            <a:endParaRPr lang="en-US" sz="850">
              <a:cs typeface="Segoe UI"/>
            </a:endParaRPr>
          </a:p>
          <a:p>
            <a:r>
              <a:rPr lang="en-US" sz="850">
                <a:cs typeface="Segoe UI"/>
              </a:rPr>
              <a:t>// Dont do the demo here, assuming you did it on previous slide!</a:t>
            </a:r>
          </a:p>
        </p:txBody>
      </p:sp>
      <p:sp>
        <p:nvSpPr>
          <p:cNvPr id="4" name="Header Placeholder 3">
            <a:extLst>
              <a:ext uri="{FF2B5EF4-FFF2-40B4-BE49-F238E27FC236}">
                <a16:creationId xmlns:a16="http://schemas.microsoft.com/office/drawing/2014/main" id="{A144B0B9-3276-D7DE-C46A-2B1317739AB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BE9D3F4-E19F-9611-3F8D-D07693E1AE5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326F631-801D-2393-06DE-FFEEBD830368}"/>
              </a:ext>
            </a:extLst>
          </p:cNvPr>
          <p:cNvSpPr>
            <a:spLocks noGrp="1"/>
          </p:cNvSpPr>
          <p:nvPr>
            <p:ph type="dt" idx="1"/>
          </p:nvPr>
        </p:nvSpPr>
        <p:spPr/>
        <p:txBody>
          <a:bodyPr/>
          <a:lstStyle/>
          <a:p>
            <a:fld id="{386CE63F-9E7F-4C04-9D0D-FCA25A8E9E86}" type="datetime8">
              <a:rPr lang="en-US" smtClean="0"/>
              <a:t>9/5/24 10:05 AM</a:t>
            </a:fld>
            <a:endParaRPr lang="en-US"/>
          </a:p>
        </p:txBody>
      </p:sp>
      <p:sp>
        <p:nvSpPr>
          <p:cNvPr id="7" name="Slide Number Placeholder 6">
            <a:extLst>
              <a:ext uri="{FF2B5EF4-FFF2-40B4-BE49-F238E27FC236}">
                <a16:creationId xmlns:a16="http://schemas.microsoft.com/office/drawing/2014/main" id="{C6C16CBF-8295-9055-4DA1-1E4CF8B7DBC7}"/>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780369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75BDD-49E8-BEA1-C3B7-B329CC586B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B31B8-3297-0B5F-3747-99C233B185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A8A626-CC34-CE41-FEB7-AE058AD9C10A}"/>
              </a:ext>
            </a:extLst>
          </p:cNvPr>
          <p:cNvSpPr>
            <a:spLocks noGrp="1"/>
          </p:cNvSpPr>
          <p:nvPr>
            <p:ph type="body" idx="1"/>
          </p:nvPr>
        </p:nvSpPr>
        <p:spPr/>
        <p:txBody>
          <a:bodyPr/>
          <a:lstStyle/>
          <a:p>
            <a:r>
              <a:rPr lang="en-US" sz="850">
                <a:latin typeface="Segoe UI"/>
                <a:cs typeface="Segoe UI"/>
              </a:rPr>
              <a:t>As part of building an application, you often need not just vector retrieval, you need other things, like for example, filters are very common. You often want to say, hey, I want to search only on this date range, or maybe employees are in different regions and I want to just search for the policy for a given region and things like that. Filters are often also used for granular access control, so maybe two people ask the same question but get different answers because they can see different documents. We also support pre/post-filtering strategies, this allows you to tune different trade-offs that we make at runtime in terms of how quickly we can get to the right results. </a:t>
            </a:r>
            <a:endParaRPr lang="en-US"/>
          </a:p>
          <a:p>
            <a:endParaRPr lang="en-US" sz="850">
              <a:cs typeface="Segoe UI"/>
            </a:endParaRPr>
          </a:p>
          <a:p>
            <a:r>
              <a:rPr lang="en-US" sz="850">
                <a:latin typeface="Segoe UI"/>
                <a:cs typeface="Segoe UI"/>
              </a:rPr>
              <a:t>We allow you to support more than single vectors, both in the documents and in the queries. In cases where you want to maybe have a text vector and an image vector, or a title and a body vector and so on, you can just change the query type and it will handle all of this for you. Let me show you a couple of these details in action so you know how does it look like to use these capabilities in Azure AI Search. This is the same query we had before, let's point it back to where it was. I'll just real quick show you two things. </a:t>
            </a:r>
            <a:endParaRPr lang="en-US" sz="850">
              <a:cs typeface="Segoe UI"/>
            </a:endParaRPr>
          </a:p>
          <a:p>
            <a:endParaRPr lang="en-US" sz="850">
              <a:cs typeface="Segoe UI"/>
            </a:endParaRPr>
          </a:p>
        </p:txBody>
      </p:sp>
      <p:sp>
        <p:nvSpPr>
          <p:cNvPr id="4" name="Header Placeholder 3">
            <a:extLst>
              <a:ext uri="{FF2B5EF4-FFF2-40B4-BE49-F238E27FC236}">
                <a16:creationId xmlns:a16="http://schemas.microsoft.com/office/drawing/2014/main" id="{B8DBA9FC-96BF-5146-7C13-4860BA217AD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EDC754FC-D196-C4C6-603C-1D6F512BF7D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65D946-F147-3EAD-3249-450D3601888C}"/>
              </a:ext>
            </a:extLst>
          </p:cNvPr>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a:extLst>
              <a:ext uri="{FF2B5EF4-FFF2-40B4-BE49-F238E27FC236}">
                <a16:creationId xmlns:a16="http://schemas.microsoft.com/office/drawing/2014/main" id="{7EAFBA14-64D2-7424-79B8-D5E999F5359E}"/>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0729183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E5D5D-D8A0-310C-D50F-FD9020EE5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73F16-3812-8CB9-610F-58AA7A5552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CC76E0-98AE-D748-0D87-263D914C2CF6}"/>
              </a:ext>
            </a:extLst>
          </p:cNvPr>
          <p:cNvSpPr>
            <a:spLocks noGrp="1"/>
          </p:cNvSpPr>
          <p:nvPr>
            <p:ph type="body" idx="1"/>
          </p:nvPr>
        </p:nvSpPr>
        <p:spPr/>
        <p:txBody>
          <a:bodyPr/>
          <a:lstStyle/>
          <a:p>
            <a:r>
              <a:rPr lang="en-US" sz="850">
                <a:latin typeface="Segoe UI"/>
                <a:cs typeface="Segoe UI"/>
              </a:rPr>
              <a:t>So far we've talked a lot about text. </a:t>
            </a:r>
            <a:endParaRPr lang="en-US"/>
          </a:p>
          <a:p>
            <a:r>
              <a:rPr lang="en-US" sz="850">
                <a:latin typeface="Segoe UI"/>
                <a:cs typeface="Segoe UI"/>
              </a:rPr>
              <a:t>Yes, you can have a text encoder and do vector similarity in text, that is very popular, but this also works on images, sounds, and other media types as long as you have an embedding model like a vector encoder. There are even some models that will mix multiple media types in the same vector space. </a:t>
            </a:r>
            <a:endParaRPr lang="en-US" sz="850">
              <a:cs typeface="Segoe UI"/>
            </a:endParaRPr>
          </a:p>
          <a:p>
            <a:r>
              <a:rPr lang="en-US" sz="850">
                <a:latin typeface="Segoe UI"/>
                <a:cs typeface="Segoe UI"/>
              </a:rPr>
              <a:t>For example, one of the capabilities of the Azure AI Vision Service is to map images and sentences into the same vector space, and because it's the same vector space, comparisons are meaningful, so you can do image-to-image search, or image-to-text search, and so on. </a:t>
            </a:r>
            <a:endParaRPr lang="en-US" sz="850">
              <a:cs typeface="Segoe UI"/>
            </a:endParaRPr>
          </a:p>
          <a:p>
            <a:r>
              <a:rPr lang="en-US" sz="850">
                <a:latin typeface="Segoe UI"/>
                <a:cs typeface="Segoe UI"/>
              </a:rPr>
              <a:t>Again, similarity means all the same vectors are changing, is applicable to this scenario. Finally, we're seeing this emerging pattern, this is very old/very new, but in a world where you can search for pictures and then you can use GPT-4 Turbo with Vision to understand the picture. You pretty much can do RAG on pictures too, like you can read a chart, for example, and interpret what's going on</a:t>
            </a:r>
          </a:p>
          <a:p>
            <a:endParaRPr lang="en-US" sz="850">
              <a:latin typeface="Segoe UI"/>
              <a:cs typeface="Segoe UI"/>
            </a:endParaRPr>
          </a:p>
          <a:p>
            <a:r>
              <a:rPr lang="en-US" sz="850">
                <a:latin typeface="Segoe UI"/>
                <a:cs typeface="Segoe UI"/>
              </a:rPr>
              <a:t>// Demo: Notebook, RAG app with vision enabled</a:t>
            </a:r>
          </a:p>
        </p:txBody>
      </p:sp>
      <p:sp>
        <p:nvSpPr>
          <p:cNvPr id="4" name="Header Placeholder 3">
            <a:extLst>
              <a:ext uri="{FF2B5EF4-FFF2-40B4-BE49-F238E27FC236}">
                <a16:creationId xmlns:a16="http://schemas.microsoft.com/office/drawing/2014/main" id="{3F8AAB17-4437-043A-34BE-49A5E5A2954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D45A59E-968C-7D39-DEAC-EEBF6770D2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823222B-5768-F031-61E6-64009A8A767D}"/>
              </a:ext>
            </a:extLst>
          </p:cNvPr>
          <p:cNvSpPr>
            <a:spLocks noGrp="1"/>
          </p:cNvSpPr>
          <p:nvPr>
            <p:ph type="dt" idx="1"/>
          </p:nvPr>
        </p:nvSpPr>
        <p:spPr/>
        <p:txBody>
          <a:bodyPr/>
          <a:lstStyle/>
          <a:p>
            <a:fld id="{386CE63F-9E7F-4C04-9D0D-FCA25A8E9E86}" type="datetime8">
              <a:rPr lang="en-US" smtClean="0"/>
              <a:t>9/5/24 10:06 AM</a:t>
            </a:fld>
            <a:endParaRPr lang="en-US"/>
          </a:p>
        </p:txBody>
      </p:sp>
      <p:sp>
        <p:nvSpPr>
          <p:cNvPr id="7" name="Slide Number Placeholder 6">
            <a:extLst>
              <a:ext uri="{FF2B5EF4-FFF2-40B4-BE49-F238E27FC236}">
                <a16:creationId xmlns:a16="http://schemas.microsoft.com/office/drawing/2014/main" id="{F9E4A26D-665C-B378-5717-B762FB3D80FE}"/>
              </a:ext>
            </a:extLst>
          </p:cNvPr>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760264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5CAF-3257-C7EC-DD1E-6FF84200C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B771-1D37-AD6C-2999-C6445FDC3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D3248-0C42-E2BC-F543-4F9FCFEA3539}"/>
              </a:ext>
            </a:extLst>
          </p:cNvPr>
          <p:cNvSpPr>
            <a:spLocks noGrp="1"/>
          </p:cNvSpPr>
          <p:nvPr>
            <p:ph type="body" idx="1"/>
          </p:nvPr>
        </p:nvSpPr>
        <p:spPr/>
        <p:txBody>
          <a:bodyPr/>
          <a:lstStyle/>
          <a:p>
            <a:r>
              <a:rPr lang="en-US"/>
              <a:t>For optimal results, we need more than just vector search: we need a full hybrid search. That means that we do a vector search with the embedding, we do a full-text search with the keywords, we merge those results with an algorithm, and then finally, we apply a re-ranking model that sorts the results according to the user query. That re-ranking model is called "semantic ranker" in Azure AI search, and it's based on the same ranking technology used by Bing search. </a:t>
            </a:r>
          </a:p>
          <a:p>
            <a:endParaRPr lang="en-US"/>
          </a:p>
          <a:p>
            <a:r>
              <a:rPr lang="en-US"/>
              <a:t>// Demo: The best way to see the differences between search retrieval strategies is to see it for yourself. Let's go through this notebook.</a:t>
            </a:r>
          </a:p>
          <a:p>
            <a:r>
              <a:rPr lang="en-US"/>
              <a:t>// Run cells, explaining each one.</a:t>
            </a:r>
          </a:p>
        </p:txBody>
      </p:sp>
      <p:sp>
        <p:nvSpPr>
          <p:cNvPr id="4" name="Slide Number Placeholder 3">
            <a:extLst>
              <a:ext uri="{FF2B5EF4-FFF2-40B4-BE49-F238E27FC236}">
                <a16:creationId xmlns:a16="http://schemas.microsoft.com/office/drawing/2014/main" id="{ED605C30-AAB6-4CD5-193A-DD491F0C80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9353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6A5CAF-3257-C7EC-DD1E-6FF84200CE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B771-1D37-AD6C-2999-C6445FDC3A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D3248-0C42-E2BC-F543-4F9FCFEA3539}"/>
              </a:ext>
            </a:extLst>
          </p:cNvPr>
          <p:cNvSpPr>
            <a:spLocks noGrp="1"/>
          </p:cNvSpPr>
          <p:nvPr>
            <p:ph type="body" idx="1"/>
          </p:nvPr>
        </p:nvSpPr>
        <p:spPr/>
        <p:txBody>
          <a:bodyPr/>
          <a:lstStyle/>
          <a:p>
            <a:r>
              <a:rPr lang="en-US"/>
              <a:t>For optimal results, we need more than just vector search: we need a full hybrid search. That means that we do a vector search with the embedding, we do a full-text search with the keywords, we merge those results with an algorithm, and then finally, we apply a re-ranking model that sorts the results according to the user query. That re-ranking model is called "semantic ranker" in Azure AI search, and it's based on the same ranking technology used by Bing search. </a:t>
            </a:r>
          </a:p>
          <a:p>
            <a:endParaRPr lang="en-US"/>
          </a:p>
          <a:p>
            <a:r>
              <a:rPr lang="en-US"/>
              <a:t>// Demo: The best way to see the differences between search retrieval strategies is to see it for yourself. Let's go through this notebook.</a:t>
            </a:r>
          </a:p>
          <a:p>
            <a:r>
              <a:rPr lang="en-US"/>
              <a:t>// Run cells, explaining each one.</a:t>
            </a:r>
          </a:p>
        </p:txBody>
      </p:sp>
      <p:sp>
        <p:nvSpPr>
          <p:cNvPr id="4" name="Slide Number Placeholder 3">
            <a:extLst>
              <a:ext uri="{FF2B5EF4-FFF2-40B4-BE49-F238E27FC236}">
                <a16:creationId xmlns:a16="http://schemas.microsoft.com/office/drawing/2014/main" id="{ED605C30-AAB6-4CD5-193A-DD491F0C80B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2DF14D4-BA41-4370-B9A4-5B34AB29945B}"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49353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E3D84-64BF-D92B-40BE-4A43B568D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FD4B9B-D044-8191-F4BC-F0972D608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2E5845-919F-D5C7-89DC-4F5905FAA6BC}"/>
              </a:ext>
            </a:extLst>
          </p:cNvPr>
          <p:cNvSpPr>
            <a:spLocks noGrp="1"/>
          </p:cNvSpPr>
          <p:nvPr>
            <p:ph type="body" idx="1"/>
          </p:nvPr>
        </p:nvSpPr>
        <p:spPr/>
        <p:txBody>
          <a:bodyPr/>
          <a:lstStyle/>
          <a:p>
            <a:r>
              <a:rPr lang="en-US"/>
              <a:t>Another benefit of the semantic ranking step is that it assigns each of the results a score from 0 to 4, with 0 being very poor match and 4 being the best match. If you find that your application is often finding low scored matches, which can often happen once you bring vector search into the mix, you can set a score threshold and filter out the matches with too low of a score.</a:t>
            </a:r>
          </a:p>
        </p:txBody>
      </p:sp>
      <p:sp>
        <p:nvSpPr>
          <p:cNvPr id="4" name="Header Placeholder 3">
            <a:extLst>
              <a:ext uri="{FF2B5EF4-FFF2-40B4-BE49-F238E27FC236}">
                <a16:creationId xmlns:a16="http://schemas.microsoft.com/office/drawing/2014/main" id="{2584940D-7104-D4D7-17C1-7D85636C33E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FF818F1-6728-E136-1E4A-C79B88000BC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A746F17-597F-0E1A-8E3F-3847E3056E05}"/>
              </a:ext>
            </a:extLst>
          </p:cNvPr>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a:extLst>
              <a:ext uri="{FF2B5EF4-FFF2-40B4-BE49-F238E27FC236}">
                <a16:creationId xmlns:a16="http://schemas.microsoft.com/office/drawing/2014/main" id="{80F4C23F-7D78-F775-1562-4A133DD1288A}"/>
              </a:ext>
            </a:extLst>
          </p:cNvPr>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086513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start off today with an introduction to RAG and an overview of vector embeddings and vector search. Then we'll see how to use Azure AI Search for state-of-the-art retrieval, how to setup the optimal data ingestion pipeline, and finally, how to evaluate answer quality and productionize your application.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23673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AI Search team ran evaluations comparing different search modes on commonly used benchmarks as well as customer data sets. </a:t>
            </a:r>
          </a:p>
          <a:p>
            <a:r>
              <a:rPr lang="en-US"/>
              <a:t>Generally, they found that the hybrid search was necessary to find all the possible matches for a query, and that the semantic ranking step was necessary to improve the ranking of the results to score the most relevant matches the highest.</a:t>
            </a:r>
          </a:p>
          <a:p>
            <a:endParaRPr lang="en-US"/>
          </a:p>
          <a:p>
            <a:r>
              <a:rPr lang="en-US"/>
              <a:t>As you can see in the graph, searching with hybrid and semantic ranking achieved the best results in all the evaluations.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684028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0F585-558B-4297-FCB4-058F7137FD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D7DF50-E007-FA0D-C88F-99CEEB44D3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F35F31-4FEA-C3C7-89EA-8D6EEE2922A1}"/>
              </a:ext>
            </a:extLst>
          </p:cNvPr>
          <p:cNvSpPr>
            <a:spLocks noGrp="1"/>
          </p:cNvSpPr>
          <p:nvPr>
            <p:ph type="body" idx="1"/>
          </p:nvPr>
        </p:nvSpPr>
        <p:spPr/>
        <p:txBody>
          <a:bodyPr/>
          <a:lstStyle/>
          <a:p>
            <a:r>
              <a:rPr lang="en-US"/>
              <a:t>They also compared the results across different types of queries, to understand how the type of query affects the effectiveness of a search mode. Here you can see that vector search was better for answering fact seeking queries, while being very poor for keyword queries. That's why you generally need hybrid search, to handle all the kinds of queries that users may ask.</a:t>
            </a:r>
          </a:p>
        </p:txBody>
      </p:sp>
      <p:sp>
        <p:nvSpPr>
          <p:cNvPr id="4" name="Header Placeholder 3">
            <a:extLst>
              <a:ext uri="{FF2B5EF4-FFF2-40B4-BE49-F238E27FC236}">
                <a16:creationId xmlns:a16="http://schemas.microsoft.com/office/drawing/2014/main" id="{C4B0B9D0-8A0E-67E5-AA98-4B8D53D882B1}"/>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C54E091-73F4-3E39-2F76-25416F88DB2E}"/>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F40AD46-44B4-EBFA-CD7C-9FC7E4F53E0A}"/>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C96A8B5-717F-6CE3-26F2-3BFA950AD7D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9980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10:25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506540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see an example of RAG on documents in action, using Azure AI Search as the retriever.</a:t>
            </a:r>
          </a:p>
          <a:p>
            <a:r>
              <a:rPr lang="en-US"/>
              <a:t>We can ask a question, and see the citation is to a document. We click that citation to see the full document, and it jumps to the page with the relevant chunk.</a:t>
            </a:r>
          </a:p>
          <a:p>
            <a:endParaRPr lang="en-US"/>
          </a:p>
          <a:p>
            <a:r>
              <a:rPr lang="en-US"/>
              <a:t>This demo is from a full repository that you can deploy yourself and customize with your own data. Check it out at </a:t>
            </a:r>
            <a:r>
              <a:rPr lang="en-US" err="1"/>
              <a:t>aka.ms</a:t>
            </a:r>
            <a:r>
              <a:rPr lang="en-US"/>
              <a:t>/</a:t>
            </a:r>
            <a:r>
              <a:rPr lang="en-US" err="1"/>
              <a:t>ragchat</a:t>
            </a:r>
            <a:endParaRPr lang="en-US"/>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326860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69063-7A2D-BB88-3419-4D0FFD94C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654374-AAB1-31E2-023D-BF8E5D7AB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6C4CBD-2C16-5712-66EE-A68DED48930B}"/>
              </a:ext>
            </a:extLst>
          </p:cNvPr>
          <p:cNvSpPr>
            <a:spLocks noGrp="1"/>
          </p:cNvSpPr>
          <p:nvPr>
            <p:ph type="body" idx="1"/>
          </p:nvPr>
        </p:nvSpPr>
        <p:spPr/>
        <p:txBody>
          <a:bodyPr/>
          <a:lstStyle/>
          <a:p>
            <a:r>
              <a:rPr lang="en-US"/>
              <a:t>The other crucial component of a RAG application is the data preparation, especially when you're building a RAG on top of unstructured documents.</a:t>
            </a:r>
          </a:p>
        </p:txBody>
      </p:sp>
      <p:sp>
        <p:nvSpPr>
          <p:cNvPr id="4" name="Header Placeholder 3">
            <a:extLst>
              <a:ext uri="{FF2B5EF4-FFF2-40B4-BE49-F238E27FC236}">
                <a16:creationId xmlns:a16="http://schemas.microsoft.com/office/drawing/2014/main" id="{500A1369-0143-5F5C-8978-CD5A1F2B878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E9B05F6-93AE-7B23-EE1D-A137536811A2}"/>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535E58-60DE-859A-5AB0-85928FEE9E5E}"/>
              </a:ext>
            </a:extLst>
          </p:cNvPr>
          <p:cNvSpPr>
            <a:spLocks noGrp="1"/>
          </p:cNvSpPr>
          <p:nvPr>
            <p:ph type="dt" idx="12"/>
          </p:nvPr>
        </p:nvSpPr>
        <p:spPr/>
        <p:txBody>
          <a:bodyPr/>
          <a:lstStyle/>
          <a:p>
            <a:fld id="{B16574EE-8191-4BCC-ABE6-D00A4F4D7690}" type="datetime8">
              <a:rPr lang="en-US" smtClean="0"/>
              <a:t>9/5/24 9:50 AM</a:t>
            </a:fld>
            <a:endParaRPr lang="en-US"/>
          </a:p>
        </p:txBody>
      </p:sp>
      <p:sp>
        <p:nvSpPr>
          <p:cNvPr id="7" name="Slide Number Placeholder 6">
            <a:extLst>
              <a:ext uri="{FF2B5EF4-FFF2-40B4-BE49-F238E27FC236}">
                <a16:creationId xmlns:a16="http://schemas.microsoft.com/office/drawing/2014/main" id="{E70BFBC2-44CA-8EEF-6B8B-9725DA66FF57}"/>
              </a:ext>
            </a:extLst>
          </p:cNvPr>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169946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I mentioned earlier, we typically need to split the documents before storing them in the AI Search index.</a:t>
            </a:r>
          </a:p>
          <a:p>
            <a:r>
              <a:rPr lang="en-US"/>
              <a:t>There are two reasons for splitting the documents:</a:t>
            </a:r>
          </a:p>
          <a:p>
            <a:r>
              <a:rPr lang="en-US"/>
              <a:t>First, LLMs typically have limited context windows, where a context window is the maximum amount of tokens you're allowed to send to it. The original OpenAI models had context windows of 4-8 thousand, but the newer models are around 128,000 tokens, which is fairly large.</a:t>
            </a:r>
          </a:p>
          <a:p>
            <a:r>
              <a:rPr lang="en-US"/>
              <a:t>Second, even if your document technically fits in the context window, you risk confusing the LLM by distracting it with irrelevant details. There's a great research paper about this, called "Lost in the Middle", where they measured the accuracy of answers with increasing input sizes.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369299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 AI Search team even did their own research to determine the optimal input size to send to LLMs. Here, you can see that they found the best recall with an input size of 512 tokens. They also researched the best strategy for splitting the chunks, and found the best recall when they preserved sentence boundaries and overlapped each chunk by 25%.</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10:33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859647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250C-5A07-E09F-851A-49101EEEE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884AF-514D-6E73-0AB0-C8EBECB9C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A23BA-A7B4-2C3C-B9AC-BA7AC9B30DA3}"/>
              </a:ext>
            </a:extLst>
          </p:cNvPr>
          <p:cNvSpPr>
            <a:spLocks noGrp="1"/>
          </p:cNvSpPr>
          <p:nvPr>
            <p:ph type="body" idx="1"/>
          </p:nvPr>
        </p:nvSpPr>
        <p:spPr/>
        <p:txBody>
          <a:bodyPr/>
          <a:lstStyle/>
          <a:p>
            <a:r>
              <a:rPr lang="en-US"/>
              <a:t>So here is what a data ingestion process could look like.</a:t>
            </a:r>
          </a:p>
          <a:p>
            <a:r>
              <a:rPr lang="en-US"/>
              <a:t>First, we store the documents in Azure Blob Storage, so that we have a version of the file that can be rendered as a citation in the app.</a:t>
            </a:r>
          </a:p>
          <a:p>
            <a:r>
              <a:rPr lang="en-US"/>
              <a:t>Then, we extract the text from the documents, using Azure Document Intelligence or a local parser.</a:t>
            </a:r>
          </a:p>
          <a:p>
            <a:r>
              <a:rPr lang="en-US"/>
              <a:t>Next, we split the data into chunks based on optimal token length and sentence boundaries. </a:t>
            </a:r>
          </a:p>
          <a:p>
            <a:r>
              <a:rPr lang="en-US"/>
              <a:t>We take those chunks and compute embeddings for them using an embedding model, like the Azure OpenAI embedding models.</a:t>
            </a:r>
          </a:p>
          <a:p>
            <a:r>
              <a:rPr lang="en-US"/>
              <a:t>Finally, we store the text, embedding, and Blob storage link inside the Azure AI search index.</a:t>
            </a:r>
          </a:p>
          <a:p>
            <a:endParaRPr lang="en-US"/>
          </a:p>
          <a:p>
            <a:r>
              <a:rPr lang="en-US"/>
              <a:t>This whole data ingestion process can run as a Python script locally, and that's what we've done in our open source RAG solution.</a:t>
            </a:r>
          </a:p>
        </p:txBody>
      </p:sp>
      <p:sp>
        <p:nvSpPr>
          <p:cNvPr id="4" name="Slide Number Placeholder 3">
            <a:extLst>
              <a:ext uri="{FF2B5EF4-FFF2-40B4-BE49-F238E27FC236}">
                <a16:creationId xmlns:a16="http://schemas.microsoft.com/office/drawing/2014/main" id="{5BAE18BD-6276-201C-34B8-C548DBD68F4B}"/>
              </a:ext>
            </a:extLst>
          </p:cNvPr>
          <p:cNvSpPr>
            <a:spLocks noGrp="1"/>
          </p:cNvSpPr>
          <p:nvPr>
            <p:ph type="sldNum" sz="quarter" idx="5"/>
          </p:nvPr>
        </p:nvSpPr>
        <p:spPr/>
        <p:txBody>
          <a:bodyPr/>
          <a:lstStyle/>
          <a:p>
            <a:fld id="{9A859BAB-C71C-5948-B622-39FF4D2AFBDC}" type="slidenum">
              <a:rPr lang="en-US" smtClean="0"/>
              <a:t>27</a:t>
            </a:fld>
            <a:endParaRPr lang="en-US"/>
          </a:p>
        </p:txBody>
      </p:sp>
    </p:spTree>
    <p:extLst>
      <p:ext uri="{BB962C8B-B14F-4D97-AF65-F5344CB8AC3E}">
        <p14:creationId xmlns:p14="http://schemas.microsoft.com/office/powerpoint/2010/main" val="109979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DCB4D-6FE4-D506-0054-F4D88392E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A1D27-CF77-18DD-8CA5-350058B163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E17A54-ECD2-1BB1-9C73-E1D6C9CB0A6A}"/>
              </a:ext>
            </a:extLst>
          </p:cNvPr>
          <p:cNvSpPr>
            <a:spLocks noGrp="1"/>
          </p:cNvSpPr>
          <p:nvPr>
            <p:ph type="body" idx="1"/>
          </p:nvPr>
        </p:nvSpPr>
        <p:spPr/>
        <p:txBody>
          <a:bodyPr/>
          <a:lstStyle/>
          <a:p>
            <a:endParaRPr lang="en-US"/>
          </a:p>
          <a:p>
            <a:r>
              <a:rPr lang="en-US"/>
              <a:t>Another option for data ingestion is to use integrated vectorization, a built-in feature for Azure AI Search that runs the entire process in the cloud, using built-in skills and indexers. That can hook into all of the AI Search supported data sources, like Blob Storage or SQL DB, but it may be a bit trickier to customize if the built-in skills aren't meeting your needs. Try it out and give us your feedback!</a:t>
            </a:r>
          </a:p>
        </p:txBody>
      </p:sp>
      <p:sp>
        <p:nvSpPr>
          <p:cNvPr id="4" name="Header Placeholder 3">
            <a:extLst>
              <a:ext uri="{FF2B5EF4-FFF2-40B4-BE49-F238E27FC236}">
                <a16:creationId xmlns:a16="http://schemas.microsoft.com/office/drawing/2014/main" id="{92E7BE7A-DD3F-2D14-D3B4-31F62B1A65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6364606-A769-1C3C-254E-9D7071DB632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2B88BC-DF25-144F-26FE-DA32D557A3CD}"/>
              </a:ext>
            </a:extLst>
          </p:cNvPr>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a:extLst>
              <a:ext uri="{FF2B5EF4-FFF2-40B4-BE49-F238E27FC236}">
                <a16:creationId xmlns:a16="http://schemas.microsoft.com/office/drawing/2014/main" id="{04DF4A82-1745-22C8-782F-7997630A8849}"/>
              </a:ext>
            </a:extLst>
          </p:cNvPr>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8287034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put our RAG app into production, we need to run evaluations to make sure the answers are high enough quality.</a:t>
            </a:r>
          </a:p>
          <a:p>
            <a:endParaRPr lang="en-US"/>
          </a:p>
          <a:p>
            <a:r>
              <a:rPr lang="en-US"/>
              <a:t>Do a simple one and then point people to the session</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429972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4F5641-DF5C-0242-0E12-C470F2A32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F141BD-0C8C-6A34-0A49-710CF5F4E3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C6357-36A1-EA67-1912-E1DED3257B0D}"/>
              </a:ext>
            </a:extLst>
          </p:cNvPr>
          <p:cNvSpPr>
            <a:spLocks noGrp="1"/>
          </p:cNvSpPr>
          <p:nvPr>
            <p:ph type="body" idx="1"/>
          </p:nvPr>
        </p:nvSpPr>
        <p:spPr/>
        <p:txBody>
          <a:bodyPr/>
          <a:lstStyle/>
          <a:p>
            <a:r>
              <a:rPr lang="en-US"/>
              <a:t>Let's talk about RAG, Retrieval-Augmented Generation. </a:t>
            </a:r>
          </a:p>
        </p:txBody>
      </p:sp>
      <p:sp>
        <p:nvSpPr>
          <p:cNvPr id="4" name="Header Placeholder 3">
            <a:extLst>
              <a:ext uri="{FF2B5EF4-FFF2-40B4-BE49-F238E27FC236}">
                <a16:creationId xmlns:a16="http://schemas.microsoft.com/office/drawing/2014/main" id="{B03F848D-EBB4-BFAC-47B9-2FC888867997}"/>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41B379E-995B-AD48-7D8A-79600A1E93E6}"/>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D90844-28EA-D1DE-4FFD-858E76753951}"/>
              </a:ext>
            </a:extLst>
          </p:cNvPr>
          <p:cNvSpPr>
            <a:spLocks noGrp="1"/>
          </p:cNvSpPr>
          <p:nvPr>
            <p:ph type="dt" idx="12"/>
          </p:nvPr>
        </p:nvSpPr>
        <p:spPr/>
        <p:txBody>
          <a:bodyPr/>
          <a:lstStyle/>
          <a:p>
            <a:fld id="{E2F19A73-88F5-4B80-A929-CF8E66EE5449}" type="datetime8">
              <a:rPr lang="en-US" smtClean="0"/>
              <a:t>9/5/24 9:49 AM</a:t>
            </a:fld>
            <a:endParaRPr lang="en-US"/>
          </a:p>
        </p:txBody>
      </p:sp>
      <p:sp>
        <p:nvSpPr>
          <p:cNvPr id="7" name="Slide Number Placeholder 6">
            <a:extLst>
              <a:ext uri="{FF2B5EF4-FFF2-40B4-BE49-F238E27FC236}">
                <a16:creationId xmlns:a16="http://schemas.microsoft.com/office/drawing/2014/main" id="{F853ACF6-0632-E7BA-C5FC-E175ABEFD5EE}"/>
              </a:ext>
            </a:extLst>
          </p:cNvPr>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0058447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r>
              <a:rPr lang="en-US"/>
              <a:t>For a RAG app, a high quality answer must be clear, correct, and formatted correctly. Most answers from LLMs are clear, but they may not always be accurate according to your domain, and they may not be formatted the way your app expects. For example, the first two answers are correct, but only the third answer here contains a properly formatted citation.</a:t>
            </a:r>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30</a:t>
            </a:fld>
            <a:endParaRPr lang="en-US"/>
          </a:p>
        </p:txBody>
      </p:sp>
    </p:spTree>
    <p:extLst>
      <p:ext uri="{BB962C8B-B14F-4D97-AF65-F5344CB8AC3E}">
        <p14:creationId xmlns:p14="http://schemas.microsoft.com/office/powerpoint/2010/main" val="20110742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014D5-9F9F-81FC-BA4D-BD0FCEC47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24C660-29D6-1B1D-A652-8090F4D9A9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E71C3-8614-3519-F442-D6A69B50CBD6}"/>
              </a:ext>
            </a:extLst>
          </p:cNvPr>
          <p:cNvSpPr>
            <a:spLocks noGrp="1"/>
          </p:cNvSpPr>
          <p:nvPr>
            <p:ph type="body" idx="1"/>
          </p:nvPr>
        </p:nvSpPr>
        <p:spPr/>
        <p:txBody>
          <a:bodyPr/>
          <a:lstStyle/>
          <a:p>
            <a:r>
              <a:rPr lang="en-US"/>
              <a:t>There are so many factors that affect the answer quality, since there are multiple steps in the RAG process with their own parameters. We've already discussed that many factors affect the search results. There are also many options for the LLM steps that we use, like what model we use, what prompt we send in, what temperature we set, and more.</a:t>
            </a:r>
          </a:p>
        </p:txBody>
      </p:sp>
      <p:sp>
        <p:nvSpPr>
          <p:cNvPr id="4" name="Slide Number Placeholder 3">
            <a:extLst>
              <a:ext uri="{FF2B5EF4-FFF2-40B4-BE49-F238E27FC236}">
                <a16:creationId xmlns:a16="http://schemas.microsoft.com/office/drawing/2014/main" id="{388ED2EB-0111-F4EF-D211-A9EF37A86479}"/>
              </a:ext>
            </a:extLst>
          </p:cNvPr>
          <p:cNvSpPr>
            <a:spLocks noGrp="1"/>
          </p:cNvSpPr>
          <p:nvPr>
            <p:ph type="sldNum" sz="quarter" idx="5"/>
          </p:nvPr>
        </p:nvSpPr>
        <p:spPr/>
        <p:txBody>
          <a:bodyPr/>
          <a:lstStyle/>
          <a:p>
            <a:fld id="{9A859BAB-C71C-5948-B622-39FF4D2AFBDC}" type="slidenum">
              <a:rPr lang="en-US" smtClean="0"/>
              <a:t>31</a:t>
            </a:fld>
            <a:endParaRPr lang="en-US"/>
          </a:p>
        </p:txBody>
      </p:sp>
    </p:spTree>
    <p:extLst>
      <p:ext uri="{BB962C8B-B14F-4D97-AF65-F5344CB8AC3E}">
        <p14:creationId xmlns:p14="http://schemas.microsoft.com/office/powerpoint/2010/main" val="2681125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start with the options that are the best according to research. Then, to ensure that they are working well for your particular use case, you need to run evaluations. You can evaluate the retrieval step and language models independently, but the most important evaluation is of the answers that come out of your app. You can use Azure AI Studio to run those evaluations in that portal, or use the PromptFlow evaluations SDK to run them from your code. Check out our evaluator repository for an evaluation flow that's optimized for RAG chat apps, and gives you command-line tools for reviewing the results.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594239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54F6A-96E8-3EAA-9507-0EF0DB953F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7B517-2A88-6A8D-FF7B-2F869AB2A0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60D434-D535-3B4F-EF9D-EC36314AD8B8}"/>
              </a:ext>
            </a:extLst>
          </p:cNvPr>
          <p:cNvSpPr>
            <a:spLocks noGrp="1"/>
          </p:cNvSpPr>
          <p:nvPr>
            <p:ph type="body" idx="1"/>
          </p:nvPr>
        </p:nvSpPr>
        <p:spPr/>
        <p:txBody>
          <a:bodyPr/>
          <a:lstStyle/>
          <a:p>
            <a:r>
              <a:rPr lang="en-US"/>
              <a:t>Let's wrap things up!</a:t>
            </a:r>
          </a:p>
        </p:txBody>
      </p:sp>
      <p:sp>
        <p:nvSpPr>
          <p:cNvPr id="4" name="Header Placeholder 3">
            <a:extLst>
              <a:ext uri="{FF2B5EF4-FFF2-40B4-BE49-F238E27FC236}">
                <a16:creationId xmlns:a16="http://schemas.microsoft.com/office/drawing/2014/main" id="{E167F33C-C40B-AA5A-51E3-57C727F83926}"/>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8F5551BD-1506-9506-7032-ACACC1083651}"/>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BBFA818-7CC2-A874-8970-8F85ACC62954}"/>
              </a:ext>
            </a:extLst>
          </p:cNvPr>
          <p:cNvSpPr>
            <a:spLocks noGrp="1"/>
          </p:cNvSpPr>
          <p:nvPr>
            <p:ph type="dt" idx="12"/>
          </p:nvPr>
        </p:nvSpPr>
        <p:spPr/>
        <p:txBody>
          <a:bodyPr/>
          <a:lstStyle/>
          <a:p>
            <a:fld id="{E2F19A73-88F5-4B80-A929-CF8E66EE5449}" type="datetime8">
              <a:rPr lang="en-US" smtClean="0"/>
              <a:t>9/5/24 9:50 AM</a:t>
            </a:fld>
            <a:endParaRPr lang="en-US"/>
          </a:p>
        </p:txBody>
      </p:sp>
      <p:sp>
        <p:nvSpPr>
          <p:cNvPr id="7" name="Slide Number Placeholder 6">
            <a:extLst>
              <a:ext uri="{FF2B5EF4-FFF2-40B4-BE49-F238E27FC236}">
                <a16:creationId xmlns:a16="http://schemas.microsoft.com/office/drawing/2014/main" id="{4DB7FE45-F9A9-1928-6A00-8D8D32A6E6C2}"/>
              </a:ext>
            </a:extLst>
          </p:cNvPr>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662091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2E27D-BF41-72B7-747F-16F057F6C1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16BD90-AB2E-35A1-0754-56EFC307E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E8ABC-65F6-A3CC-BF3B-D3AA72B83424}"/>
              </a:ext>
            </a:extLst>
          </p:cNvPr>
          <p:cNvSpPr>
            <a:spLocks noGrp="1"/>
          </p:cNvSpPr>
          <p:nvPr>
            <p:ph type="body" idx="1"/>
          </p:nvPr>
        </p:nvSpPr>
        <p:spPr/>
        <p:txBody>
          <a:bodyPr/>
          <a:lstStyle/>
          <a:p>
            <a:r>
              <a:rPr lang="en-US"/>
              <a:t>We've seen thousands of developers deploy this app for a wide number of use cases, like internal HR help, customer sales help chatbots, product manuals, and more.</a:t>
            </a:r>
          </a:p>
        </p:txBody>
      </p:sp>
      <p:sp>
        <p:nvSpPr>
          <p:cNvPr id="4" name="Header Placeholder 3">
            <a:extLst>
              <a:ext uri="{FF2B5EF4-FFF2-40B4-BE49-F238E27FC236}">
                <a16:creationId xmlns:a16="http://schemas.microsoft.com/office/drawing/2014/main" id="{1985D74E-FA9D-BE3F-9D13-40376E9280F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4AC5897-F405-CEF8-B44C-CB6A63FBEC1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531A97-EB38-7F1E-9B26-4B52814F85AE}"/>
              </a:ext>
            </a:extLst>
          </p:cNvPr>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a:extLst>
              <a:ext uri="{FF2B5EF4-FFF2-40B4-BE49-F238E27FC236}">
                <a16:creationId xmlns:a16="http://schemas.microsoft.com/office/drawing/2014/main" id="{B815D949-9C8F-431C-5B27-E6958BA8DBED}"/>
              </a:ext>
            </a:extLst>
          </p:cNvPr>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2198450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If you want to get started, check out our documentation, our research, and our open-source end-to-end RAG solution. </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332647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EC1A9-C2DB-D6D2-D37F-930AD735BE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B1D34D-01DA-F7E3-6B1B-BAF5B68D68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79FC-7209-103D-793F-94C0B9916233}"/>
              </a:ext>
            </a:extLst>
          </p:cNvPr>
          <p:cNvSpPr>
            <a:spLocks noGrp="1"/>
          </p:cNvSpPr>
          <p:nvPr>
            <p:ph type="body" idx="1"/>
          </p:nvPr>
        </p:nvSpPr>
        <p:spPr/>
        <p:txBody>
          <a:bodyPr/>
          <a:lstStyle/>
          <a:p>
            <a:r>
              <a:rPr lang="en-US"/>
              <a:t>Like all Azure services, Azure AI Search offers all this.. </a:t>
            </a:r>
          </a:p>
          <a:p>
            <a:r>
              <a:rPr lang="en-US"/>
              <a:t>Things like multiple options for data encryption, authentication, including managed identities, my favorite way of not having to deal with API keys, network isolation, and extensive compliance certifications are all part of this offering. All of these things are checked off from the very beginning as you're building solutions for this space. </a:t>
            </a:r>
            <a:endParaRPr lang="en-US" sz="850">
              <a:cs typeface="Segoe UI"/>
            </a:endParaRPr>
          </a:p>
        </p:txBody>
      </p:sp>
      <p:sp>
        <p:nvSpPr>
          <p:cNvPr id="4" name="Header Placeholder 3">
            <a:extLst>
              <a:ext uri="{FF2B5EF4-FFF2-40B4-BE49-F238E27FC236}">
                <a16:creationId xmlns:a16="http://schemas.microsoft.com/office/drawing/2014/main" id="{CDB48653-4005-6E6B-7A1C-8C0B62307E43}"/>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B6549AC-5CCF-C956-B4C1-97AA4F7D6D6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38AFE66-F30C-8048-A43B-F56267E7072E}"/>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3502452-2016-5985-E44B-081D11DAB208}"/>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7689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let's talk through a few productioning concerns.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051559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First, let's talk about scale. If you're building a RAG app on a huge document store, then you'll find yourself storing a large number of vector embeddings. Azure AI Search now offers multiple ways to reduce your storage size, so that you can reduce your costs. One approach is quantization, which lets you reduce the floating point numbers to 8-bit integers or even to single bits. According to our studies, you can still achieve high recall while reducing your storage by a mangitude of 32x.</a:t>
            </a:r>
          </a:p>
          <a:p>
            <a:endParaRPr lang="en-US">
              <a:hlinkClick r:id="rId3"/>
            </a:endParaRPr>
          </a:p>
          <a:p>
            <a:r>
              <a:rPr lang="en-US">
                <a:hlinkClick r:id="rId3"/>
              </a:rPr>
              <a:t>BRK108 - RAG at scale.pptx</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7002348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87537-AA70-229D-ECD9-8CEAC41B6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8EB161-895F-D17B-892B-B7C52376DC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75A757-8AE6-66AD-2DB7-543111678733}"/>
              </a:ext>
            </a:extLst>
          </p:cNvPr>
          <p:cNvSpPr>
            <a:spLocks noGrp="1"/>
          </p:cNvSpPr>
          <p:nvPr>
            <p:ph type="body" idx="1"/>
          </p:nvPr>
        </p:nvSpPr>
        <p:spPr/>
        <p:txBody>
          <a:bodyPr/>
          <a:lstStyle/>
          <a:p>
            <a:r>
              <a:rPr lang="en-US"/>
              <a:t>Now let's talk about security. If you're building an app for internal use in an enterprise, you want to ensure that it can only be accessed internally. One best practice is to deploy it to a virtual network, with all the services available via private endpoints, and access only from inside the virtual network.</a:t>
            </a:r>
          </a:p>
        </p:txBody>
      </p:sp>
      <p:sp>
        <p:nvSpPr>
          <p:cNvPr id="4" name="Header Placeholder 3">
            <a:extLst>
              <a:ext uri="{FF2B5EF4-FFF2-40B4-BE49-F238E27FC236}">
                <a16:creationId xmlns:a16="http://schemas.microsoft.com/office/drawing/2014/main" id="{F16C12A0-BAEF-2369-CAE8-BBF3BEE95F6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E378B0A-BCA3-14FE-65E8-75304CD5111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1078C76-44BC-6CD8-EB67-55A93AFD21E2}"/>
              </a:ext>
            </a:extLst>
          </p:cNvPr>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a:extLst>
              <a:ext uri="{FF2B5EF4-FFF2-40B4-BE49-F238E27FC236}">
                <a16:creationId xmlns:a16="http://schemas.microsoft.com/office/drawing/2014/main" id="{68C3A93E-5473-EA7A-FAF7-EBC7084F472B}"/>
              </a:ext>
            </a:extLst>
          </p:cNvPr>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909521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53DB-FBEF-02C5-0633-D9A512D4A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9C0BC-C24E-F033-9A59-7BBD84919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9AB58-2FFB-294B-09DE-07D5C58A3A3D}"/>
              </a:ext>
            </a:extLst>
          </p:cNvPr>
          <p:cNvSpPr>
            <a:spLocks noGrp="1"/>
          </p:cNvSpPr>
          <p:nvPr>
            <p:ph type="body" idx="1"/>
          </p:nvPr>
        </p:nvSpPr>
        <p:spPr/>
        <p:txBody>
          <a:bodyPr/>
          <a:lstStyle/>
          <a:p>
            <a:r>
              <a:rPr lang="en-US"/>
              <a:t>LLMs are basically next-word predictors. They're very good at writing text fluently in many languages, but they're not guaranteed to produce text that is relevant or accurate.</a:t>
            </a:r>
          </a:p>
          <a:p>
            <a:endParaRPr lang="en-US"/>
          </a:p>
          <a:p>
            <a:r>
              <a:rPr lang="en-US"/>
              <a:t>For example, we might ask an LLM to write code for a Python package. It will write code according to what it's seen most in its training data, even if that doesn't reflect the current documentation.</a:t>
            </a:r>
          </a:p>
          <a:p>
            <a:r>
              <a:rPr lang="en-US"/>
              <a:t>In the example in the screenshot, it produced outdated code based on an older version of the package.</a:t>
            </a:r>
          </a:p>
          <a:p>
            <a:endParaRPr lang="en-US"/>
          </a:p>
          <a:p>
            <a:r>
              <a:rPr lang="en-US"/>
              <a:t>That is an example of public knowledge, and it can potentially be resolved by updating to a newer version of the model. </a:t>
            </a:r>
          </a:p>
          <a:p>
            <a:endParaRPr lang="en-US"/>
          </a:p>
          <a:p>
            <a:r>
              <a:rPr lang="en-US"/>
              <a:t>What about private knowledge? LLMs don't inherently have any access to internal knowledge, like company documents, so they will answer based off what they saw in their training data. And they will still answer confidently, so people can easily be convinced that the answer is correct.</a:t>
            </a:r>
          </a:p>
          <a:p>
            <a:endParaRPr lang="en-US"/>
          </a:p>
          <a:p>
            <a:r>
              <a:rPr lang="en-US"/>
              <a:t>So we need to find a way to bring in internal knowledge or updated public knowledge.</a:t>
            </a:r>
          </a:p>
          <a:p>
            <a:endParaRPr lang="en-US" sz="850">
              <a:cs typeface="Segoe UI"/>
            </a:endParaRPr>
          </a:p>
        </p:txBody>
      </p:sp>
      <p:sp>
        <p:nvSpPr>
          <p:cNvPr id="4" name="Header Placeholder 3">
            <a:extLst>
              <a:ext uri="{FF2B5EF4-FFF2-40B4-BE49-F238E27FC236}">
                <a16:creationId xmlns:a16="http://schemas.microsoft.com/office/drawing/2014/main" id="{7A46AC3D-1DCF-F89D-53A4-37664332E6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62A4696-1725-EC18-DCF8-FAF7B4869F8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07CB1EC-1670-4CC8-8E55-1205C9AB4108}"/>
              </a:ext>
            </a:extLst>
          </p:cNvPr>
          <p:cNvSpPr>
            <a:spLocks noGrp="1"/>
          </p:cNvSpPr>
          <p:nvPr>
            <p:ph type="dt" idx="1"/>
          </p:nvPr>
        </p:nvSpPr>
        <p:spPr/>
        <p:txBody>
          <a:bodyPr/>
          <a:lstStyle/>
          <a:p>
            <a:fld id="{386CE63F-9E7F-4C04-9D0D-FCA25A8E9E86}" type="datetime8">
              <a:rPr lang="en-US" smtClean="0"/>
              <a:t>9/5/24 9:49 AM</a:t>
            </a:fld>
            <a:endParaRPr lang="en-US"/>
          </a:p>
        </p:txBody>
      </p:sp>
      <p:sp>
        <p:nvSpPr>
          <p:cNvPr id="7" name="Slide Number Placeholder 6">
            <a:extLst>
              <a:ext uri="{FF2B5EF4-FFF2-40B4-BE49-F238E27FC236}">
                <a16:creationId xmlns:a16="http://schemas.microsoft.com/office/drawing/2014/main" id="{1E9FD912-54EC-4DF8-9274-6A75D7386432}"/>
              </a:ext>
            </a:extLst>
          </p:cNvPr>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100369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approach, which you can use in conjunction or independently, is to add user login to the app, to enforce that only users from your organization can login. When you enable this option, you can also allow the users to upload documents for their own personal search needs, and enforce data access controls in the search filter.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0270193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RAG is only as good as the retrieval and that depends on the data you have and how simple it is to search.</a:t>
            </a:r>
          </a:p>
          <a:p>
            <a:endParaRPr lang="en-US"/>
          </a:p>
          <a:p>
            <a:r>
              <a:rPr lang="en-US"/>
              <a:t>If you’re used to search engines, you’re familiar with keyword search. </a:t>
            </a:r>
          </a:p>
          <a:p>
            <a:endParaRPr lang="en-US"/>
          </a:p>
          <a:p>
            <a:r>
              <a:rPr lang="en-US"/>
              <a:t>In the example. “underwater activities” would not return Scuba or Snorkeling.</a:t>
            </a:r>
          </a:p>
          <a:p>
            <a:endParaRPr lang="en-US"/>
          </a:p>
          <a:p>
            <a:r>
              <a:rPr lang="en-US"/>
              <a:t>Vector-based retrieval does semantic similarity. It would know those terms are semantically similar.</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9:50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30239036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2642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can you incorporate domain knowledge?</a:t>
            </a:r>
          </a:p>
          <a:p>
            <a:endParaRPr lang="en-US"/>
          </a:p>
          <a:p>
            <a:pPr marL="228600" indent="-228600">
              <a:buAutoNum type="arabicPeriod"/>
            </a:pPr>
            <a:r>
              <a:rPr lang="en-US"/>
              <a:t>Fine-tuning: Start with a base model and add at least 200 examples and run training again. Fine tuning is expensive both in the training process and in the usage. </a:t>
            </a:r>
          </a:p>
          <a:p>
            <a:pPr marL="228600" indent="-228600">
              <a:buAutoNum type="arabicPeriod"/>
            </a:pPr>
            <a:r>
              <a:rPr lang="en-US"/>
              <a:t>RAG enables learning new facts temporarily by doing a retrieval and adding/augmenting the question to the LLM with the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502804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That demo was RAG on top of database rows, for inventory data.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What if you want to RAG on unstructured data, like a large collection of documents?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The RAG flow is the same, but the search results are a bit different. Instead of a single row, we get back chunks of the documents, a few paragraphs at a time.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a:t>We then send the chunks to the LLM for an answer.</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9/5/24 9:49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556576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we build a RAG application, there are three main ingredients that affect the quality:</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We need powerful search functionality, to be able to search massive data sets. For optimal results, we need hybrid search, a combination of vector search and full text search.</a:t>
            </a:r>
          </a:p>
          <a:p>
            <a:pPr marL="171450" indent="-171450">
              <a:buFont typeface="Arial" panose="020B0604020202020204" pitchFamily="34" charset="0"/>
              <a:buChar char="•"/>
            </a:pPr>
            <a:r>
              <a:rPr lang="en-US"/>
              <a:t>We need well prepared data in our search index. The document chunks should be a reasonable size, not too big, not too small, and the vectors should be high signal, low noise.</a:t>
            </a:r>
          </a:p>
          <a:p>
            <a:pPr marL="171450" indent="-171450">
              <a:buFont typeface="Arial" panose="020B0604020202020204" pitchFamily="34" charset="0"/>
              <a:buChar char="•"/>
            </a:pPr>
            <a:r>
              <a:rPr lang="en-US"/>
              <a:t>We need a frontier level LLM that can adhere to the system prompt, stay on-topic, and ideally support function calling for use in the query rewriting stage.</a:t>
            </a:r>
          </a:p>
          <a:p>
            <a:endParaRPr lang="en-US"/>
          </a:p>
          <a:p>
            <a:r>
              <a:rPr lang="en-US"/>
              <a:t>We're going to dive into these components today, to share everything we've learned about building high quality RAG applications.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9/5/24 9:49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679941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9B102-0856-59BF-3C54-0048360E85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AA1E1-62CF-BAFB-8F0F-0F3736B582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AC6714-12A8-FF2D-341C-315D96CC2140}"/>
              </a:ext>
            </a:extLst>
          </p:cNvPr>
          <p:cNvSpPr>
            <a:spLocks noGrp="1"/>
          </p:cNvSpPr>
          <p:nvPr>
            <p:ph type="body" idx="1"/>
          </p:nvPr>
        </p:nvSpPr>
        <p:spPr/>
        <p:txBody>
          <a:bodyPr/>
          <a:lstStyle/>
          <a:p>
            <a:r>
              <a:rPr lang="en-US"/>
              <a:t>First, let's step back and make sure we all understand vector embeddings, since we'll need to use vectors for both indexing and searching.</a:t>
            </a:r>
          </a:p>
        </p:txBody>
      </p:sp>
      <p:sp>
        <p:nvSpPr>
          <p:cNvPr id="4" name="Header Placeholder 3">
            <a:extLst>
              <a:ext uri="{FF2B5EF4-FFF2-40B4-BE49-F238E27FC236}">
                <a16:creationId xmlns:a16="http://schemas.microsoft.com/office/drawing/2014/main" id="{715D6D9A-4152-EB30-23DE-DA2D4E8D9DD1}"/>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E9371BA3-C230-5ED7-6D18-EFE206BD8DF5}"/>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7C6DF35-EE82-2CB5-E71E-14F8EFFF41FE}"/>
              </a:ext>
            </a:extLst>
          </p:cNvPr>
          <p:cNvSpPr>
            <a:spLocks noGrp="1"/>
          </p:cNvSpPr>
          <p:nvPr>
            <p:ph type="dt" idx="12"/>
          </p:nvPr>
        </p:nvSpPr>
        <p:spPr/>
        <p:txBody>
          <a:bodyPr/>
          <a:lstStyle/>
          <a:p>
            <a:fld id="{E2F19A73-88F5-4B80-A929-CF8E66EE5449}" type="datetime8">
              <a:rPr lang="en-US" smtClean="0"/>
              <a:t>9/5/24 9:50 AM</a:t>
            </a:fld>
            <a:endParaRPr lang="en-US"/>
          </a:p>
        </p:txBody>
      </p:sp>
      <p:sp>
        <p:nvSpPr>
          <p:cNvPr id="7" name="Slide Number Placeholder 6">
            <a:extLst>
              <a:ext uri="{FF2B5EF4-FFF2-40B4-BE49-F238E27FC236}">
                <a16:creationId xmlns:a16="http://schemas.microsoft.com/office/drawing/2014/main" id="{D6700472-80EE-E40D-EA7B-86942A90CB53}"/>
              </a:ext>
            </a:extLst>
          </p:cNvPr>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689458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vector embedding is a list of numbers, and that list represents a particular input inside a particular embedding space.</a:t>
            </a:r>
          </a:p>
          <a:p>
            <a:endParaRPr lang="en-US"/>
          </a:p>
          <a:p>
            <a:r>
              <a:rPr lang="en-US"/>
              <a:t>There are many embedding models that take different inputs and produce vectors of different lengths.</a:t>
            </a:r>
          </a:p>
          <a:p>
            <a:r>
              <a:rPr lang="en-US"/>
              <a:t>An older embedding model, word2vec, encodes single words and outputs lists of lengths 300.</a:t>
            </a:r>
          </a:p>
          <a:p>
            <a:r>
              <a:rPr lang="en-US"/>
              <a:t>The embedding models from OpenAI can take in long strings of text, up to 8191 tokens, and produce vectors of varying length, between 256 and 3072 dimensions.</a:t>
            </a:r>
          </a:p>
          <a:p>
            <a:r>
              <a:rPr lang="en-US"/>
              <a:t>There are also multimodal models like Azure Computer Vision, that can take inputs of image OR text, and produce vectors with 1024 dimensions.</a:t>
            </a:r>
          </a:p>
          <a:p>
            <a:endParaRPr lang="en-US"/>
          </a:p>
          <a:p>
            <a:r>
              <a:rPr lang="en-US"/>
              <a:t>A good embedding model is a balance of speed and size vs. performance. A vector with 3072 dimensions probably encodes more information than a vector with 256, but you may not need the extra 2500 numbers for your application.</a:t>
            </a:r>
          </a:p>
          <a:p>
            <a:r>
              <a:rPr lang="en-US"/>
              <a:t>The MTEB (Massive Text Embedding Benchmark) is an open benchmark that evaluates embedding models and summarizes results on a public leaderboard. Consider that benchmark when selecting a model.</a:t>
            </a:r>
          </a:p>
          <a:p>
            <a:endParaRPr lang="en-US"/>
          </a:p>
          <a:p>
            <a:r>
              <a:rPr lang="en-US"/>
              <a:t>Let's quickly embed a vector using an OpenAI embedding model.</a:t>
            </a:r>
          </a:p>
          <a:p>
            <a:endParaRPr lang="en-US"/>
          </a:p>
          <a:p>
            <a:r>
              <a:rPr lang="en-US"/>
              <a:t>// Open notebook, run cells</a:t>
            </a:r>
          </a:p>
          <a:p>
            <a:endParaRPr lang="en-US"/>
          </a:p>
          <a:p>
            <a:endParaRPr lang="en-US"/>
          </a:p>
          <a:p>
            <a:r>
              <a:rPr lang="en-US"/>
              <a:t>******Notes/Links***</a:t>
            </a:r>
          </a:p>
          <a:p>
            <a:r>
              <a:rPr lang="en-US"/>
              <a:t>Word2vec is a </a:t>
            </a:r>
            <a:r>
              <a:rPr lang="en-US" err="1"/>
              <a:t>NeuralNetwork</a:t>
            </a:r>
            <a:r>
              <a:rPr lang="en-US"/>
              <a:t> method. Glove, LSA, are reduction techniques.</a:t>
            </a:r>
          </a:p>
          <a:p>
            <a:endParaRPr lang="en-US"/>
          </a:p>
          <a:p>
            <a:r>
              <a:rPr lang="en-US"/>
              <a:t>MTEB (Massive Text Embedding Benchmark) is an open benchmark.. </a:t>
            </a:r>
            <a:r>
              <a:rPr lang="en-US" b="0" i="0">
                <a:solidFill>
                  <a:srgbClr val="111827"/>
                </a:solidFill>
                <a:effectLst/>
                <a:latin typeface="Charter"/>
              </a:rPr>
              <a:t>MTEB includes 56 datasets across 8 tasks and currently summarizes &gt;2000 results on the leaderboard. Uses 112 languages. </a:t>
            </a:r>
            <a:endParaRPr lang="en-US"/>
          </a:p>
          <a:p>
            <a:endParaRPr lang="en-US"/>
          </a:p>
          <a:p>
            <a:r>
              <a:rPr lang="en-US"/>
              <a:t>https://</a:t>
            </a:r>
            <a:r>
              <a:rPr lang="en-US" err="1"/>
              <a:t>platform.openai.com</a:t>
            </a:r>
            <a:r>
              <a:rPr lang="en-US"/>
              <a:t>/docs/guides/embeddings/use-cases</a:t>
            </a:r>
          </a:p>
          <a:p>
            <a:r>
              <a:rPr lang="en-US"/>
              <a:t>https://</a:t>
            </a:r>
            <a:r>
              <a:rPr lang="en-US" err="1"/>
              <a:t>www.reddit.com</a:t>
            </a:r>
            <a:r>
              <a:rPr lang="en-US"/>
              <a:t>/r/</a:t>
            </a:r>
            <a:r>
              <a:rPr lang="en-US" err="1"/>
              <a:t>MachineLearning</a:t>
            </a:r>
            <a:r>
              <a:rPr lang="en-US"/>
              <a:t>/comments/13aaj2w/d_is_openai_textembeddingada002_the_best/</a:t>
            </a:r>
          </a:p>
          <a:p>
            <a:r>
              <a:rPr lang="en-US"/>
              <a:t>https://</a:t>
            </a:r>
            <a:r>
              <a:rPr lang="en-US" err="1"/>
              <a:t>vickiboykis.com</a:t>
            </a:r>
            <a:r>
              <a:rPr lang="en-US"/>
              <a:t>/</a:t>
            </a:r>
            <a:r>
              <a:rPr lang="en-US" err="1"/>
              <a:t>what_are_embeddings</a:t>
            </a:r>
            <a:r>
              <a:rPr lang="en-US"/>
              <a:t>/</a:t>
            </a:r>
            <a:r>
              <a:rPr lang="en-US" err="1"/>
              <a:t>next.html</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9/5/24 9:50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48496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B1067A-E7AA-45D2-1010-A0D1FCB960D1}"/>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6" name="Freeform: Shape 5">
            <a:extLst>
              <a:ext uri="{FF2B5EF4-FFF2-40B4-BE49-F238E27FC236}">
                <a16:creationId xmlns:a16="http://schemas.microsoft.com/office/drawing/2014/main" id="{94AFC23E-201F-B57E-8828-724D2D999B22}"/>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4D3677"/>
              </a:gs>
              <a:gs pos="72000">
                <a:srgbClr val="8661C5"/>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668AE-5CD6-D782-C7B5-872E7248B94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0"/>
            <a:ext cx="5577840" cy="110799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4D3677"/>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A31B0-DA79-E282-BD21-42CF3B67D8EA}"/>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FFFFFF"/>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91F2C"/>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5AB3C7-DD87-C9B0-751D-F81E1404C834}"/>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E683F-4189-A418-0FFC-95F5A8A412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D5F58-655F-F7EB-CFAA-D4294B4E2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57FAF2-FC17-E22D-716D-E8296EE866E0}"/>
              </a:ext>
            </a:extLst>
          </p:cNvPr>
          <p:cNvSpPr>
            <a:spLocks noGrp="1"/>
          </p:cNvSpPr>
          <p:nvPr>
            <p:ph type="dt" sz="half" idx="10"/>
          </p:nvPr>
        </p:nvSpPr>
        <p:spPr/>
        <p:txBody>
          <a:bodyPr/>
          <a:lstStyle/>
          <a:p>
            <a:fld id="{E00163B5-A4D6-4690-A74E-22C030D05EEA}" type="datetimeFigureOut">
              <a:rPr lang="en-US" smtClean="0"/>
              <a:t>9/5/24</a:t>
            </a:fld>
            <a:endParaRPr lang="en-US"/>
          </a:p>
        </p:txBody>
      </p:sp>
      <p:sp>
        <p:nvSpPr>
          <p:cNvPr id="5" name="Footer Placeholder 4">
            <a:extLst>
              <a:ext uri="{FF2B5EF4-FFF2-40B4-BE49-F238E27FC236}">
                <a16:creationId xmlns:a16="http://schemas.microsoft.com/office/drawing/2014/main" id="{E686BB1C-2181-E809-BDE6-13EE12A51F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2AD838-A20B-8B1A-B5AA-1B0D275CB6CD}"/>
              </a:ext>
            </a:extLst>
          </p:cNvPr>
          <p:cNvSpPr>
            <a:spLocks noGrp="1"/>
          </p:cNvSpPr>
          <p:nvPr>
            <p:ph type="sldNum" sz="quarter" idx="12"/>
          </p:nvPr>
        </p:nvSpPr>
        <p:spPr/>
        <p:txBody>
          <a:bodyPr/>
          <a:lstStyle/>
          <a:p>
            <a:fld id="{2B6632E2-CC13-43FA-93DA-99FFC637F9A1}" type="slidenum">
              <a:rPr lang="en-US" smtClean="0"/>
              <a:t>‹#›</a:t>
            </a:fld>
            <a:endParaRPr lang="en-US"/>
          </a:p>
        </p:txBody>
      </p:sp>
    </p:spTree>
    <p:extLst>
      <p:ext uri="{BB962C8B-B14F-4D97-AF65-F5344CB8AC3E}">
        <p14:creationId xmlns:p14="http://schemas.microsoft.com/office/powerpoint/2010/main" val="42434354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9" Type="http://schemas.openxmlformats.org/officeDocument/2006/relationships/slideLayout" Target="../slideLayouts/slideLayout89.xml"/><Relationship Id="rId21" Type="http://schemas.openxmlformats.org/officeDocument/2006/relationships/slideLayout" Target="../slideLayouts/slideLayout71.xml"/><Relationship Id="rId34" Type="http://schemas.openxmlformats.org/officeDocument/2006/relationships/slideLayout" Target="../slideLayouts/slideLayout84.xml"/><Relationship Id="rId42" Type="http://schemas.openxmlformats.org/officeDocument/2006/relationships/slideLayout" Target="../slideLayouts/slideLayout92.xml"/><Relationship Id="rId47" Type="http://schemas.openxmlformats.org/officeDocument/2006/relationships/slideLayout" Target="../slideLayouts/slideLayout97.xml"/><Relationship Id="rId50" Type="http://schemas.openxmlformats.org/officeDocument/2006/relationships/theme" Target="../theme/theme2.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slideLayout" Target="../slideLayouts/slideLayout82.xml"/><Relationship Id="rId37" Type="http://schemas.openxmlformats.org/officeDocument/2006/relationships/slideLayout" Target="../slideLayouts/slideLayout87.xml"/><Relationship Id="rId40" Type="http://schemas.openxmlformats.org/officeDocument/2006/relationships/slideLayout" Target="../slideLayouts/slideLayout90.xml"/><Relationship Id="rId45" Type="http://schemas.openxmlformats.org/officeDocument/2006/relationships/slideLayout" Target="../slideLayouts/slideLayout95.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36" Type="http://schemas.openxmlformats.org/officeDocument/2006/relationships/slideLayout" Target="../slideLayouts/slideLayout86.xml"/><Relationship Id="rId49" Type="http://schemas.openxmlformats.org/officeDocument/2006/relationships/slideLayout" Target="../slideLayouts/slideLayout99.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4" Type="http://schemas.openxmlformats.org/officeDocument/2006/relationships/slideLayout" Target="../slideLayouts/slideLayout94.xml"/><Relationship Id="rId52" Type="http://schemas.openxmlformats.org/officeDocument/2006/relationships/image" Target="../media/image2.svg"/><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35" Type="http://schemas.openxmlformats.org/officeDocument/2006/relationships/slideLayout" Target="../slideLayouts/slideLayout85.xml"/><Relationship Id="rId43" Type="http://schemas.openxmlformats.org/officeDocument/2006/relationships/slideLayout" Target="../slideLayouts/slideLayout93.xml"/><Relationship Id="rId48" Type="http://schemas.openxmlformats.org/officeDocument/2006/relationships/slideLayout" Target="../slideLayouts/slideLayout98.xml"/><Relationship Id="rId8" Type="http://schemas.openxmlformats.org/officeDocument/2006/relationships/slideLayout" Target="../slideLayouts/slideLayout58.xml"/><Relationship Id="rId51" Type="http://schemas.openxmlformats.org/officeDocument/2006/relationships/image" Target="../media/image1.png"/><Relationship Id="rId3" Type="http://schemas.openxmlformats.org/officeDocument/2006/relationships/slideLayout" Target="../slideLayouts/slideLayout53.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slideLayout" Target="../slideLayouts/slideLayout83.xml"/><Relationship Id="rId38" Type="http://schemas.openxmlformats.org/officeDocument/2006/relationships/slideLayout" Target="../slideLayouts/slideLayout88.xml"/><Relationship Id="rId46" Type="http://schemas.openxmlformats.org/officeDocument/2006/relationships/slideLayout" Target="../slideLayouts/slideLayout96.xml"/><Relationship Id="rId20" Type="http://schemas.openxmlformats.org/officeDocument/2006/relationships/slideLayout" Target="../slideLayouts/slideLayout70.xml"/><Relationship Id="rId41" Type="http://schemas.openxmlformats.org/officeDocument/2006/relationships/slideLayout" Target="../slideLayouts/slideLayout91.xml"/><Relationship Id="rId1" Type="http://schemas.openxmlformats.org/officeDocument/2006/relationships/slideLayout" Target="../slideLayouts/slideLayout51.xml"/><Relationship Id="rId6"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603" r:id="rId49"/>
    <p:sldLayoutId id="214748560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602"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hyperlink" Target="https://aka.ms/aitour/vectors" TargetMode="External"/><Relationship Id="rId5" Type="http://schemas.openxmlformats.org/officeDocument/2006/relationships/hyperlink" Target="https://github.com/Azure-Samples/rag-with-azure-ai-search-notebooks/blob/main/vector_embeddings.ipynb" TargetMode="Externa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Azure-Samples/rag-with-azure-ai-search-notebooks/blob/main/vector_embeddings.ipynb"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hyperlink" Target="https://aka.ms/aitour/vectors"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3.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hyperlink" Target="https://aka.ms/aitour/azure-search" TargetMode="External"/><Relationship Id="rId5" Type="http://schemas.openxmlformats.org/officeDocument/2006/relationships/hyperlink" Target="https://github.com/Azure-Samples/rag-with-azure-ai-search-notebooks/blob/main/vector_embeddings.ipynb" TargetMode="External"/><Relationship Id="rId4" Type="http://schemas.openxmlformats.org/officeDocument/2006/relationships/image" Target="../media/image40.sv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Azure-Samples/rag-with-azure-ai-search-notebooks/blob/main/vector_embeddings.ipynb"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aka.ms/aitour/azure-search"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learn.microsoft.com/azure/search/vector-search-filters"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Samples/rag-with-azure-ai-search-notebooks/blob/main/vector_embeddings.ipynb" TargetMode="External"/><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aka.ms/aitour/image-search"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Azure-Samples/rag-with-azure-ai-search-notebooks/blob/main/vector_embeddings.ipynb" TargetMode="External"/><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hyperlink" Target="https://aka.ms/aitour/search-relevance"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aka.ms/aitour/search-relevance" TargetMode="External"/><Relationship Id="rId3" Type="http://schemas.openxmlformats.org/officeDocument/2006/relationships/customXml" Target="../ink/ink1.xml"/><Relationship Id="rId7" Type="http://schemas.openxmlformats.org/officeDocument/2006/relationships/hyperlink" Target="https://github.com/Azure-Samples/rag-with-azure-ai-search-notebooks/blob/main/vector_embeddings.ipynb" TargetMode="Externa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hyperlink" Target="https://aka.ms/ragrelevanc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zure-Samples/rag-with-azure-ai-search-notebooks/blob/main/vector_embeddings.ipynb" TargetMode="External"/><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hyperlink" Target="https://aka.ms/aitour/search-relevance"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hyperlink" Target="https://aka.ms/ragchat/demo" TargetMode="External"/><Relationship Id="rId4" Type="http://schemas.openxmlformats.org/officeDocument/2006/relationships/hyperlink" Target="https://aka.ms/ragchat"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26.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hyperlink" Target="https://aka.ms/genai-cjk"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13.xml"/><Relationship Id="rId6" Type="http://schemas.openxmlformats.org/officeDocument/2006/relationships/image" Target="../media/image48.svg"/><Relationship Id="rId11" Type="http://schemas.openxmlformats.org/officeDocument/2006/relationships/image" Target="../media/image40.svg"/><Relationship Id="rId5" Type="http://schemas.openxmlformats.org/officeDocument/2006/relationships/image" Target="../media/image47.png"/><Relationship Id="rId10" Type="http://schemas.openxmlformats.org/officeDocument/2006/relationships/image" Target="../media/image39.png"/><Relationship Id="rId4" Type="http://schemas.openxmlformats.org/officeDocument/2006/relationships/image" Target="../media/image46.svg"/><Relationship Id="rId9" Type="http://schemas.openxmlformats.org/officeDocument/2006/relationships/image" Target="../media/image51.sv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hyperlink" Target="https://aka.ms/intvect" TargetMode="External"/><Relationship Id="rId4" Type="http://schemas.openxmlformats.org/officeDocument/2006/relationships/image" Target="../media/image40.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8" Type="http://schemas.openxmlformats.org/officeDocument/2006/relationships/hyperlink" Target="https://aka.ms/aitour/search-relevance" TargetMode="External"/><Relationship Id="rId3" Type="http://schemas.openxmlformats.org/officeDocument/2006/relationships/hyperlink" Target="https://aka.ms/ragrelevance" TargetMode="External"/><Relationship Id="rId7" Type="http://schemas.openxmlformats.org/officeDocument/2006/relationships/hyperlink" Target="https://github.com/Azure-Samples/rag-with-azure-ai-search-notebooks/blob/main/vector_embeddings.ipynb" TargetMode="External"/><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hyperlink" Target="https://aka.ms/ragchat/eval" TargetMode="External"/><Relationship Id="rId4" Type="http://schemas.openxmlformats.org/officeDocument/2006/relationships/hyperlink" Target="https://chat.lmsys.org/?leaderboard"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3.xml"/></Relationships>
</file>

<file path=ppt/slides/_rels/slide34.xml.rels><?xml version="1.0" encoding="UTF-8" standalone="yes"?>
<Relationships xmlns="http://schemas.openxmlformats.org/package/2006/relationships"><Relationship Id="rId8" Type="http://schemas.openxmlformats.org/officeDocument/2006/relationships/image" Target="../media/image58.sv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svg"/><Relationship Id="rId2" Type="http://schemas.openxmlformats.org/officeDocument/2006/relationships/notesSlide" Target="../notesSlides/notesSlide34.xml"/><Relationship Id="rId1" Type="http://schemas.openxmlformats.org/officeDocument/2006/relationships/slideLayout" Target="../slideLayouts/slideLayout13.xml"/><Relationship Id="rId6" Type="http://schemas.openxmlformats.org/officeDocument/2006/relationships/image" Target="../media/image56.sv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svg"/><Relationship Id="rId4" Type="http://schemas.openxmlformats.org/officeDocument/2006/relationships/image" Target="../media/image54.svg"/><Relationship Id="rId9" Type="http://schemas.openxmlformats.org/officeDocument/2006/relationships/image" Target="../media/image59.png"/><Relationship Id="rId14" Type="http://schemas.openxmlformats.org/officeDocument/2006/relationships/hyperlink" Target="https://customers.microsoft.com/en-us/story/1778147923888814642-pwc-azure-ai-document-intelligence-professional-services-en-united-states"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ka.ms/AzureAISearch" TargetMode="External"/><Relationship Id="rId2" Type="http://schemas.openxmlformats.org/officeDocument/2006/relationships/notesSlide" Target="../notesSlides/notesSlide35.xml"/><Relationship Id="rId1" Type="http://schemas.openxmlformats.org/officeDocument/2006/relationships/slideLayout" Target="../slideLayouts/slideLayout14.xml"/><Relationship Id="rId6" Type="http://schemas.openxmlformats.org/officeDocument/2006/relationships/hyperlink" Target="https://aka.ms/AzureAIStudio" TargetMode="External"/><Relationship Id="rId5" Type="http://schemas.openxmlformats.org/officeDocument/2006/relationships/hyperlink" Target="https://aka.ms/azai/python" TargetMode="External"/><Relationship Id="rId4" Type="http://schemas.openxmlformats.org/officeDocument/2006/relationships/hyperlink" Target="https://aka.ms/ragrelevance"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75.png"/><Relationship Id="rId4" Type="http://schemas.openxmlformats.org/officeDocument/2006/relationships/hyperlink" Target="https://aka.ms/ragchat/ac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2.xml"/><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3.xml"/></Relationships>
</file>

<file path=ppt/slides/_rels/slide9.xml.rels><?xml version="1.0" encoding="UTF-8" standalone="yes"?>
<Relationships xmlns="http://schemas.openxmlformats.org/package/2006/relationships"><Relationship Id="rId8" Type="http://schemas.openxmlformats.org/officeDocument/2006/relationships/hyperlink" Target="https://aka.ms/aitour/vectors" TargetMode="External"/><Relationship Id="rId3" Type="http://schemas.openxmlformats.org/officeDocument/2006/relationships/hyperlink" Target="https://www.sbert.net/index.html" TargetMode="External"/><Relationship Id="rId7" Type="http://schemas.openxmlformats.org/officeDocument/2006/relationships/hyperlink" Target="https://github.com/Azure-Samples/rag-with-azure-ai-search-notebooks/blob/main/vector_embeddings.ipynb" TargetMode="Externa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hyperlink" Target="https://learn.microsoft.com/en-us/azure/ai-services/computer-vision/how-to/image-retrieval" TargetMode="External"/><Relationship Id="rId5" Type="http://schemas.openxmlformats.org/officeDocument/2006/relationships/hyperlink" Target="https://openai.com/index/new-and-improved-embedding-model/" TargetMode="External"/><Relationship Id="rId4" Type="http://schemas.openxmlformats.org/officeDocument/2006/relationships/hyperlink" Target="https://platform.openai.com/docs/guides/embeddings/use-cas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0" y="2302670"/>
            <a:ext cx="6799580" cy="1231106"/>
          </a:xfrm>
        </p:spPr>
        <p:txBody>
          <a:bodyPr/>
          <a:lstStyle/>
          <a:p>
            <a:r>
              <a:rPr lang="en-US"/>
              <a:t>RAG with Azure AI Search</a:t>
            </a:r>
          </a:p>
        </p:txBody>
      </p:sp>
      <p:sp>
        <p:nvSpPr>
          <p:cNvPr id="5" name="Text Placeholder 4"/>
          <p:cNvSpPr>
            <a:spLocks noGrp="1"/>
          </p:cNvSpPr>
          <p:nvPr>
            <p:ph type="body" sz="quarter" idx="12"/>
          </p:nvPr>
        </p:nvSpPr>
        <p:spPr>
          <a:xfrm>
            <a:off x="584200" y="3962400"/>
            <a:ext cx="5577840" cy="830997"/>
          </a:xfrm>
        </p:spPr>
        <p:txBody>
          <a:bodyPr/>
          <a:lstStyle/>
          <a:p>
            <a:r>
              <a:rPr lang="en-US"/>
              <a:t>Farzad Sunavala, Azure AI Search Product Manager</a:t>
            </a:r>
          </a:p>
          <a:p>
            <a:endParaRPr lang="en-US"/>
          </a:p>
          <a:p>
            <a:r>
              <a:rPr lang="en-US"/>
              <a:t>Pamela Fox, Python Cloud Advocate</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420B7-0510-DB10-068D-C78BA9E7A0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2BB2E9-7433-A786-6778-8BE5D9A25550}"/>
              </a:ext>
            </a:extLst>
          </p:cNvPr>
          <p:cNvSpPr>
            <a:spLocks noGrp="1"/>
          </p:cNvSpPr>
          <p:nvPr>
            <p:ph type="title"/>
          </p:nvPr>
        </p:nvSpPr>
        <p:spPr/>
        <p:txBody>
          <a:bodyPr wrap="square" anchor="t">
            <a:normAutofit/>
          </a:bodyPr>
          <a:lstStyle/>
          <a:p>
            <a:r>
              <a:rPr lang="en-US"/>
              <a:t>Vector similarity</a:t>
            </a:r>
          </a:p>
        </p:txBody>
      </p:sp>
      <p:sp>
        <p:nvSpPr>
          <p:cNvPr id="6" name="Content Placeholder 4">
            <a:extLst>
              <a:ext uri="{FF2B5EF4-FFF2-40B4-BE49-F238E27FC236}">
                <a16:creationId xmlns:a16="http://schemas.microsoft.com/office/drawing/2014/main" id="{FE303AB9-D364-12DE-052D-025C6CC97F76}"/>
              </a:ext>
            </a:extLst>
          </p:cNvPr>
          <p:cNvSpPr txBox="1">
            <a:spLocks/>
          </p:cNvSpPr>
          <p:nvPr/>
        </p:nvSpPr>
        <p:spPr>
          <a:xfrm>
            <a:off x="588263" y="1435100"/>
            <a:ext cx="10815046" cy="859547"/>
          </a:xfrm>
          <a:prstGeom prst="rect">
            <a:avLst/>
          </a:prstGeom>
        </p:spPr>
        <p:txBody>
          <a:bodyPr vert="horz" wrap="square" lIns="0" tIns="0" rIns="0" bIns="0" rtlCol="0" anchor="t">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We compute embeddings so that we can calculate similarity between inputs.</a:t>
            </a:r>
          </a:p>
          <a:p>
            <a:pPr marL="0" indent="0">
              <a:buFont typeface="Wingdings" panose="05000000000000000000" pitchFamily="2" charset="2"/>
              <a:buNone/>
            </a:pPr>
            <a:r>
              <a:rPr lang="en-US" sz="2000">
                <a:cs typeface="Segoe UI"/>
              </a:rPr>
              <a:t>The most common distance measurement is </a:t>
            </a:r>
            <a:r>
              <a:rPr lang="en-US" sz="2000" b="1">
                <a:latin typeface="+mj-lt"/>
                <a:cs typeface="Segoe UI"/>
              </a:rPr>
              <a:t>cosine similarity</a:t>
            </a:r>
            <a:r>
              <a:rPr lang="en-US" sz="2000">
                <a:latin typeface="+mj-lt"/>
                <a:cs typeface="Segoe UI"/>
              </a:rPr>
              <a:t>.</a:t>
            </a:r>
          </a:p>
        </p:txBody>
      </p:sp>
      <p:sp>
        <p:nvSpPr>
          <p:cNvPr id="14" name="Rounded Rectangle 13">
            <a:extLst>
              <a:ext uri="{FF2B5EF4-FFF2-40B4-BE49-F238E27FC236}">
                <a16:creationId xmlns:a16="http://schemas.microsoft.com/office/drawing/2014/main" id="{F4D32691-5439-3D36-1397-A0BA30F30D49}"/>
              </a:ext>
              <a:ext uri="{C183D7F6-B498-43B3-948B-1728B52AA6E4}">
                <adec:decorative xmlns:adec="http://schemas.microsoft.com/office/drawing/2017/decorative" val="1"/>
              </a:ext>
            </a:extLst>
          </p:cNvPr>
          <p:cNvSpPr/>
          <p:nvPr/>
        </p:nvSpPr>
        <p:spPr bwMode="auto">
          <a:xfrm>
            <a:off x="588263" y="2344261"/>
            <a:ext cx="11015474" cy="3078639"/>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sp>
        <p:nvSpPr>
          <p:cNvPr id="19" name="Rectangle 18">
            <a:extLst>
              <a:ext uri="{FF2B5EF4-FFF2-40B4-BE49-F238E27FC236}">
                <a16:creationId xmlns:a16="http://schemas.microsoft.com/office/drawing/2014/main" id="{341C3BCC-D145-D73E-8DD6-21642C494877}"/>
              </a:ext>
              <a:ext uri="{C183D7F6-B498-43B3-948B-1728B52AA6E4}">
                <adec:decorative xmlns:adec="http://schemas.microsoft.com/office/drawing/2017/decorative" val="1"/>
              </a:ext>
            </a:extLst>
          </p:cNvPr>
          <p:cNvSpPr/>
          <p:nvPr/>
        </p:nvSpPr>
        <p:spPr bwMode="auto">
          <a:xfrm>
            <a:off x="1045029" y="2754147"/>
            <a:ext cx="3931147" cy="141902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TextBox 26">
            <a:extLst>
              <a:ext uri="{FF2B5EF4-FFF2-40B4-BE49-F238E27FC236}">
                <a16:creationId xmlns:a16="http://schemas.microsoft.com/office/drawing/2014/main" id="{1E706DBB-C63D-C882-88B9-F2A312178F0D}"/>
              </a:ext>
            </a:extLst>
          </p:cNvPr>
          <p:cNvSpPr txBox="1"/>
          <p:nvPr/>
        </p:nvSpPr>
        <p:spPr>
          <a:xfrm>
            <a:off x="1345426" y="3001993"/>
            <a:ext cx="3330353" cy="923330"/>
          </a:xfrm>
          <a:prstGeom prst="rect">
            <a:avLst/>
          </a:prstGeom>
          <a:noFill/>
          <a:ln>
            <a:noFill/>
          </a:ln>
        </p:spPr>
        <p:txBody>
          <a:bodyPr wrap="square" lIns="0" tIns="0" rIns="0" bIns="0" rtlCol="0">
            <a:spAutoFit/>
          </a:bodyPr>
          <a:lstStyle/>
          <a:p>
            <a:r>
              <a:rPr lang="en-US" sz="2000" b="0">
                <a:solidFill>
                  <a:srgbClr val="0000FF"/>
                </a:solidFill>
                <a:effectLst/>
                <a:latin typeface="Menlo" panose="020B0609030804020204" pitchFamily="49" charset="0"/>
              </a:rPr>
              <a:t>def</a:t>
            </a:r>
            <a:r>
              <a:rPr lang="en-US" sz="2000" b="0">
                <a:solidFill>
                  <a:srgbClr val="000000"/>
                </a:solidFill>
                <a:effectLst/>
                <a:latin typeface="Menlo" panose="020B0609030804020204" pitchFamily="49" charset="0"/>
              </a:rPr>
              <a:t> </a:t>
            </a:r>
            <a:r>
              <a:rPr lang="en-US" sz="2000" b="0" err="1">
                <a:solidFill>
                  <a:srgbClr val="795E26"/>
                </a:solidFill>
                <a:effectLst/>
                <a:latin typeface="Menlo" panose="020B0609030804020204" pitchFamily="49" charset="0"/>
              </a:rPr>
              <a:t>cosine_sim</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a:p>
            <a:r>
              <a:rPr lang="en-US" sz="2000"/>
              <a:t>  </a:t>
            </a:r>
            <a:r>
              <a:rPr lang="en-US" sz="2000" b="0">
                <a:solidFill>
                  <a:srgbClr val="AF00DB"/>
                </a:solidFill>
                <a:effectLst/>
                <a:latin typeface="Menlo" panose="020B0609030804020204" pitchFamily="49" charset="0"/>
              </a:rPr>
              <a:t>return</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dot</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 /</a:t>
            </a:r>
          </a:p>
          <a:p>
            <a:r>
              <a:rPr lang="en-US" sz="2000">
                <a:solidFill>
                  <a:srgbClr val="000000"/>
                </a:solidFill>
                <a:latin typeface="Menlo" panose="020B0609030804020204" pitchFamily="49" charset="0"/>
              </a:rPr>
              <a:t>  </a:t>
            </a:r>
            <a:r>
              <a:rPr lang="en-US" sz="2000" b="0">
                <a:solidFill>
                  <a:srgbClr val="000000"/>
                </a:solidFill>
                <a:effectLst/>
                <a:latin typeface="Menlo" panose="020B0609030804020204" pitchFamily="49" charset="0"/>
              </a:rPr>
              <a:t>(</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a</a:t>
            </a:r>
            <a:r>
              <a:rPr lang="en-US" sz="2000" b="0">
                <a:solidFill>
                  <a:srgbClr val="000000"/>
                </a:solidFill>
                <a:effectLst/>
                <a:latin typeface="Menlo" panose="020B0609030804020204" pitchFamily="49" charset="0"/>
              </a:rPr>
              <a:t>) </a:t>
            </a:r>
            <a:r>
              <a:rPr lang="en-US" sz="2000" b="0">
                <a:solidFill>
                  <a:srgbClr val="795E26"/>
                </a:solidFill>
                <a:effectLst/>
                <a:latin typeface="Menlo" panose="020B0609030804020204" pitchFamily="49" charset="0"/>
              </a:rPr>
              <a:t>*</a:t>
            </a:r>
            <a:r>
              <a:rPr lang="en-US" sz="2000">
                <a:solidFill>
                  <a:srgbClr val="000000"/>
                </a:solidFill>
                <a:latin typeface="Menlo" panose="020B0609030804020204" pitchFamily="49" charset="0"/>
              </a:rPr>
              <a:t> </a:t>
            </a:r>
            <a:r>
              <a:rPr lang="en-US" sz="2000" b="0">
                <a:solidFill>
                  <a:srgbClr val="795E26"/>
                </a:solidFill>
                <a:effectLst/>
                <a:latin typeface="Menlo" panose="020B0609030804020204" pitchFamily="49" charset="0"/>
              </a:rPr>
              <a:t>mag</a:t>
            </a:r>
            <a:r>
              <a:rPr lang="en-US" sz="2000" b="0">
                <a:solidFill>
                  <a:srgbClr val="000000"/>
                </a:solidFill>
                <a:effectLst/>
                <a:latin typeface="Menlo" panose="020B0609030804020204" pitchFamily="49" charset="0"/>
              </a:rPr>
              <a:t>(</a:t>
            </a:r>
            <a:r>
              <a:rPr lang="en-US" sz="2000" b="0">
                <a:solidFill>
                  <a:srgbClr val="001080"/>
                </a:solidFill>
                <a:effectLst/>
                <a:latin typeface="Menlo" panose="020B0609030804020204" pitchFamily="49" charset="0"/>
              </a:rPr>
              <a:t>b</a:t>
            </a:r>
            <a:r>
              <a:rPr lang="en-US" sz="2000" b="0">
                <a:solidFill>
                  <a:srgbClr val="000000"/>
                </a:solidFill>
                <a:effectLst/>
                <a:latin typeface="Menlo" panose="020B0609030804020204" pitchFamily="49" charset="0"/>
              </a:rPr>
              <a:t>))</a:t>
            </a:r>
          </a:p>
        </p:txBody>
      </p:sp>
      <p:pic>
        <p:nvPicPr>
          <p:cNvPr id="2050" name="Picture 2" descr="Diagram on a three-dimensional space">
            <a:extLst>
              <a:ext uri="{FF2B5EF4-FFF2-40B4-BE49-F238E27FC236}">
                <a16:creationId xmlns:a16="http://schemas.microsoft.com/office/drawing/2014/main" id="{5BAA9206-54B1-9F72-6BA1-B5E144557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75"/>
          <a:stretch/>
        </p:blipFill>
        <p:spPr bwMode="auto">
          <a:xfrm>
            <a:off x="5649488" y="2399044"/>
            <a:ext cx="2238432" cy="208330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iagram on a three-dimensional space">
            <a:extLst>
              <a:ext uri="{FF2B5EF4-FFF2-40B4-BE49-F238E27FC236}">
                <a16:creationId xmlns:a16="http://schemas.microsoft.com/office/drawing/2014/main" id="{36DAA7B9-1227-F798-8492-077B7E13D6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084"/>
          <a:stretch/>
        </p:blipFill>
        <p:spPr bwMode="auto">
          <a:xfrm>
            <a:off x="8437709" y="2419111"/>
            <a:ext cx="2351125" cy="206206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1DBFB0EC-816A-C6B9-2C62-218BBDC4AD4C}"/>
              </a:ext>
            </a:extLst>
          </p:cNvPr>
          <p:cNvSpPr txBox="1"/>
          <p:nvPr/>
        </p:nvSpPr>
        <p:spPr>
          <a:xfrm>
            <a:off x="7999842" y="4636251"/>
            <a:ext cx="3226858" cy="492443"/>
          </a:xfrm>
          <a:prstGeom prst="rect">
            <a:avLst/>
          </a:prstGeom>
          <a:noFill/>
        </p:spPr>
        <p:txBody>
          <a:bodyPr wrap="square" lIns="0" tIns="0" rIns="0" bIns="0" rtlCol="0">
            <a:spAutoFit/>
          </a:bodyPr>
          <a:lstStyle/>
          <a:p>
            <a:pPr algn="ctr"/>
            <a:r>
              <a:rPr lang="en-US" sz="1600"/>
              <a:t>For ada-002, cosine similarity</a:t>
            </a:r>
            <a:br>
              <a:rPr lang="en-US" sz="1600"/>
            </a:br>
            <a:r>
              <a:rPr lang="en-US" sz="1600"/>
              <a:t>values range from 0.7-1</a:t>
            </a:r>
          </a:p>
        </p:txBody>
      </p:sp>
      <p:sp>
        <p:nvSpPr>
          <p:cNvPr id="3" name="Rectangle: Rounded Corners 7">
            <a:extLst>
              <a:ext uri="{FF2B5EF4-FFF2-40B4-BE49-F238E27FC236}">
                <a16:creationId xmlns:a16="http://schemas.microsoft.com/office/drawing/2014/main" id="{31FA3747-A54D-DF51-62CD-990E68AC59B1}"/>
              </a:ext>
            </a:extLst>
          </p:cNvPr>
          <p:cNvSpPr/>
          <p:nvPr/>
        </p:nvSpPr>
        <p:spPr>
          <a:xfrm>
            <a:off x="588262" y="5977436"/>
            <a:ext cx="10943914" cy="53502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lvl="0">
              <a:defRPr/>
            </a:pPr>
            <a:r>
              <a:rPr kumimoji="0" lang="en-US" sz="2000" b="0" i="0" u="none" strike="noStrike" kern="1200" cap="none" spc="0" normalizeH="0" baseline="0" noProof="0">
                <a:ln>
                  <a:noFill/>
                </a:ln>
                <a:solidFill>
                  <a:schemeClr val="bg1"/>
                </a:solidFill>
                <a:effectLst/>
                <a:uLnTx/>
                <a:uFillTx/>
                <a:latin typeface="+mj-lt"/>
                <a:ea typeface="+mn-ea"/>
                <a:cs typeface="+mn-cs"/>
              </a:rPr>
              <a:t>💻 </a:t>
            </a:r>
            <a:r>
              <a:rPr kumimoji="0" lang="en-US" sz="20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Demo: vector_embeddings.ipynb</a:t>
            </a:r>
            <a:r>
              <a:rPr lang="en-US" sz="2000">
                <a:solidFill>
                  <a:schemeClr val="bg1"/>
                </a:solidFill>
                <a:latin typeface="+mj-lt"/>
              </a:rPr>
              <a:t> </a:t>
            </a:r>
            <a:r>
              <a:rPr lang="en-US" sz="2000">
                <a:solidFill>
                  <a:schemeClr val="bg1"/>
                </a:solidFill>
              </a:rPr>
              <a:t>(</a:t>
            </a:r>
            <a:r>
              <a:rPr lang="en-US" sz="2000">
                <a:solidFill>
                  <a:schemeClr val="bg1"/>
                </a:solidFill>
                <a:hlinkClick r:id="rId6">
                  <a:extLst>
                    <a:ext uri="{A12FA001-AC4F-418D-AE19-62706E023703}">
                      <ahyp:hlinkClr xmlns:ahyp="http://schemas.microsoft.com/office/drawing/2018/hyperlinkcolor" val="tx"/>
                    </a:ext>
                  </a:extLst>
                </a:hlinkClick>
              </a:rPr>
              <a:t>aka.ms/aitour/vectors</a:t>
            </a:r>
            <a:r>
              <a:rPr lang="en-US" sz="2000">
                <a:solidFill>
                  <a:schemeClr val="bg1"/>
                </a:solidFill>
              </a:rPr>
              <a:t>)</a:t>
            </a:r>
            <a:endParaRPr kumimoji="0" lang="en-US" sz="2000" i="0" u="none" strike="noStrike" kern="1200" cap="none" spc="0" normalizeH="0" baseline="0" noProof="0">
              <a:ln>
                <a:noFill/>
              </a:ln>
              <a:solidFill>
                <a:schemeClr val="bg1"/>
              </a:solidFill>
              <a:effectLst/>
              <a:uLnTx/>
              <a:uFillTx/>
            </a:endParaRPr>
          </a:p>
        </p:txBody>
      </p:sp>
    </p:spTree>
    <p:extLst>
      <p:ext uri="{BB962C8B-B14F-4D97-AF65-F5344CB8AC3E}">
        <p14:creationId xmlns:p14="http://schemas.microsoft.com/office/powerpoint/2010/main" val="13385918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42" presetClass="path" presetSubtype="0" decel="100000" fill="hold" grpId="1" nodeType="withEffect">
                                  <p:stCondLst>
                                    <p:cond delay="0"/>
                                  </p:stCondLst>
                                  <p:childTnLst>
                                    <p:animMotion origin="layout" path="M 0 -2.59259E-6 L 0 0.03542 " pathEditMode="relative" rAng="0" ptsTypes="AA">
                                      <p:cBhvr>
                                        <p:cTn id="12" dur="700" spd="-100000" fill="hold"/>
                                        <p:tgtEl>
                                          <p:spTgt spid="6">
                                            <p:txEl>
                                              <p:pRg st="0" end="0"/>
                                            </p:txEl>
                                          </p:spTgt>
                                        </p:tgtEl>
                                        <p:attrNameLst>
                                          <p:attrName>ppt_x</p:attrName>
                                          <p:attrName>ppt_y</p:attrName>
                                        </p:attrNameLst>
                                      </p:cBhvr>
                                      <p:rCtr x="0" y="1759"/>
                                    </p:animMotion>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6">
                                            <p:txEl>
                                              <p:pRg st="1" end="1"/>
                                            </p:txEl>
                                          </p:spTgt>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4">
                                            <p:bg/>
                                          </p:spTgt>
                                        </p:tgtEl>
                                        <p:attrNameLst>
                                          <p:attrName>style.visibility</p:attrName>
                                        </p:attrNameLst>
                                      </p:cBhvr>
                                      <p:to>
                                        <p:strVal val="visible"/>
                                      </p:to>
                                    </p:set>
                                    <p:animEffect transition="in" filter="fade">
                                      <p:cBhvr>
                                        <p:cTn id="17" dur="500"/>
                                        <p:tgtEl>
                                          <p:spTgt spid="14">
                                            <p:bg/>
                                          </p:spTgt>
                                        </p:tgtEl>
                                      </p:cBhvr>
                                    </p:animEffect>
                                  </p:childTnLst>
                                </p:cTn>
                              </p:par>
                              <p:par>
                                <p:cTn id="18" presetID="10" presetClass="entr" presetSubtype="0" fill="hold" grpId="0" nodeType="withEffect" nodePh="1">
                                  <p:stCondLst>
                                    <p:cond delay="100"/>
                                  </p:stCondLst>
                                  <p:endCondLst>
                                    <p:cond evt="begin" delay="0">
                                      <p:tn val="18"/>
                                    </p:cond>
                                  </p:endCondLst>
                                  <p:childTnLst>
                                    <p:set>
                                      <p:cBhvr>
                                        <p:cTn id="19" dur="1" fill="hold">
                                          <p:stCondLst>
                                            <p:cond delay="0"/>
                                          </p:stCondLst>
                                        </p:cTn>
                                        <p:tgtEl>
                                          <p:spTgt spid="14">
                                            <p:txEl>
                                              <p:pRg st="0" end="0"/>
                                            </p:txEl>
                                          </p:spTgt>
                                        </p:tgtEl>
                                        <p:attrNameLst>
                                          <p:attrName>style.visibility</p:attrName>
                                        </p:attrNameLst>
                                      </p:cBhvr>
                                      <p:to>
                                        <p:strVal val="visible"/>
                                      </p:to>
                                    </p:set>
                                    <p:animEffect transition="in" filter="fade">
                                      <p:cBhvr>
                                        <p:cTn id="20" dur="500"/>
                                        <p:tgtEl>
                                          <p:spTgt spid="14">
                                            <p:txEl>
                                              <p:pRg st="0" end="0"/>
                                            </p:txEl>
                                          </p:spTgt>
                                        </p:tgtEl>
                                      </p:cBhvr>
                                    </p:animEffect>
                                  </p:childTnLst>
                                </p:cTn>
                              </p:par>
                              <p:par>
                                <p:cTn id="21" presetID="42" presetClass="path" presetSubtype="0" decel="100000" fill="hold" grpId="1" nodeType="withEffect">
                                  <p:stCondLst>
                                    <p:cond delay="100"/>
                                  </p:stCondLst>
                                  <p:childTnLst>
                                    <p:animMotion origin="layout" path="M 0 -2.59259E-6 L 0 0.03542 " pathEditMode="relative" rAng="0" ptsTypes="AA">
                                      <p:cBhvr>
                                        <p:cTn id="22" dur="700" spd="-100000" fill="hold"/>
                                        <p:tgtEl>
                                          <p:spTgt spid="14">
                                            <p:bg/>
                                          </p:spTgt>
                                        </p:tgtEl>
                                        <p:attrNameLst>
                                          <p:attrName>ppt_x</p:attrName>
                                          <p:attrName>ppt_y</p:attrName>
                                        </p:attrNameLst>
                                      </p:cBhvr>
                                      <p:rCtr x="0" y="1759"/>
                                    </p:animMotion>
                                  </p:childTnLst>
                                </p:cTn>
                              </p:par>
                              <p:par>
                                <p:cTn id="23" presetID="42" presetClass="path" presetSubtype="0" decel="100000" fill="hold" grpId="1" nodeType="withEffect" nodePh="1">
                                  <p:stCondLst>
                                    <p:cond delay="100"/>
                                  </p:stCondLst>
                                  <p:endCondLst>
                                    <p:cond evt="begin" delay="0">
                                      <p:tn val="23"/>
                                    </p:cond>
                                  </p:endCondLst>
                                  <p:childTnLst>
                                    <p:animMotion origin="layout" path="M 0 -2.59259E-6 L 0 0.03542 " pathEditMode="relative" rAng="0" ptsTypes="AA">
                                      <p:cBhvr>
                                        <p:cTn id="24" dur="700" spd="-100000" fill="hold"/>
                                        <p:tgtEl>
                                          <p:spTgt spid="14">
                                            <p:txEl>
                                              <p:pRg st="0" end="0"/>
                                            </p:txEl>
                                          </p:spTgt>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7">
                                            <p:txEl>
                                              <p:pRg st="0" end="0"/>
                                            </p:txEl>
                                          </p:spTgt>
                                        </p:tgtEl>
                                        <p:attrNameLst>
                                          <p:attrName>style.visibility</p:attrName>
                                        </p:attrNameLst>
                                      </p:cBhvr>
                                      <p:to>
                                        <p:strVal val="visible"/>
                                      </p:to>
                                    </p:set>
                                    <p:animEffect transition="in" filter="fade">
                                      <p:cBhvr>
                                        <p:cTn id="27" dur="500"/>
                                        <p:tgtEl>
                                          <p:spTgt spid="27">
                                            <p:txEl>
                                              <p:pRg st="0" end="0"/>
                                            </p:txEl>
                                          </p:spTgt>
                                        </p:tgtEl>
                                      </p:cBhvr>
                                    </p:animEffect>
                                  </p:childTnLst>
                                </p:cTn>
                              </p:par>
                              <p:par>
                                <p:cTn id="28" presetID="10" presetClass="entr" presetSubtype="0" fill="hold" grpId="0" nodeType="withEffect">
                                  <p:stCondLst>
                                    <p:cond delay="100"/>
                                  </p:stCondLst>
                                  <p:childTnLst>
                                    <p:set>
                                      <p:cBhvr>
                                        <p:cTn id="29" dur="1" fill="hold">
                                          <p:stCondLst>
                                            <p:cond delay="0"/>
                                          </p:stCondLst>
                                        </p:cTn>
                                        <p:tgtEl>
                                          <p:spTgt spid="27">
                                            <p:txEl>
                                              <p:pRg st="1" end="1"/>
                                            </p:txEl>
                                          </p:spTgt>
                                        </p:tgtEl>
                                        <p:attrNameLst>
                                          <p:attrName>style.visibility</p:attrName>
                                        </p:attrNameLst>
                                      </p:cBhvr>
                                      <p:to>
                                        <p:strVal val="visible"/>
                                      </p:to>
                                    </p:set>
                                    <p:animEffect transition="in" filter="fade">
                                      <p:cBhvr>
                                        <p:cTn id="30" dur="500"/>
                                        <p:tgtEl>
                                          <p:spTgt spid="27">
                                            <p:txEl>
                                              <p:pRg st="1" end="1"/>
                                            </p:txEl>
                                          </p:spTgt>
                                        </p:tgtEl>
                                      </p:cBhvr>
                                    </p:animEffect>
                                  </p:childTnLst>
                                </p:cTn>
                              </p:par>
                              <p:par>
                                <p:cTn id="31" presetID="10" presetClass="entr" presetSubtype="0" fill="hold" grpId="0" nodeType="withEffect">
                                  <p:stCondLst>
                                    <p:cond delay="100"/>
                                  </p:stCondLst>
                                  <p:childTnLst>
                                    <p:set>
                                      <p:cBhvr>
                                        <p:cTn id="32" dur="1" fill="hold">
                                          <p:stCondLst>
                                            <p:cond delay="0"/>
                                          </p:stCondLst>
                                        </p:cTn>
                                        <p:tgtEl>
                                          <p:spTgt spid="27">
                                            <p:txEl>
                                              <p:pRg st="2" end="2"/>
                                            </p:txEl>
                                          </p:spTgt>
                                        </p:tgtEl>
                                        <p:attrNameLst>
                                          <p:attrName>style.visibility</p:attrName>
                                        </p:attrNameLst>
                                      </p:cBhvr>
                                      <p:to>
                                        <p:strVal val="visible"/>
                                      </p:to>
                                    </p:set>
                                    <p:animEffect transition="in" filter="fade">
                                      <p:cBhvr>
                                        <p:cTn id="33" dur="500"/>
                                        <p:tgtEl>
                                          <p:spTgt spid="27">
                                            <p:txEl>
                                              <p:pRg st="2" end="2"/>
                                            </p:txEl>
                                          </p:spTgt>
                                        </p:tgtEl>
                                      </p:cBhvr>
                                    </p:animEffect>
                                  </p:childTnLst>
                                </p:cTn>
                              </p:par>
                              <p:par>
                                <p:cTn id="34" presetID="42" presetClass="path" presetSubtype="0" decel="100000" fill="hold" grpId="1" nodeType="withEffect">
                                  <p:stCondLst>
                                    <p:cond delay="100"/>
                                  </p:stCondLst>
                                  <p:childTnLst>
                                    <p:animMotion origin="layout" path="M 0 -2.59259E-6 L 0 0.03542 " pathEditMode="relative" rAng="0" ptsTypes="AA">
                                      <p:cBhvr>
                                        <p:cTn id="35" dur="700" spd="-100000" fill="hold"/>
                                        <p:tgtEl>
                                          <p:spTgt spid="27">
                                            <p:txEl>
                                              <p:pRg st="0" end="0"/>
                                            </p:txEl>
                                          </p:spTgt>
                                        </p:tgtEl>
                                        <p:attrNameLst>
                                          <p:attrName>ppt_x</p:attrName>
                                          <p:attrName>ppt_y</p:attrName>
                                        </p:attrNameLst>
                                      </p:cBhvr>
                                      <p:rCtr x="0" y="1759"/>
                                    </p:animMotion>
                                  </p:childTnLst>
                                </p:cTn>
                              </p:par>
                              <p:par>
                                <p:cTn id="36" presetID="42" presetClass="path" presetSubtype="0" decel="100000" fill="hold" grpId="1" nodeType="withEffect">
                                  <p:stCondLst>
                                    <p:cond delay="100"/>
                                  </p:stCondLst>
                                  <p:childTnLst>
                                    <p:animMotion origin="layout" path="M 0 -2.59259E-6 L 0 0.03542 " pathEditMode="relative" rAng="0" ptsTypes="AA">
                                      <p:cBhvr>
                                        <p:cTn id="37" dur="700" spd="-100000" fill="hold"/>
                                        <p:tgtEl>
                                          <p:spTgt spid="27">
                                            <p:txEl>
                                              <p:pRg st="1" end="1"/>
                                            </p:txEl>
                                          </p:spTgt>
                                        </p:tgtEl>
                                        <p:attrNameLst>
                                          <p:attrName>ppt_x</p:attrName>
                                          <p:attrName>ppt_y</p:attrName>
                                        </p:attrNameLst>
                                      </p:cBhvr>
                                      <p:rCtr x="0" y="1759"/>
                                    </p:animMotion>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27">
                                            <p:txEl>
                                              <p:pRg st="2" end="2"/>
                                            </p:txEl>
                                          </p:spTgt>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9">
                                            <p:bg/>
                                          </p:spTgt>
                                        </p:tgtEl>
                                        <p:attrNameLst>
                                          <p:attrName>style.visibility</p:attrName>
                                        </p:attrNameLst>
                                      </p:cBhvr>
                                      <p:to>
                                        <p:strVal val="visible"/>
                                      </p:to>
                                    </p:set>
                                    <p:animEffect transition="in" filter="fade">
                                      <p:cBhvr>
                                        <p:cTn id="42" dur="500"/>
                                        <p:tgtEl>
                                          <p:spTgt spid="19">
                                            <p:bg/>
                                          </p:spTgt>
                                        </p:tgtEl>
                                      </p:cBhvr>
                                    </p:animEffect>
                                  </p:childTnLst>
                                </p:cTn>
                              </p:par>
                              <p:par>
                                <p:cTn id="43" presetID="10" presetClass="entr" presetSubtype="0" fill="hold" grpId="0" nodeType="withEffect" nodePh="1">
                                  <p:stCondLst>
                                    <p:cond delay="100"/>
                                  </p:stCondLst>
                                  <p:endCondLst>
                                    <p:cond evt="begin" delay="0">
                                      <p:tn val="43"/>
                                    </p:cond>
                                  </p:endCondLst>
                                  <p:childTnLst>
                                    <p:set>
                                      <p:cBhvr>
                                        <p:cTn id="44" dur="1" fill="hold">
                                          <p:stCondLst>
                                            <p:cond delay="0"/>
                                          </p:stCondLst>
                                        </p:cTn>
                                        <p:tgtEl>
                                          <p:spTgt spid="19">
                                            <p:txEl>
                                              <p:pRg st="0" end="0"/>
                                            </p:txEl>
                                          </p:spTgt>
                                        </p:tgtEl>
                                        <p:attrNameLst>
                                          <p:attrName>style.visibility</p:attrName>
                                        </p:attrNameLst>
                                      </p:cBhvr>
                                      <p:to>
                                        <p:strVal val="visible"/>
                                      </p:to>
                                    </p:set>
                                    <p:animEffect transition="in" filter="fade">
                                      <p:cBhvr>
                                        <p:cTn id="45" dur="500"/>
                                        <p:tgtEl>
                                          <p:spTgt spid="19">
                                            <p:txEl>
                                              <p:pRg st="0" end="0"/>
                                            </p:txEl>
                                          </p:spTgt>
                                        </p:tgtEl>
                                      </p:cBhvr>
                                    </p:animEffect>
                                  </p:childTnLst>
                                </p:cTn>
                              </p:par>
                              <p:par>
                                <p:cTn id="46" presetID="42" presetClass="path" presetSubtype="0" decel="100000" fill="hold" grpId="1" nodeType="withEffect">
                                  <p:stCondLst>
                                    <p:cond delay="100"/>
                                  </p:stCondLst>
                                  <p:childTnLst>
                                    <p:animMotion origin="layout" path="M 0 -2.59259E-6 L 0 0.03542 " pathEditMode="relative" rAng="0" ptsTypes="AA">
                                      <p:cBhvr>
                                        <p:cTn id="47" dur="700" spd="-100000" fill="hold"/>
                                        <p:tgtEl>
                                          <p:spTgt spid="19">
                                            <p:bg/>
                                          </p:spTgt>
                                        </p:tgtEl>
                                        <p:attrNameLst>
                                          <p:attrName>ppt_x</p:attrName>
                                          <p:attrName>ppt_y</p:attrName>
                                        </p:attrNameLst>
                                      </p:cBhvr>
                                      <p:rCtr x="0" y="1759"/>
                                    </p:animMotion>
                                  </p:childTnLst>
                                </p:cTn>
                              </p:par>
                              <p:par>
                                <p:cTn id="48" presetID="42" presetClass="path" presetSubtype="0" decel="100000" fill="hold" grpId="1" nodeType="withEffect" nodePh="1">
                                  <p:stCondLst>
                                    <p:cond delay="100"/>
                                  </p:stCondLst>
                                  <p:endCondLst>
                                    <p:cond evt="begin" delay="0">
                                      <p:tn val="48"/>
                                    </p:cond>
                                  </p:endCondLst>
                                  <p:childTnLst>
                                    <p:animMotion origin="layout" path="M 0 -2.59259E-6 L 0 0.03542 " pathEditMode="relative" rAng="0" ptsTypes="AA">
                                      <p:cBhvr>
                                        <p:cTn id="49" dur="700" spd="-100000" fill="hold"/>
                                        <p:tgtEl>
                                          <p:spTgt spid="19">
                                            <p:txEl>
                                              <p:pRg st="0" end="0"/>
                                            </p:txEl>
                                          </p:spTgt>
                                        </p:tgtEl>
                                        <p:attrNameLst>
                                          <p:attrName>ppt_x</p:attrName>
                                          <p:attrName>ppt_y</p:attrName>
                                        </p:attrNameLst>
                                      </p:cBhvr>
                                      <p:rCtr x="0" y="1759"/>
                                    </p:animMotion>
                                  </p:childTnLst>
                                </p:cTn>
                              </p:par>
                              <p:par>
                                <p:cTn id="50" presetID="10" presetClass="entr" presetSubtype="0" fill="hold" nodeType="withEffect">
                                  <p:stCondLst>
                                    <p:cond delay="100"/>
                                  </p:stCondLst>
                                  <p:childTnLst>
                                    <p:set>
                                      <p:cBhvr>
                                        <p:cTn id="51" dur="1" fill="hold">
                                          <p:stCondLst>
                                            <p:cond delay="0"/>
                                          </p:stCondLst>
                                        </p:cTn>
                                        <p:tgtEl>
                                          <p:spTgt spid="2050"/>
                                        </p:tgtEl>
                                        <p:attrNameLst>
                                          <p:attrName>style.visibility</p:attrName>
                                        </p:attrNameLst>
                                      </p:cBhvr>
                                      <p:to>
                                        <p:strVal val="visible"/>
                                      </p:to>
                                    </p:set>
                                    <p:animEffect transition="in" filter="fade">
                                      <p:cBhvr>
                                        <p:cTn id="52" dur="500"/>
                                        <p:tgtEl>
                                          <p:spTgt spid="2050"/>
                                        </p:tgtEl>
                                      </p:cBhvr>
                                    </p:animEffect>
                                  </p:childTnLst>
                                </p:cTn>
                              </p:par>
                              <p:par>
                                <p:cTn id="53" presetID="42" presetClass="path" presetSubtype="0" decel="100000" fill="hold" nodeType="withEffect">
                                  <p:stCondLst>
                                    <p:cond delay="100"/>
                                  </p:stCondLst>
                                  <p:childTnLst>
                                    <p:animMotion origin="layout" path="M 0 -2.59259E-6 L 0 0.03542 " pathEditMode="relative" rAng="0" ptsTypes="AA">
                                      <p:cBhvr>
                                        <p:cTn id="54" dur="700" spd="-100000" fill="hold"/>
                                        <p:tgtEl>
                                          <p:spTgt spid="2050"/>
                                        </p:tgtEl>
                                        <p:attrNameLst>
                                          <p:attrName>ppt_x</p:attrName>
                                          <p:attrName>ppt_y</p:attrName>
                                        </p:attrNameLst>
                                      </p:cBhvr>
                                      <p:rCtr x="0" y="1759"/>
                                    </p:animMotion>
                                  </p:childTnLst>
                                </p:cTn>
                              </p:par>
                              <p:par>
                                <p:cTn id="55" presetID="10" presetClass="entr" presetSubtype="0" fill="hold" nodeType="withEffect">
                                  <p:stCondLst>
                                    <p:cond delay="100"/>
                                  </p:stCondLst>
                                  <p:childTnLst>
                                    <p:set>
                                      <p:cBhvr>
                                        <p:cTn id="56" dur="1" fill="hold">
                                          <p:stCondLst>
                                            <p:cond delay="0"/>
                                          </p:stCondLst>
                                        </p:cTn>
                                        <p:tgtEl>
                                          <p:spTgt spid="1026"/>
                                        </p:tgtEl>
                                        <p:attrNameLst>
                                          <p:attrName>style.visibility</p:attrName>
                                        </p:attrNameLst>
                                      </p:cBhvr>
                                      <p:to>
                                        <p:strVal val="visible"/>
                                      </p:to>
                                    </p:set>
                                    <p:animEffect transition="in" filter="fade">
                                      <p:cBhvr>
                                        <p:cTn id="57" dur="500"/>
                                        <p:tgtEl>
                                          <p:spTgt spid="1026"/>
                                        </p:tgtEl>
                                      </p:cBhvr>
                                    </p:animEffect>
                                  </p:childTnLst>
                                </p:cTn>
                              </p:par>
                              <p:par>
                                <p:cTn id="58" presetID="42" presetClass="path" presetSubtype="0" decel="100000" fill="hold" nodeType="withEffect">
                                  <p:stCondLst>
                                    <p:cond delay="100"/>
                                  </p:stCondLst>
                                  <p:childTnLst>
                                    <p:animMotion origin="layout" path="M 0 -2.59259E-6 L 0 0.03542 " pathEditMode="relative" rAng="0" ptsTypes="AA">
                                      <p:cBhvr>
                                        <p:cTn id="59" dur="700" spd="-100000" fill="hold"/>
                                        <p:tgtEl>
                                          <p:spTgt spid="1026"/>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29">
                                            <p:txEl>
                                              <p:pRg st="0" end="0"/>
                                            </p:txEl>
                                          </p:spTgt>
                                        </p:tgtEl>
                                        <p:attrNameLst>
                                          <p:attrName>style.visibility</p:attrName>
                                        </p:attrNameLst>
                                      </p:cBhvr>
                                      <p:to>
                                        <p:strVal val="visible"/>
                                      </p:to>
                                    </p:set>
                                    <p:animEffect transition="in" filter="fade">
                                      <p:cBhvr>
                                        <p:cTn id="62" dur="500"/>
                                        <p:tgtEl>
                                          <p:spTgt spid="29">
                                            <p:txEl>
                                              <p:pRg st="0" end="0"/>
                                            </p:txEl>
                                          </p:spTgt>
                                        </p:tgtEl>
                                      </p:cBhvr>
                                    </p:animEffect>
                                  </p:childTnLst>
                                </p:cTn>
                              </p:par>
                              <p:par>
                                <p:cTn id="63" presetID="42" presetClass="path" presetSubtype="0" decel="100000" fill="hold" grpId="1" nodeType="withEffect">
                                  <p:stCondLst>
                                    <p:cond delay="100"/>
                                  </p:stCondLst>
                                  <p:childTnLst>
                                    <p:animMotion origin="layout" path="M 0 -2.59259E-6 L 0 0.03542 " pathEditMode="relative" rAng="0" ptsTypes="AA">
                                      <p:cBhvr>
                                        <p:cTn id="64" dur="700" spd="-100000" fill="hold"/>
                                        <p:tgtEl>
                                          <p:spTgt spid="29">
                                            <p:txEl>
                                              <p:pRg st="0" end="0"/>
                                            </p:txEl>
                                          </p:spTgt>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par>
                                <p:cTn id="68" presetID="42" presetClass="path" presetSubtype="0" decel="100000" fill="hold" grpId="1" nodeType="withEffect">
                                  <p:stCondLst>
                                    <p:cond delay="200"/>
                                  </p:stCondLst>
                                  <p:childTnLst>
                                    <p:animMotion origin="layout" path="M 0 -3.7037E-6 L 0 0.03542 " pathEditMode="relative" rAng="0" ptsTypes="AA">
                                      <p:cBhvr>
                                        <p:cTn id="6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P spid="14" grpId="0" uiExpand="1" build="p" animBg="1"/>
      <p:bldP spid="14" grpId="1" uiExpand="1" build="p" animBg="1"/>
      <p:bldP spid="19" grpId="0" uiExpand="1" build="p" animBg="1"/>
      <p:bldP spid="19" grpId="1" uiExpand="1" build="p" animBg="1"/>
      <p:bldP spid="27" grpId="0" uiExpand="1" build="p"/>
      <p:bldP spid="27" grpId="1" uiExpand="1" build="p"/>
      <p:bldP spid="29" grpId="0" build="p"/>
      <p:bldP spid="29" grpId="1" build="p"/>
      <p:bldP spid="3" grpId="0" animBg="1"/>
      <p:bldP spid="3"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C21CC-4656-8F51-19D9-222ED2F2C12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BB1352-E8FC-55A0-E6BE-7919022B1B03}"/>
              </a:ext>
            </a:extLst>
          </p:cNvPr>
          <p:cNvSpPr>
            <a:spLocks noGrp="1"/>
          </p:cNvSpPr>
          <p:nvPr>
            <p:ph type="title"/>
          </p:nvPr>
        </p:nvSpPr>
        <p:spPr/>
        <p:txBody>
          <a:bodyPr wrap="square" anchor="t">
            <a:normAutofit/>
          </a:bodyPr>
          <a:lstStyle/>
          <a:p>
            <a:r>
              <a:rPr lang="en-US"/>
              <a:t>Vector search</a:t>
            </a:r>
          </a:p>
        </p:txBody>
      </p:sp>
      <p:sp>
        <p:nvSpPr>
          <p:cNvPr id="3" name="Rectangle: Rounded Corners 7">
            <a:extLst>
              <a:ext uri="{FF2B5EF4-FFF2-40B4-BE49-F238E27FC236}">
                <a16:creationId xmlns:a16="http://schemas.microsoft.com/office/drawing/2014/main" id="{04BF9F29-4CB1-3588-5BF2-12C000EDE34E}"/>
              </a:ext>
            </a:extLst>
          </p:cNvPr>
          <p:cNvSpPr/>
          <p:nvPr/>
        </p:nvSpPr>
        <p:spPr>
          <a:xfrm>
            <a:off x="588262" y="1303151"/>
            <a:ext cx="360000" cy="36000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1</a:t>
            </a:r>
          </a:p>
        </p:txBody>
      </p:sp>
      <p:sp>
        <p:nvSpPr>
          <p:cNvPr id="5" name="Content Placeholder 4">
            <a:extLst>
              <a:ext uri="{FF2B5EF4-FFF2-40B4-BE49-F238E27FC236}">
                <a16:creationId xmlns:a16="http://schemas.microsoft.com/office/drawing/2014/main" id="{1C25BB95-789A-F045-84CD-955D5F24C908}"/>
              </a:ext>
            </a:extLst>
          </p:cNvPr>
          <p:cNvSpPr>
            <a:spLocks noGrp="1"/>
          </p:cNvSpPr>
          <p:nvPr>
            <p:ph sz="quarter" idx="12"/>
          </p:nvPr>
        </p:nvSpPr>
        <p:spPr>
          <a:xfrm>
            <a:off x="1082634" y="1320509"/>
            <a:ext cx="11109366" cy="332399"/>
          </a:xfrm>
        </p:spPr>
        <p:txBody>
          <a:bodyPr wrap="square" anchor="ctr">
            <a:spAutoFit/>
          </a:bodyPr>
          <a:lstStyle/>
          <a:p>
            <a:pPr marL="14288" lvl="1" indent="0">
              <a:lnSpc>
                <a:spcPct val="90000"/>
              </a:lnSpc>
              <a:buNone/>
            </a:pPr>
            <a:r>
              <a:rPr lang="en-US" sz="2400"/>
              <a:t>Compute the embedding vector for the query</a:t>
            </a:r>
          </a:p>
        </p:txBody>
      </p:sp>
      <p:sp>
        <p:nvSpPr>
          <p:cNvPr id="6" name="Rectangle: Rounded Corners 7">
            <a:extLst>
              <a:ext uri="{FF2B5EF4-FFF2-40B4-BE49-F238E27FC236}">
                <a16:creationId xmlns:a16="http://schemas.microsoft.com/office/drawing/2014/main" id="{82975088-2D5E-75DA-B93C-1B2AF1C0717F}"/>
              </a:ext>
            </a:extLst>
          </p:cNvPr>
          <p:cNvSpPr/>
          <p:nvPr/>
        </p:nvSpPr>
        <p:spPr>
          <a:xfrm>
            <a:off x="588262" y="1810196"/>
            <a:ext cx="360000" cy="36191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2</a:t>
            </a:r>
          </a:p>
        </p:txBody>
      </p:sp>
      <p:sp>
        <p:nvSpPr>
          <p:cNvPr id="7" name="Content Placeholder 4">
            <a:extLst>
              <a:ext uri="{FF2B5EF4-FFF2-40B4-BE49-F238E27FC236}">
                <a16:creationId xmlns:a16="http://schemas.microsoft.com/office/drawing/2014/main" id="{AF78C78C-2F9D-5DE2-A146-9B2519137AFC}"/>
              </a:ext>
            </a:extLst>
          </p:cNvPr>
          <p:cNvSpPr txBox="1">
            <a:spLocks/>
          </p:cNvSpPr>
          <p:nvPr/>
        </p:nvSpPr>
        <p:spPr>
          <a:xfrm>
            <a:off x="1082634" y="1834134"/>
            <a:ext cx="11109366" cy="1105636"/>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4288" lvl="1" indent="0">
              <a:lnSpc>
                <a:spcPct val="90000"/>
              </a:lnSpc>
              <a:buNone/>
            </a:pPr>
            <a:r>
              <a:rPr lang="en-US" sz="2400"/>
              <a:t>Find K closest vectors for the query vector</a:t>
            </a:r>
          </a:p>
          <a:p>
            <a:pPr marL="187325" lvl="3" indent="-173038">
              <a:lnSpc>
                <a:spcPct val="90000"/>
              </a:lnSpc>
              <a:buFont typeface="Arial" panose="020B0604020202020204" pitchFamily="34" charset="0"/>
              <a:buChar char="•"/>
            </a:pPr>
            <a:r>
              <a:rPr lang="en-US" sz="1800"/>
              <a:t>Search exhaustively or using approximations</a:t>
            </a:r>
          </a:p>
        </p:txBody>
      </p:sp>
      <p:sp>
        <p:nvSpPr>
          <p:cNvPr id="11" name="TextBox 10">
            <a:extLst>
              <a:ext uri="{FF2B5EF4-FFF2-40B4-BE49-F238E27FC236}">
                <a16:creationId xmlns:a16="http://schemas.microsoft.com/office/drawing/2014/main" id="{2034A3F7-DF78-4F58-4C86-68B4BBCFE2B9}"/>
              </a:ext>
            </a:extLst>
          </p:cNvPr>
          <p:cNvSpPr txBox="1"/>
          <p:nvPr/>
        </p:nvSpPr>
        <p:spPr>
          <a:xfrm>
            <a:off x="768262" y="3043321"/>
            <a:ext cx="1422950" cy="246221"/>
          </a:xfrm>
          <a:prstGeom prst="rect">
            <a:avLst/>
          </a:prstGeom>
          <a:noFill/>
        </p:spPr>
        <p:txBody>
          <a:bodyPr wrap="square" lIns="0" tIns="0" rIns="0" bIns="0" rtlCol="0">
            <a:spAutoFit/>
          </a:bodyPr>
          <a:lstStyle/>
          <a:p>
            <a:pPr algn="ctr"/>
            <a:r>
              <a:rPr lang="en-US" sz="1600"/>
              <a:t>Query</a:t>
            </a:r>
          </a:p>
        </p:txBody>
      </p:sp>
      <p:sp>
        <p:nvSpPr>
          <p:cNvPr id="14" name="Rounded Rectangle 13">
            <a:extLst>
              <a:ext uri="{FF2B5EF4-FFF2-40B4-BE49-F238E27FC236}">
                <a16:creationId xmlns:a16="http://schemas.microsoft.com/office/drawing/2014/main" id="{488EA3A4-D847-3977-3FED-C2213C26C77C}"/>
              </a:ext>
            </a:extLst>
          </p:cNvPr>
          <p:cNvSpPr/>
          <p:nvPr/>
        </p:nvSpPr>
        <p:spPr bwMode="auto">
          <a:xfrm>
            <a:off x="2191212" y="2859861"/>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Compute </a:t>
            </a:r>
            <a:br>
              <a:rPr lang="en-US" sz="2000">
                <a:solidFill>
                  <a:schemeClr val="tx1"/>
                </a:solidFill>
                <a:latin typeface="Segoe UI"/>
                <a:cs typeface="Segoe UI" panose="020B0502040204020203" pitchFamily="34" charset="0"/>
              </a:rPr>
            </a:br>
            <a:r>
              <a:rPr lang="en-US" sz="2000">
                <a:solidFill>
                  <a:schemeClr val="tx1"/>
                </a:solidFill>
                <a:latin typeface="Segoe UI"/>
                <a:cs typeface="Segoe UI" panose="020B0502040204020203" pitchFamily="34" charset="0"/>
              </a:rPr>
              <a:t>embedding vector</a:t>
            </a:r>
          </a:p>
        </p:txBody>
      </p:sp>
      <p:sp>
        <p:nvSpPr>
          <p:cNvPr id="19" name="TextBox 18">
            <a:extLst>
              <a:ext uri="{FF2B5EF4-FFF2-40B4-BE49-F238E27FC236}">
                <a16:creationId xmlns:a16="http://schemas.microsoft.com/office/drawing/2014/main" id="{55793509-1AA5-B3C7-D736-60389D86C4A8}"/>
              </a:ext>
            </a:extLst>
          </p:cNvPr>
          <p:cNvSpPr txBox="1"/>
          <p:nvPr/>
        </p:nvSpPr>
        <p:spPr>
          <a:xfrm>
            <a:off x="4850780" y="3043321"/>
            <a:ext cx="2018372" cy="246221"/>
          </a:xfrm>
          <a:prstGeom prst="rect">
            <a:avLst/>
          </a:prstGeom>
          <a:noFill/>
        </p:spPr>
        <p:txBody>
          <a:bodyPr wrap="square" lIns="0" tIns="0" rIns="0" bIns="0" rtlCol="0">
            <a:spAutoFit/>
          </a:bodyPr>
          <a:lstStyle/>
          <a:p>
            <a:pPr algn="ctr"/>
            <a:r>
              <a:rPr lang="en-US" sz="1600"/>
              <a:t>Query vector</a:t>
            </a:r>
          </a:p>
        </p:txBody>
      </p:sp>
      <p:sp>
        <p:nvSpPr>
          <p:cNvPr id="22" name="Rounded Rectangle 21">
            <a:extLst>
              <a:ext uri="{FF2B5EF4-FFF2-40B4-BE49-F238E27FC236}">
                <a16:creationId xmlns:a16="http://schemas.microsoft.com/office/drawing/2014/main" id="{F71C2947-6831-1D7A-055A-E544A0680A57}"/>
              </a:ext>
            </a:extLst>
          </p:cNvPr>
          <p:cNvSpPr/>
          <p:nvPr/>
        </p:nvSpPr>
        <p:spPr bwMode="auto">
          <a:xfrm>
            <a:off x="6869152" y="2859861"/>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29" name="TextBox 28">
            <a:extLst>
              <a:ext uri="{FF2B5EF4-FFF2-40B4-BE49-F238E27FC236}">
                <a16:creationId xmlns:a16="http://schemas.microsoft.com/office/drawing/2014/main" id="{6DE2BF5C-8271-23F3-FCE0-24CAA67F7293}"/>
              </a:ext>
            </a:extLst>
          </p:cNvPr>
          <p:cNvSpPr txBox="1"/>
          <p:nvPr/>
        </p:nvSpPr>
        <p:spPr>
          <a:xfrm>
            <a:off x="9350296" y="3043321"/>
            <a:ext cx="2256487" cy="246221"/>
          </a:xfrm>
          <a:prstGeom prst="rect">
            <a:avLst/>
          </a:prstGeom>
          <a:noFill/>
        </p:spPr>
        <p:txBody>
          <a:bodyPr wrap="square" lIns="0" tIns="0" rIns="0" bIns="0" rtlCol="0">
            <a:spAutoFit/>
          </a:bodyPr>
          <a:lstStyle/>
          <a:p>
            <a:pPr algn="ctr"/>
            <a:r>
              <a:rPr lang="en-US" sz="1600"/>
              <a:t>K closest vectors</a:t>
            </a:r>
          </a:p>
        </p:txBody>
      </p:sp>
      <p:sp>
        <p:nvSpPr>
          <p:cNvPr id="32" name="TextBox 31">
            <a:extLst>
              <a:ext uri="{FF2B5EF4-FFF2-40B4-BE49-F238E27FC236}">
                <a16:creationId xmlns:a16="http://schemas.microsoft.com/office/drawing/2014/main" id="{3519B4F8-54EA-E070-4119-3B687DA1818B}"/>
              </a:ext>
            </a:extLst>
          </p:cNvPr>
          <p:cNvSpPr txBox="1"/>
          <p:nvPr/>
        </p:nvSpPr>
        <p:spPr>
          <a:xfrm>
            <a:off x="836341" y="4778441"/>
            <a:ext cx="1226633" cy="246221"/>
          </a:xfrm>
          <a:prstGeom prst="rect">
            <a:avLst/>
          </a:prstGeom>
          <a:noFill/>
        </p:spPr>
        <p:txBody>
          <a:bodyPr wrap="square" lIns="0" tIns="0" rIns="0" bIns="0" rtlCol="0">
            <a:spAutoFit/>
          </a:bodyPr>
          <a:lstStyle/>
          <a:p>
            <a:pPr algn="ctr"/>
            <a:r>
              <a:rPr lang="en-US" sz="1600"/>
              <a:t>“tortoise”</a:t>
            </a:r>
          </a:p>
        </p:txBody>
      </p:sp>
      <p:sp>
        <p:nvSpPr>
          <p:cNvPr id="33" name="Rounded Rectangle 32">
            <a:extLst>
              <a:ext uri="{FF2B5EF4-FFF2-40B4-BE49-F238E27FC236}">
                <a16:creationId xmlns:a16="http://schemas.microsoft.com/office/drawing/2014/main" id="{3CEC2AB8-ACDE-AC51-C5D8-324CD2C6F02E}"/>
              </a:ext>
            </a:extLst>
          </p:cNvPr>
          <p:cNvSpPr/>
          <p:nvPr/>
        </p:nvSpPr>
        <p:spPr bwMode="auto">
          <a:xfrm>
            <a:off x="2191212" y="4604218"/>
            <a:ext cx="2659568"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OpenAI </a:t>
            </a:r>
          </a:p>
          <a:p>
            <a:pPr algn="ctr" defTabSz="811670"/>
            <a:r>
              <a:rPr lang="en-US" sz="2000">
                <a:solidFill>
                  <a:schemeClr val="tx1"/>
                </a:solidFill>
                <a:latin typeface="Segoe UI"/>
                <a:cs typeface="Segoe UI" panose="020B0502040204020203" pitchFamily="34" charset="0"/>
              </a:rPr>
              <a:t>create embedding</a:t>
            </a:r>
          </a:p>
        </p:txBody>
      </p:sp>
      <p:sp>
        <p:nvSpPr>
          <p:cNvPr id="35" name="TextBox 34">
            <a:extLst>
              <a:ext uri="{FF2B5EF4-FFF2-40B4-BE49-F238E27FC236}">
                <a16:creationId xmlns:a16="http://schemas.microsoft.com/office/drawing/2014/main" id="{7438DD6B-AA5C-B980-A0F8-C6AC507D1BDC}"/>
              </a:ext>
            </a:extLst>
          </p:cNvPr>
          <p:cNvSpPr txBox="1"/>
          <p:nvPr/>
        </p:nvSpPr>
        <p:spPr>
          <a:xfrm>
            <a:off x="4939988" y="4532219"/>
            <a:ext cx="1839955" cy="492443"/>
          </a:xfrm>
          <a:prstGeom prst="rect">
            <a:avLst/>
          </a:prstGeom>
          <a:noFill/>
        </p:spPr>
        <p:txBody>
          <a:bodyPr wrap="square" lIns="0" tIns="0" rIns="0" bIns="0" rtlCol="0">
            <a:spAutoFit/>
          </a:bodyPr>
          <a:lstStyle/>
          <a:p>
            <a:pPr algn="ctr"/>
            <a:r>
              <a:rPr lang="en-US" sz="1600"/>
              <a:t>[-0.003335318, -0.0176891904,…]</a:t>
            </a:r>
          </a:p>
        </p:txBody>
      </p:sp>
      <p:sp>
        <p:nvSpPr>
          <p:cNvPr id="36" name="Rounded Rectangle 35">
            <a:extLst>
              <a:ext uri="{FF2B5EF4-FFF2-40B4-BE49-F238E27FC236}">
                <a16:creationId xmlns:a16="http://schemas.microsoft.com/office/drawing/2014/main" id="{A508D0D2-5211-8A76-1DD8-5498822BB501}"/>
              </a:ext>
            </a:extLst>
          </p:cNvPr>
          <p:cNvSpPr/>
          <p:nvPr/>
        </p:nvSpPr>
        <p:spPr bwMode="auto">
          <a:xfrm>
            <a:off x="6869152" y="4571614"/>
            <a:ext cx="2520176" cy="1105674"/>
          </a:xfrm>
          <a:prstGeom prst="roundRect">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11670"/>
            <a:r>
              <a:rPr lang="en-US" sz="2000">
                <a:solidFill>
                  <a:schemeClr val="tx1"/>
                </a:solidFill>
                <a:latin typeface="Segoe UI"/>
                <a:cs typeface="Segoe UI" panose="020B0502040204020203" pitchFamily="34" charset="0"/>
              </a:rPr>
              <a:t>Search</a:t>
            </a:r>
          </a:p>
          <a:p>
            <a:pPr algn="ctr" defTabSz="811670"/>
            <a:r>
              <a:rPr lang="en-US" sz="2000">
                <a:solidFill>
                  <a:schemeClr val="tx1"/>
                </a:solidFill>
                <a:latin typeface="Segoe UI"/>
                <a:cs typeface="Segoe UI" panose="020B0502040204020203" pitchFamily="34" charset="0"/>
              </a:rPr>
              <a:t>existing vectors</a:t>
            </a:r>
          </a:p>
        </p:txBody>
      </p:sp>
      <p:sp>
        <p:nvSpPr>
          <p:cNvPr id="38" name="TextBox 37">
            <a:extLst>
              <a:ext uri="{FF2B5EF4-FFF2-40B4-BE49-F238E27FC236}">
                <a16:creationId xmlns:a16="http://schemas.microsoft.com/office/drawing/2014/main" id="{8F7EEEBB-E85F-6387-B432-722A1199A059}"/>
              </a:ext>
            </a:extLst>
          </p:cNvPr>
          <p:cNvSpPr txBox="1"/>
          <p:nvPr/>
        </p:nvSpPr>
        <p:spPr>
          <a:xfrm>
            <a:off x="9415234" y="4532219"/>
            <a:ext cx="2256487" cy="492443"/>
          </a:xfrm>
          <a:prstGeom prst="rect">
            <a:avLst/>
          </a:prstGeom>
          <a:noFill/>
        </p:spPr>
        <p:txBody>
          <a:bodyPr wrap="square" lIns="0" tIns="0" rIns="0" bIns="0" rtlCol="0">
            <a:spAutoFit/>
          </a:bodyPr>
          <a:lstStyle/>
          <a:p>
            <a:pPr algn="ctr"/>
            <a:r>
              <a:rPr lang="en-US" sz="1600"/>
              <a:t>[[“snake”, [-0.122, ..],</a:t>
            </a:r>
          </a:p>
          <a:p>
            <a:pPr algn="ctr"/>
            <a:r>
              <a:rPr lang="en-US" sz="1600"/>
              <a:t>[“frog”, [-0.045, ..]]]</a:t>
            </a:r>
          </a:p>
        </p:txBody>
      </p:sp>
      <p:cxnSp>
        <p:nvCxnSpPr>
          <p:cNvPr id="23" name="Straight Connector 22">
            <a:extLst>
              <a:ext uri="{FF2B5EF4-FFF2-40B4-BE49-F238E27FC236}">
                <a16:creationId xmlns:a16="http://schemas.microsoft.com/office/drawing/2014/main" id="{47123507-E5D2-EC2D-B721-45DDF4EC99E4}"/>
              </a:ext>
              <a:ext uri="{C183D7F6-B498-43B3-948B-1728B52AA6E4}">
                <adec:decorative xmlns:adec="http://schemas.microsoft.com/office/drawing/2017/decorative" val="1"/>
              </a:ext>
            </a:extLst>
          </p:cNvPr>
          <p:cNvCxnSpPr>
            <a:cxnSpLocks/>
          </p:cNvCxnSpPr>
          <p:nvPr/>
        </p:nvCxnSpPr>
        <p:spPr>
          <a:xfrm flipV="1">
            <a:off x="785544" y="3408219"/>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4" name="Group 23">
            <a:extLst>
              <a:ext uri="{FF2B5EF4-FFF2-40B4-BE49-F238E27FC236}">
                <a16:creationId xmlns:a16="http://schemas.microsoft.com/office/drawing/2014/main" id="{4306B54A-09E9-1D58-F0D1-9351D3D48695}"/>
              </a:ext>
              <a:ext uri="{C183D7F6-B498-43B3-948B-1728B52AA6E4}">
                <adec:decorative xmlns:adec="http://schemas.microsoft.com/office/drawing/2017/decorative" val="1"/>
              </a:ext>
            </a:extLst>
          </p:cNvPr>
          <p:cNvGrpSpPr/>
          <p:nvPr/>
        </p:nvGrpSpPr>
        <p:grpSpPr>
          <a:xfrm>
            <a:off x="2081294" y="3302781"/>
            <a:ext cx="219835" cy="219834"/>
            <a:chOff x="1613419" y="2537559"/>
            <a:chExt cx="339399" cy="339399"/>
          </a:xfrm>
        </p:grpSpPr>
        <p:sp>
          <p:nvSpPr>
            <p:cNvPr id="25" name="Oval 24">
              <a:extLst>
                <a:ext uri="{FF2B5EF4-FFF2-40B4-BE49-F238E27FC236}">
                  <a16:creationId xmlns:a16="http://schemas.microsoft.com/office/drawing/2014/main" id="{54686E63-0BE7-FFF0-B926-01A8BE33DA7E}"/>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6" name="Oval 25">
              <a:extLst>
                <a:ext uri="{FF2B5EF4-FFF2-40B4-BE49-F238E27FC236}">
                  <a16:creationId xmlns:a16="http://schemas.microsoft.com/office/drawing/2014/main" id="{59775444-B472-0A8E-7F9E-93D3F6645A4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27" name="Straight Connector 26">
            <a:extLst>
              <a:ext uri="{FF2B5EF4-FFF2-40B4-BE49-F238E27FC236}">
                <a16:creationId xmlns:a16="http://schemas.microsoft.com/office/drawing/2014/main" id="{3ACEDB8F-C2F8-3059-D8F0-221557B529A6}"/>
              </a:ext>
              <a:ext uri="{C183D7F6-B498-43B3-948B-1728B52AA6E4}">
                <adec:decorative xmlns:adec="http://schemas.microsoft.com/office/drawing/2017/decorative" val="1"/>
              </a:ext>
            </a:extLst>
          </p:cNvPr>
          <p:cNvCxnSpPr>
            <a:cxnSpLocks/>
          </p:cNvCxnSpPr>
          <p:nvPr/>
        </p:nvCxnSpPr>
        <p:spPr>
          <a:xfrm>
            <a:off x="4850780" y="3412698"/>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0" name="Group 29">
            <a:extLst>
              <a:ext uri="{FF2B5EF4-FFF2-40B4-BE49-F238E27FC236}">
                <a16:creationId xmlns:a16="http://schemas.microsoft.com/office/drawing/2014/main" id="{3890BA2A-A00B-B98D-0F72-C92DB2606941}"/>
              </a:ext>
              <a:ext uri="{C183D7F6-B498-43B3-948B-1728B52AA6E4}">
                <adec:decorative xmlns:adec="http://schemas.microsoft.com/office/drawing/2017/decorative" val="1"/>
              </a:ext>
            </a:extLst>
          </p:cNvPr>
          <p:cNvGrpSpPr/>
          <p:nvPr/>
        </p:nvGrpSpPr>
        <p:grpSpPr>
          <a:xfrm>
            <a:off x="6759234" y="3302781"/>
            <a:ext cx="219835" cy="219834"/>
            <a:chOff x="1613419" y="2537559"/>
            <a:chExt cx="339399" cy="339399"/>
          </a:xfrm>
        </p:grpSpPr>
        <p:sp>
          <p:nvSpPr>
            <p:cNvPr id="42" name="Oval 41">
              <a:extLst>
                <a:ext uri="{FF2B5EF4-FFF2-40B4-BE49-F238E27FC236}">
                  <a16:creationId xmlns:a16="http://schemas.microsoft.com/office/drawing/2014/main" id="{EA24C930-74E7-FB6E-210C-7506E1DE5AAC}"/>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327ADC36-7E84-BE75-FC42-815BCE64F872}"/>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5" name="Straight Connector 44">
            <a:extLst>
              <a:ext uri="{FF2B5EF4-FFF2-40B4-BE49-F238E27FC236}">
                <a16:creationId xmlns:a16="http://schemas.microsoft.com/office/drawing/2014/main" id="{EF3ED892-9B10-817E-2E01-291608EE3B55}"/>
              </a:ext>
              <a:ext uri="{C183D7F6-B498-43B3-948B-1728B52AA6E4}">
                <adec:decorative xmlns:adec="http://schemas.microsoft.com/office/drawing/2017/decorative" val="1"/>
              </a:ext>
            </a:extLst>
          </p:cNvPr>
          <p:cNvCxnSpPr>
            <a:cxnSpLocks/>
            <a:stCxn id="22" idx="3"/>
          </p:cNvCxnSpPr>
          <p:nvPr/>
        </p:nvCxnSpPr>
        <p:spPr>
          <a:xfrm>
            <a:off x="9389328" y="3412698"/>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6" name="Group 45">
            <a:extLst>
              <a:ext uri="{FF2B5EF4-FFF2-40B4-BE49-F238E27FC236}">
                <a16:creationId xmlns:a16="http://schemas.microsoft.com/office/drawing/2014/main" id="{315979B2-6D67-2E5B-FDEA-3399A46893D3}"/>
              </a:ext>
              <a:ext uri="{C183D7F6-B498-43B3-948B-1728B52AA6E4}">
                <adec:decorative xmlns:adec="http://schemas.microsoft.com/office/drawing/2017/decorative" val="1"/>
              </a:ext>
            </a:extLst>
          </p:cNvPr>
          <p:cNvGrpSpPr/>
          <p:nvPr/>
        </p:nvGrpSpPr>
        <p:grpSpPr>
          <a:xfrm>
            <a:off x="11323688" y="3302781"/>
            <a:ext cx="219835" cy="219834"/>
            <a:chOff x="1613419" y="2537559"/>
            <a:chExt cx="339399" cy="339399"/>
          </a:xfrm>
        </p:grpSpPr>
        <p:sp>
          <p:nvSpPr>
            <p:cNvPr id="47" name="Oval 46">
              <a:extLst>
                <a:ext uri="{FF2B5EF4-FFF2-40B4-BE49-F238E27FC236}">
                  <a16:creationId xmlns:a16="http://schemas.microsoft.com/office/drawing/2014/main" id="{EC49A4EB-49A3-66EA-8D73-1416FD861D8B}"/>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8" name="Oval 47">
              <a:extLst>
                <a:ext uri="{FF2B5EF4-FFF2-40B4-BE49-F238E27FC236}">
                  <a16:creationId xmlns:a16="http://schemas.microsoft.com/office/drawing/2014/main" id="{83CB8C59-9F22-203A-D434-85CA396081D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0" name="Straight Connector 49">
            <a:extLst>
              <a:ext uri="{FF2B5EF4-FFF2-40B4-BE49-F238E27FC236}">
                <a16:creationId xmlns:a16="http://schemas.microsoft.com/office/drawing/2014/main" id="{472FDF29-E07E-4F65-58EF-D25242994B59}"/>
              </a:ext>
              <a:ext uri="{C183D7F6-B498-43B3-948B-1728B52AA6E4}">
                <adec:decorative xmlns:adec="http://schemas.microsoft.com/office/drawing/2017/decorative" val="1"/>
              </a:ext>
            </a:extLst>
          </p:cNvPr>
          <p:cNvCxnSpPr>
            <a:cxnSpLocks/>
          </p:cNvCxnSpPr>
          <p:nvPr/>
        </p:nvCxnSpPr>
        <p:spPr>
          <a:xfrm flipV="1">
            <a:off x="785544" y="5152576"/>
            <a:ext cx="1405668" cy="8958"/>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1" name="Group 50">
            <a:extLst>
              <a:ext uri="{FF2B5EF4-FFF2-40B4-BE49-F238E27FC236}">
                <a16:creationId xmlns:a16="http://schemas.microsoft.com/office/drawing/2014/main" id="{72E99F71-8F44-FEEE-B1AA-FBE54F4907AF}"/>
              </a:ext>
              <a:ext uri="{C183D7F6-B498-43B3-948B-1728B52AA6E4}">
                <adec:decorative xmlns:adec="http://schemas.microsoft.com/office/drawing/2017/decorative" val="1"/>
              </a:ext>
            </a:extLst>
          </p:cNvPr>
          <p:cNvGrpSpPr/>
          <p:nvPr/>
        </p:nvGrpSpPr>
        <p:grpSpPr>
          <a:xfrm>
            <a:off x="2081294" y="5047138"/>
            <a:ext cx="219835" cy="219834"/>
            <a:chOff x="1613419" y="2537559"/>
            <a:chExt cx="339399" cy="339399"/>
          </a:xfrm>
        </p:grpSpPr>
        <p:sp>
          <p:nvSpPr>
            <p:cNvPr id="52" name="Oval 51">
              <a:extLst>
                <a:ext uri="{FF2B5EF4-FFF2-40B4-BE49-F238E27FC236}">
                  <a16:creationId xmlns:a16="http://schemas.microsoft.com/office/drawing/2014/main" id="{FAB6CC68-CEAC-D531-421D-D6A664A2A1F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3" name="Oval 52">
              <a:extLst>
                <a:ext uri="{FF2B5EF4-FFF2-40B4-BE49-F238E27FC236}">
                  <a16:creationId xmlns:a16="http://schemas.microsoft.com/office/drawing/2014/main" id="{D9E99890-AA61-8009-294C-8DA45B7F957B}"/>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4" name="Straight Connector 53">
            <a:extLst>
              <a:ext uri="{FF2B5EF4-FFF2-40B4-BE49-F238E27FC236}">
                <a16:creationId xmlns:a16="http://schemas.microsoft.com/office/drawing/2014/main" id="{E769885F-EBEE-B8C9-1352-00152D287F4A}"/>
              </a:ext>
              <a:ext uri="{C183D7F6-B498-43B3-948B-1728B52AA6E4}">
                <adec:decorative xmlns:adec="http://schemas.microsoft.com/office/drawing/2017/decorative" val="1"/>
              </a:ext>
            </a:extLst>
          </p:cNvPr>
          <p:cNvCxnSpPr>
            <a:cxnSpLocks/>
          </p:cNvCxnSpPr>
          <p:nvPr/>
        </p:nvCxnSpPr>
        <p:spPr>
          <a:xfrm>
            <a:off x="4850780" y="5157055"/>
            <a:ext cx="201837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5" name="Group 54">
            <a:extLst>
              <a:ext uri="{FF2B5EF4-FFF2-40B4-BE49-F238E27FC236}">
                <a16:creationId xmlns:a16="http://schemas.microsoft.com/office/drawing/2014/main" id="{CB3ED407-558C-4AD0-0799-028D499B547D}"/>
              </a:ext>
              <a:ext uri="{C183D7F6-B498-43B3-948B-1728B52AA6E4}">
                <adec:decorative xmlns:adec="http://schemas.microsoft.com/office/drawing/2017/decorative" val="1"/>
              </a:ext>
            </a:extLst>
          </p:cNvPr>
          <p:cNvGrpSpPr/>
          <p:nvPr/>
        </p:nvGrpSpPr>
        <p:grpSpPr>
          <a:xfrm>
            <a:off x="6759234" y="5047138"/>
            <a:ext cx="219835" cy="219834"/>
            <a:chOff x="1613419" y="2537559"/>
            <a:chExt cx="339399" cy="339399"/>
          </a:xfrm>
        </p:grpSpPr>
        <p:sp>
          <p:nvSpPr>
            <p:cNvPr id="56" name="Oval 55">
              <a:extLst>
                <a:ext uri="{FF2B5EF4-FFF2-40B4-BE49-F238E27FC236}">
                  <a16:creationId xmlns:a16="http://schemas.microsoft.com/office/drawing/2014/main" id="{8283E56F-52B8-27E0-532C-9FCC1BA8A45A}"/>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7" name="Oval 56">
              <a:extLst>
                <a:ext uri="{FF2B5EF4-FFF2-40B4-BE49-F238E27FC236}">
                  <a16:creationId xmlns:a16="http://schemas.microsoft.com/office/drawing/2014/main" id="{A3586907-9CF8-8B0B-1F89-5148C352E27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58" name="Straight Connector 57">
            <a:extLst>
              <a:ext uri="{FF2B5EF4-FFF2-40B4-BE49-F238E27FC236}">
                <a16:creationId xmlns:a16="http://schemas.microsoft.com/office/drawing/2014/main" id="{8419E984-6791-4288-3DD9-73BD2DD1C6DC}"/>
              </a:ext>
              <a:ext uri="{C183D7F6-B498-43B3-948B-1728B52AA6E4}">
                <adec:decorative xmlns:adec="http://schemas.microsoft.com/office/drawing/2017/decorative" val="1"/>
              </a:ext>
            </a:extLst>
          </p:cNvPr>
          <p:cNvCxnSpPr>
            <a:cxnSpLocks/>
          </p:cNvCxnSpPr>
          <p:nvPr/>
        </p:nvCxnSpPr>
        <p:spPr>
          <a:xfrm>
            <a:off x="9389328" y="5157055"/>
            <a:ext cx="2044278"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9" name="Group 58">
            <a:extLst>
              <a:ext uri="{FF2B5EF4-FFF2-40B4-BE49-F238E27FC236}">
                <a16:creationId xmlns:a16="http://schemas.microsoft.com/office/drawing/2014/main" id="{79C0D6C4-0609-B3C8-26D9-34E0CA79444A}"/>
              </a:ext>
              <a:ext uri="{C183D7F6-B498-43B3-948B-1728B52AA6E4}">
                <adec:decorative xmlns:adec="http://schemas.microsoft.com/office/drawing/2017/decorative" val="1"/>
              </a:ext>
            </a:extLst>
          </p:cNvPr>
          <p:cNvGrpSpPr/>
          <p:nvPr/>
        </p:nvGrpSpPr>
        <p:grpSpPr>
          <a:xfrm>
            <a:off x="11323688" y="5047138"/>
            <a:ext cx="219835" cy="219834"/>
            <a:chOff x="1613419" y="2537559"/>
            <a:chExt cx="339399" cy="339399"/>
          </a:xfrm>
        </p:grpSpPr>
        <p:sp>
          <p:nvSpPr>
            <p:cNvPr id="60" name="Oval 59">
              <a:extLst>
                <a:ext uri="{FF2B5EF4-FFF2-40B4-BE49-F238E27FC236}">
                  <a16:creationId xmlns:a16="http://schemas.microsoft.com/office/drawing/2014/main" id="{E0AD724E-0D69-47ED-BD6B-FCF3F0E7045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1" name="Oval 60">
              <a:extLst>
                <a:ext uri="{FF2B5EF4-FFF2-40B4-BE49-F238E27FC236}">
                  <a16:creationId xmlns:a16="http://schemas.microsoft.com/office/drawing/2014/main" id="{1E04C3BC-5565-2077-D3E9-C836441B565A}"/>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10" name="Rectangle: Rounded Corners 7">
            <a:extLst>
              <a:ext uri="{FF2B5EF4-FFF2-40B4-BE49-F238E27FC236}">
                <a16:creationId xmlns:a16="http://schemas.microsoft.com/office/drawing/2014/main" id="{A337BCC7-BEF8-4834-9652-E1F6061E605B}"/>
              </a:ext>
            </a:extLst>
          </p:cNvPr>
          <p:cNvSpPr/>
          <p:nvPr/>
        </p:nvSpPr>
        <p:spPr>
          <a:xfrm>
            <a:off x="588262" y="5977436"/>
            <a:ext cx="10943914" cy="53502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lvl="0">
              <a:defRPr/>
            </a:pPr>
            <a:r>
              <a:rPr kumimoji="0" lang="en-US" sz="2000" b="0" i="0" u="none" strike="noStrike" kern="1200" cap="none" spc="0" normalizeH="0" baseline="0" noProof="0">
                <a:ln>
                  <a:noFill/>
                </a:ln>
                <a:solidFill>
                  <a:schemeClr val="bg1"/>
                </a:solidFill>
                <a:effectLst/>
                <a:uLnTx/>
                <a:uFillTx/>
                <a:latin typeface="+mj-lt"/>
                <a:ea typeface="+mn-ea"/>
                <a:cs typeface="+mn-cs"/>
              </a:rPr>
              <a:t>💻 </a:t>
            </a:r>
            <a:r>
              <a:rPr kumimoji="0" lang="en-US" sz="2000" b="0" i="0" u="none" strike="noStrike" kern="1200" cap="none" spc="0" normalizeH="0" baseline="0" noProof="0">
                <a:ln>
                  <a:noFill/>
                </a:ln>
                <a:solidFill>
                  <a:schemeClr val="bg1"/>
                </a:solidFill>
                <a:effectLst/>
                <a:uLnTx/>
                <a:uFillTx/>
                <a:latin typeface="+mj-lt"/>
                <a:ea typeface="+mn-ea"/>
                <a:cs typeface="+mn-cs"/>
                <a:hlinkClick r:id="rId3">
                  <a:extLst>
                    <a:ext uri="{A12FA001-AC4F-418D-AE19-62706E023703}">
                      <ahyp:hlinkClr xmlns:ahyp="http://schemas.microsoft.com/office/drawing/2018/hyperlinkcolor" val="tx"/>
                    </a:ext>
                  </a:extLst>
                </a:hlinkClick>
              </a:rPr>
              <a:t>Demo: vector_embeddings.ipynb</a:t>
            </a:r>
            <a:r>
              <a:rPr lang="en-US" sz="2000">
                <a:solidFill>
                  <a:schemeClr val="bg1"/>
                </a:solidFill>
                <a:latin typeface="+mj-lt"/>
              </a:rPr>
              <a:t> </a:t>
            </a:r>
            <a:r>
              <a:rPr lang="en-US" sz="2000">
                <a:solidFill>
                  <a:schemeClr val="bg1"/>
                </a:solidFill>
              </a:rPr>
              <a:t>(</a:t>
            </a:r>
            <a:r>
              <a:rPr lang="en-US" sz="2000">
                <a:solidFill>
                  <a:schemeClr val="bg1"/>
                </a:solidFill>
                <a:hlinkClick r:id="rId4">
                  <a:extLst>
                    <a:ext uri="{A12FA001-AC4F-418D-AE19-62706E023703}">
                      <ahyp:hlinkClr xmlns:ahyp="http://schemas.microsoft.com/office/drawing/2018/hyperlinkcolor" val="tx"/>
                    </a:ext>
                  </a:extLst>
                </a:hlinkClick>
              </a:rPr>
              <a:t>aka.ms/aitour/vectors</a:t>
            </a:r>
            <a:r>
              <a:rPr lang="en-US" sz="2000">
                <a:solidFill>
                  <a:schemeClr val="bg1"/>
                </a:solidFill>
              </a:rPr>
              <a:t>)</a:t>
            </a:r>
            <a:endParaRPr kumimoji="0" lang="en-US" sz="2000" i="0" u="none" strike="noStrike" kern="1200" cap="none" spc="0" normalizeH="0" baseline="0" noProof="0">
              <a:ln>
                <a:noFill/>
              </a:ln>
              <a:solidFill>
                <a:schemeClr val="bg1"/>
              </a:solidFill>
              <a:effectLst/>
              <a:uLnTx/>
              <a:uFillTx/>
            </a:endParaRPr>
          </a:p>
        </p:txBody>
      </p:sp>
    </p:spTree>
    <p:extLst>
      <p:ext uri="{BB962C8B-B14F-4D97-AF65-F5344CB8AC3E}">
        <p14:creationId xmlns:p14="http://schemas.microsoft.com/office/powerpoint/2010/main" val="3627170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5">
                                            <p:txEl>
                                              <p:pRg st="0" end="0"/>
                                            </p:txEl>
                                          </p:spTgt>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bg/>
                                          </p:spTgt>
                                        </p:tgtEl>
                                        <p:attrNameLst>
                                          <p:attrName>style.visibility</p:attrName>
                                        </p:attrNameLst>
                                      </p:cBhvr>
                                      <p:to>
                                        <p:strVal val="visible"/>
                                      </p:to>
                                    </p:set>
                                    <p:animEffect transition="in" filter="fade">
                                      <p:cBhvr>
                                        <p:cTn id="12" dur="500"/>
                                        <p:tgtEl>
                                          <p:spTgt spid="3">
                                            <p:bg/>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fade">
                                      <p:cBhvr>
                                        <p:cTn id="15" dur="500"/>
                                        <p:tgtEl>
                                          <p:spTgt spid="3">
                                            <p:txEl>
                                              <p:pRg st="0" end="0"/>
                                            </p:txEl>
                                          </p:spTgt>
                                        </p:tgtEl>
                                      </p:cBhvr>
                                    </p:animEffect>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3">
                                            <p:bg/>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3">
                                            <p:txEl>
                                              <p:pRg st="0" end="0"/>
                                            </p:txEl>
                                          </p:spTgt>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fade">
                                      <p:cBhvr>
                                        <p:cTn id="22" dur="500"/>
                                        <p:tgtEl>
                                          <p:spTgt spid="7">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1" end="1"/>
                                            </p:txEl>
                                          </p:spTgt>
                                        </p:tgtEl>
                                        <p:attrNameLst>
                                          <p:attrName>style.visibility</p:attrName>
                                        </p:attrNameLst>
                                      </p:cBhvr>
                                      <p:to>
                                        <p:strVal val="visible"/>
                                      </p:to>
                                    </p:set>
                                    <p:animEffect transition="in" filter="fade">
                                      <p:cBhvr>
                                        <p:cTn id="25" dur="500"/>
                                        <p:tgtEl>
                                          <p:spTgt spid="7">
                                            <p:txEl>
                                              <p:pRg st="1" end="1"/>
                                            </p:txEl>
                                          </p:spTgt>
                                        </p:tgtEl>
                                      </p:cBhvr>
                                    </p:animEffect>
                                  </p:childTnLst>
                                </p:cTn>
                              </p:par>
                              <p:par>
                                <p:cTn id="26" presetID="42" presetClass="path" presetSubtype="0" decel="100000" fill="hold" grpId="1" nodeType="withEffect">
                                  <p:stCondLst>
                                    <p:cond delay="0"/>
                                  </p:stCondLst>
                                  <p:childTnLst>
                                    <p:animMotion origin="layout" path="M 0 -2.59259E-6 L 0 0.03542 " pathEditMode="relative" rAng="0" ptsTypes="AA">
                                      <p:cBhvr>
                                        <p:cTn id="27" dur="700" spd="-100000" fill="hold"/>
                                        <p:tgtEl>
                                          <p:spTgt spid="7">
                                            <p:txEl>
                                              <p:pRg st="0" end="0"/>
                                            </p:txEl>
                                          </p:spTgt>
                                        </p:tgtEl>
                                        <p:attrNameLst>
                                          <p:attrName>ppt_x</p:attrName>
                                          <p:attrName>ppt_y</p:attrName>
                                        </p:attrNameLst>
                                      </p:cBhvr>
                                      <p:rCtr x="0" y="1759"/>
                                    </p:animMotion>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7">
                                            <p:txEl>
                                              <p:pRg st="1" end="1"/>
                                            </p:txEl>
                                          </p:spTgt>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6">
                                            <p:bg/>
                                          </p:spTgt>
                                        </p:tgtEl>
                                        <p:attrNameLst>
                                          <p:attrName>style.visibility</p:attrName>
                                        </p:attrNameLst>
                                      </p:cBhvr>
                                      <p:to>
                                        <p:strVal val="visible"/>
                                      </p:to>
                                    </p:set>
                                    <p:animEffect transition="in" filter="fade">
                                      <p:cBhvr>
                                        <p:cTn id="32" dur="500"/>
                                        <p:tgtEl>
                                          <p:spTgt spid="6">
                                            <p:bg/>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animEffect transition="in" filter="fade">
                                      <p:cBhvr>
                                        <p:cTn id="35" dur="500"/>
                                        <p:tgtEl>
                                          <p:spTgt spid="6">
                                            <p:txEl>
                                              <p:pRg st="0" end="0"/>
                                            </p:txEl>
                                          </p:spTgt>
                                        </p:tgtEl>
                                      </p:cBhvr>
                                    </p:animEffect>
                                  </p:childTnLst>
                                </p:cTn>
                              </p:par>
                              <p:par>
                                <p:cTn id="36" presetID="42" presetClass="path" presetSubtype="0" decel="100000" fill="hold" grpId="1" nodeType="withEffect">
                                  <p:stCondLst>
                                    <p:cond delay="0"/>
                                  </p:stCondLst>
                                  <p:childTnLst>
                                    <p:animMotion origin="layout" path="M 0 -2.59259E-6 L 0 0.03542 " pathEditMode="relative" rAng="0" ptsTypes="AA">
                                      <p:cBhvr>
                                        <p:cTn id="37" dur="700" spd="-100000" fill="hold"/>
                                        <p:tgtEl>
                                          <p:spTgt spid="6">
                                            <p:bg/>
                                          </p:spTgt>
                                        </p:tgtEl>
                                        <p:attrNameLst>
                                          <p:attrName>ppt_x</p:attrName>
                                          <p:attrName>ppt_y</p:attrName>
                                        </p:attrNameLst>
                                      </p:cBhvr>
                                      <p:rCtr x="0" y="1759"/>
                                    </p:animMotion>
                                  </p:childTnLst>
                                </p:cTn>
                              </p:par>
                              <p:par>
                                <p:cTn id="38" presetID="42" presetClass="path" presetSubtype="0" decel="100000" fill="hold" grpId="1" nodeType="withEffect">
                                  <p:stCondLst>
                                    <p:cond delay="0"/>
                                  </p:stCondLst>
                                  <p:childTnLst>
                                    <p:animMotion origin="layout" path="M 0 -2.59259E-6 L 0 0.03542 " pathEditMode="relative" rAng="0" ptsTypes="AA">
                                      <p:cBhvr>
                                        <p:cTn id="39" dur="700" spd="-100000" fill="hold"/>
                                        <p:tgtEl>
                                          <p:spTgt spid="6">
                                            <p:txEl>
                                              <p:pRg st="0" end="0"/>
                                            </p:txEl>
                                          </p:spTgt>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0"/>
                                  </p:stCondLst>
                                  <p:childTnLst>
                                    <p:animMotion origin="layout" path="M 0 -2.59259E-6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42" presetClass="path" presetSubtype="0" decel="100000" fill="hold" nodeType="withEffect">
                                  <p:stCondLst>
                                    <p:cond delay="0"/>
                                  </p:stCondLst>
                                  <p:childTnLst>
                                    <p:animMotion origin="layout" path="M 0 -2.59259E-6 L 0 0.03542 " pathEditMode="relative" rAng="0" ptsTypes="AA">
                                      <p:cBhvr>
                                        <p:cTn id="49" dur="700" spd="-100000" fill="hold"/>
                                        <p:tgtEl>
                                          <p:spTgt spid="2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42" presetClass="path" presetSubtype="0" decel="100000" fill="hold" grpId="1" nodeType="withEffect">
                                  <p:stCondLst>
                                    <p:cond delay="0"/>
                                  </p:stCondLst>
                                  <p:childTnLst>
                                    <p:animMotion origin="layout" path="M 0 -2.59259E-6 L 0 0.03542 " pathEditMode="relative" rAng="0" ptsTypes="AA">
                                      <p:cBhvr>
                                        <p:cTn id="54" dur="700" spd="-100000" fill="hold"/>
                                        <p:tgtEl>
                                          <p:spTgt spid="19"/>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par>
                                <p:cTn id="58" presetID="42" presetClass="path" presetSubtype="0" decel="100000" fill="hold" nodeType="withEffect">
                                  <p:stCondLst>
                                    <p:cond delay="0"/>
                                  </p:stCondLst>
                                  <p:childTnLst>
                                    <p:animMotion origin="layout" path="M 0 -2.59259E-6 L 0 0.03542 " pathEditMode="relative" rAng="0" ptsTypes="AA">
                                      <p:cBhvr>
                                        <p:cTn id="59" dur="700" spd="-100000" fill="hold"/>
                                        <p:tgtEl>
                                          <p:spTgt spid="27"/>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42" presetClass="path" presetSubtype="0" decel="100000" fill="hold" grpId="1" nodeType="withEffect">
                                  <p:stCondLst>
                                    <p:cond delay="0"/>
                                  </p:stCondLst>
                                  <p:childTnLst>
                                    <p:animMotion origin="layout" path="M 0 -2.59259E-6 L 0 0.03542 " pathEditMode="relative" rAng="0" ptsTypes="AA">
                                      <p:cBhvr>
                                        <p:cTn id="64" dur="700" spd="-100000" fill="hold"/>
                                        <p:tgtEl>
                                          <p:spTgt spid="22"/>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42" presetClass="path" presetSubtype="0" decel="100000" fill="hold" grpId="1" nodeType="withEffect">
                                  <p:stCondLst>
                                    <p:cond delay="0"/>
                                  </p:stCondLst>
                                  <p:childTnLst>
                                    <p:animMotion origin="layout" path="M 0 -2.59259E-6 L 0 0.03542 " pathEditMode="relative" rAng="0" ptsTypes="AA">
                                      <p:cBhvr>
                                        <p:cTn id="69" dur="700" spd="-100000" fill="hold"/>
                                        <p:tgtEl>
                                          <p:spTgt spid="29"/>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42" presetClass="path" presetSubtype="0" decel="100000" fill="hold" nodeType="withEffect">
                                  <p:stCondLst>
                                    <p:cond delay="0"/>
                                  </p:stCondLst>
                                  <p:childTnLst>
                                    <p:animMotion origin="layout" path="M 0 -2.59259E-6 L 0 0.03542 " pathEditMode="relative" rAng="0" ptsTypes="AA">
                                      <p:cBhvr>
                                        <p:cTn id="74" dur="700" spd="-100000" fill="hold"/>
                                        <p:tgtEl>
                                          <p:spTgt spid="45"/>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500"/>
                                        <p:tgtEl>
                                          <p:spTgt spid="14"/>
                                        </p:tgtEl>
                                      </p:cBhvr>
                                    </p:animEffect>
                                  </p:childTnLst>
                                </p:cTn>
                              </p:par>
                              <p:par>
                                <p:cTn id="78" presetID="42" presetClass="path" presetSubtype="0" decel="100000" fill="hold" grpId="1" nodeType="withEffect">
                                  <p:stCondLst>
                                    <p:cond delay="0"/>
                                  </p:stCondLst>
                                  <p:childTnLst>
                                    <p:animMotion origin="layout" path="M 0 -2.59259E-6 L 0 0.03542 " pathEditMode="relative" rAng="0" ptsTypes="AA">
                                      <p:cBhvr>
                                        <p:cTn id="79" dur="700" spd="-100000" fill="hold"/>
                                        <p:tgtEl>
                                          <p:spTgt spid="14"/>
                                        </p:tgtEl>
                                        <p:attrNameLst>
                                          <p:attrName>ppt_x</p:attrName>
                                          <p:attrName>ppt_y</p:attrName>
                                        </p:attrNameLst>
                                      </p:cBhvr>
                                      <p:rCtr x="0" y="1759"/>
                                    </p:animMotion>
                                  </p:childTnLst>
                                </p:cTn>
                              </p:par>
                              <p:par>
                                <p:cTn id="80" presetID="10" presetClass="entr" presetSubtype="0" fill="hold"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fade">
                                      <p:cBhvr>
                                        <p:cTn id="82" dur="500"/>
                                        <p:tgtEl>
                                          <p:spTgt spid="24"/>
                                        </p:tgtEl>
                                      </p:cBhvr>
                                    </p:animEffect>
                                  </p:childTnLst>
                                </p:cTn>
                              </p:par>
                              <p:par>
                                <p:cTn id="83" presetID="42" presetClass="path" presetSubtype="0" decel="100000" fill="hold" nodeType="withEffect">
                                  <p:stCondLst>
                                    <p:cond delay="0"/>
                                  </p:stCondLst>
                                  <p:childTnLst>
                                    <p:animMotion origin="layout" path="M 0 -2.59259E-6 L 0 0.03542 " pathEditMode="relative" rAng="0" ptsTypes="AA">
                                      <p:cBhvr>
                                        <p:cTn id="84" dur="700" spd="-100000" fill="hold"/>
                                        <p:tgtEl>
                                          <p:spTgt spid="24"/>
                                        </p:tgtEl>
                                        <p:attrNameLst>
                                          <p:attrName>ppt_x</p:attrName>
                                          <p:attrName>ppt_y</p:attrName>
                                        </p:attrNameLst>
                                      </p:cBhvr>
                                      <p:rCtr x="0" y="1759"/>
                                    </p:animMotion>
                                  </p:childTnLst>
                                </p:cTn>
                              </p:par>
                              <p:par>
                                <p:cTn id="85" presetID="10" presetClass="entr" presetSubtype="0" fill="hold"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42" presetClass="path" presetSubtype="0" decel="100000" fill="hold" nodeType="withEffect">
                                  <p:stCondLst>
                                    <p:cond delay="0"/>
                                  </p:stCondLst>
                                  <p:childTnLst>
                                    <p:animMotion origin="layout" path="M 0 -2.59259E-6 L 0 0.03542 " pathEditMode="relative" rAng="0" ptsTypes="AA">
                                      <p:cBhvr>
                                        <p:cTn id="89" dur="700" spd="-100000" fill="hold"/>
                                        <p:tgtEl>
                                          <p:spTgt spid="30"/>
                                        </p:tgtEl>
                                        <p:attrNameLst>
                                          <p:attrName>ppt_x</p:attrName>
                                          <p:attrName>ppt_y</p:attrName>
                                        </p:attrNameLst>
                                      </p:cBhvr>
                                      <p:rCtr x="0" y="1759"/>
                                    </p:animMotion>
                                  </p:childTnLst>
                                </p:cTn>
                              </p:par>
                              <p:par>
                                <p:cTn id="90" presetID="10" presetClass="entr" presetSubtype="0" fill="hold"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500"/>
                                        <p:tgtEl>
                                          <p:spTgt spid="46"/>
                                        </p:tgtEl>
                                      </p:cBhvr>
                                    </p:animEffect>
                                  </p:childTnLst>
                                </p:cTn>
                              </p:par>
                              <p:par>
                                <p:cTn id="93" presetID="42" presetClass="path" presetSubtype="0" decel="100000" fill="hold" nodeType="withEffect">
                                  <p:stCondLst>
                                    <p:cond delay="0"/>
                                  </p:stCondLst>
                                  <p:childTnLst>
                                    <p:animMotion origin="layout" path="M 0 -2.59259E-6 L 0 0.03542 " pathEditMode="relative" rAng="0" ptsTypes="AA">
                                      <p:cBhvr>
                                        <p:cTn id="94" dur="700" spd="-100000" fill="hold"/>
                                        <p:tgtEl>
                                          <p:spTgt spid="46"/>
                                        </p:tgtEl>
                                        <p:attrNameLst>
                                          <p:attrName>ppt_x</p:attrName>
                                          <p:attrName>ppt_y</p:attrName>
                                        </p:attrNameLst>
                                      </p:cBhvr>
                                      <p:rCtr x="0" y="1759"/>
                                    </p:animMotion>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2"/>
                                        </p:tgtEl>
                                        <p:attrNameLst>
                                          <p:attrName>style.visibility</p:attrName>
                                        </p:attrNameLst>
                                      </p:cBhvr>
                                      <p:to>
                                        <p:strVal val="visible"/>
                                      </p:to>
                                    </p:set>
                                    <p:animEffect transition="in" filter="fade">
                                      <p:cBhvr>
                                        <p:cTn id="99" dur="500"/>
                                        <p:tgtEl>
                                          <p:spTgt spid="32"/>
                                        </p:tgtEl>
                                      </p:cBhvr>
                                    </p:animEffect>
                                  </p:childTnLst>
                                </p:cTn>
                              </p:par>
                              <p:par>
                                <p:cTn id="100" presetID="42" presetClass="path" presetSubtype="0" decel="100000" fill="hold" grpId="1" nodeType="withEffect">
                                  <p:stCondLst>
                                    <p:cond delay="0"/>
                                  </p:stCondLst>
                                  <p:childTnLst>
                                    <p:animMotion origin="layout" path="M 0 -2.59259E-6 L 0 0.03542 " pathEditMode="relative" rAng="0" ptsTypes="AA">
                                      <p:cBhvr>
                                        <p:cTn id="101" dur="700" spd="-100000" fill="hold"/>
                                        <p:tgtEl>
                                          <p:spTgt spid="32"/>
                                        </p:tgtEl>
                                        <p:attrNameLst>
                                          <p:attrName>ppt_x</p:attrName>
                                          <p:attrName>ppt_y</p:attrName>
                                        </p:attrNameLst>
                                      </p:cBhvr>
                                      <p:rCtr x="0" y="1759"/>
                                    </p:animMotion>
                                  </p:childTnLst>
                                </p:cTn>
                              </p:par>
                              <p:par>
                                <p:cTn id="102" presetID="10" presetClass="entr" presetSubtype="0" fill="hold" nodeType="with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fade">
                                      <p:cBhvr>
                                        <p:cTn id="104" dur="500"/>
                                        <p:tgtEl>
                                          <p:spTgt spid="50"/>
                                        </p:tgtEl>
                                      </p:cBhvr>
                                    </p:animEffect>
                                  </p:childTnLst>
                                </p:cTn>
                              </p:par>
                              <p:par>
                                <p:cTn id="105" presetID="42" presetClass="path" presetSubtype="0" decel="100000" fill="hold" nodeType="withEffect">
                                  <p:stCondLst>
                                    <p:cond delay="0"/>
                                  </p:stCondLst>
                                  <p:childTnLst>
                                    <p:animMotion origin="layout" path="M 0 -2.59259E-6 L 0 0.03542 " pathEditMode="relative" rAng="0" ptsTypes="AA">
                                      <p:cBhvr>
                                        <p:cTn id="106" dur="700" spd="-100000" fill="hold"/>
                                        <p:tgtEl>
                                          <p:spTgt spid="50"/>
                                        </p:tgtEl>
                                        <p:attrNameLst>
                                          <p:attrName>ppt_x</p:attrName>
                                          <p:attrName>ppt_y</p:attrName>
                                        </p:attrNameLst>
                                      </p:cBhvr>
                                      <p:rCtr x="0" y="1759"/>
                                    </p:animMotion>
                                  </p:childTnLst>
                                </p:cTn>
                              </p:par>
                              <p:par>
                                <p:cTn id="107" presetID="10" presetClass="entr" presetSubtype="0" fill="hold" nodeType="withEffect">
                                  <p:stCondLst>
                                    <p:cond delay="0"/>
                                  </p:stCondLst>
                                  <p:childTnLst>
                                    <p:set>
                                      <p:cBhvr>
                                        <p:cTn id="108" dur="1" fill="hold">
                                          <p:stCondLst>
                                            <p:cond delay="0"/>
                                          </p:stCondLst>
                                        </p:cTn>
                                        <p:tgtEl>
                                          <p:spTgt spid="51"/>
                                        </p:tgtEl>
                                        <p:attrNameLst>
                                          <p:attrName>style.visibility</p:attrName>
                                        </p:attrNameLst>
                                      </p:cBhvr>
                                      <p:to>
                                        <p:strVal val="visible"/>
                                      </p:to>
                                    </p:set>
                                    <p:animEffect transition="in" filter="fade">
                                      <p:cBhvr>
                                        <p:cTn id="109" dur="500"/>
                                        <p:tgtEl>
                                          <p:spTgt spid="51"/>
                                        </p:tgtEl>
                                      </p:cBhvr>
                                    </p:animEffect>
                                  </p:childTnLst>
                                </p:cTn>
                              </p:par>
                              <p:par>
                                <p:cTn id="110" presetID="42" presetClass="path" presetSubtype="0" decel="100000" fill="hold" nodeType="withEffect">
                                  <p:stCondLst>
                                    <p:cond delay="0"/>
                                  </p:stCondLst>
                                  <p:childTnLst>
                                    <p:animMotion origin="layout" path="M 0 -2.59259E-6 L 0 0.03542 " pathEditMode="relative" rAng="0" ptsTypes="AA">
                                      <p:cBhvr>
                                        <p:cTn id="111" dur="700" spd="-100000" fill="hold"/>
                                        <p:tgtEl>
                                          <p:spTgt spid="51"/>
                                        </p:tgtEl>
                                        <p:attrNameLst>
                                          <p:attrName>ppt_x</p:attrName>
                                          <p:attrName>ppt_y</p:attrName>
                                        </p:attrNameLst>
                                      </p:cBhvr>
                                      <p:rCtr x="0" y="1759"/>
                                    </p:animMotion>
                                  </p:childTnLst>
                                </p:cTn>
                              </p:par>
                              <p:par>
                                <p:cTn id="112" presetID="10" presetClass="entr" presetSubtype="0" fill="hold" grpId="0" nodeType="withEffect">
                                  <p:stCondLst>
                                    <p:cond delay="0"/>
                                  </p:stCondLst>
                                  <p:childTnLst>
                                    <p:set>
                                      <p:cBhvr>
                                        <p:cTn id="113" dur="1" fill="hold">
                                          <p:stCondLst>
                                            <p:cond delay="0"/>
                                          </p:stCondLst>
                                        </p:cTn>
                                        <p:tgtEl>
                                          <p:spTgt spid="33"/>
                                        </p:tgtEl>
                                        <p:attrNameLst>
                                          <p:attrName>style.visibility</p:attrName>
                                        </p:attrNameLst>
                                      </p:cBhvr>
                                      <p:to>
                                        <p:strVal val="visible"/>
                                      </p:to>
                                    </p:set>
                                    <p:animEffect transition="in" filter="fade">
                                      <p:cBhvr>
                                        <p:cTn id="114" dur="500"/>
                                        <p:tgtEl>
                                          <p:spTgt spid="33"/>
                                        </p:tgtEl>
                                      </p:cBhvr>
                                    </p:animEffect>
                                  </p:childTnLst>
                                </p:cTn>
                              </p:par>
                              <p:par>
                                <p:cTn id="115" presetID="42" presetClass="path" presetSubtype="0" decel="100000" fill="hold" grpId="1" nodeType="withEffect">
                                  <p:stCondLst>
                                    <p:cond delay="0"/>
                                  </p:stCondLst>
                                  <p:childTnLst>
                                    <p:animMotion origin="layout" path="M 0 -2.59259E-6 L 0 0.03542 " pathEditMode="relative" rAng="0" ptsTypes="AA">
                                      <p:cBhvr>
                                        <p:cTn id="116" dur="700" spd="-100000" fill="hold"/>
                                        <p:tgtEl>
                                          <p:spTgt spid="33"/>
                                        </p:tgtEl>
                                        <p:attrNameLst>
                                          <p:attrName>ppt_x</p:attrName>
                                          <p:attrName>ppt_y</p:attrName>
                                        </p:attrNameLst>
                                      </p:cBhvr>
                                      <p:rCtr x="0" y="1759"/>
                                    </p:animMotion>
                                  </p:childTnLst>
                                </p:cTn>
                              </p:par>
                              <p:par>
                                <p:cTn id="117" presetID="10" presetClass="entr" presetSubtype="0"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fade">
                                      <p:cBhvr>
                                        <p:cTn id="119" dur="500"/>
                                        <p:tgtEl>
                                          <p:spTgt spid="35"/>
                                        </p:tgtEl>
                                      </p:cBhvr>
                                    </p:animEffect>
                                  </p:childTnLst>
                                </p:cTn>
                              </p:par>
                              <p:par>
                                <p:cTn id="120" presetID="42" presetClass="path" presetSubtype="0" decel="100000" fill="hold" grpId="1" nodeType="withEffect">
                                  <p:stCondLst>
                                    <p:cond delay="0"/>
                                  </p:stCondLst>
                                  <p:childTnLst>
                                    <p:animMotion origin="layout" path="M 0 -2.59259E-6 L 0 0.03542 " pathEditMode="relative" rAng="0" ptsTypes="AA">
                                      <p:cBhvr>
                                        <p:cTn id="121" dur="700" spd="-100000" fill="hold"/>
                                        <p:tgtEl>
                                          <p:spTgt spid="35"/>
                                        </p:tgtEl>
                                        <p:attrNameLst>
                                          <p:attrName>ppt_x</p:attrName>
                                          <p:attrName>ppt_y</p:attrName>
                                        </p:attrNameLst>
                                      </p:cBhvr>
                                      <p:rCtr x="0" y="1759"/>
                                    </p:animMotion>
                                  </p:childTnLst>
                                </p:cTn>
                              </p:par>
                              <p:par>
                                <p:cTn id="122" presetID="10" presetClass="entr" presetSubtype="0" fill="hold" nodeType="withEffect">
                                  <p:stCondLst>
                                    <p:cond delay="0"/>
                                  </p:stCondLst>
                                  <p:childTnLst>
                                    <p:set>
                                      <p:cBhvr>
                                        <p:cTn id="123" dur="1" fill="hold">
                                          <p:stCondLst>
                                            <p:cond delay="0"/>
                                          </p:stCondLst>
                                        </p:cTn>
                                        <p:tgtEl>
                                          <p:spTgt spid="54"/>
                                        </p:tgtEl>
                                        <p:attrNameLst>
                                          <p:attrName>style.visibility</p:attrName>
                                        </p:attrNameLst>
                                      </p:cBhvr>
                                      <p:to>
                                        <p:strVal val="visible"/>
                                      </p:to>
                                    </p:set>
                                    <p:animEffect transition="in" filter="fade">
                                      <p:cBhvr>
                                        <p:cTn id="124" dur="500"/>
                                        <p:tgtEl>
                                          <p:spTgt spid="54"/>
                                        </p:tgtEl>
                                      </p:cBhvr>
                                    </p:animEffect>
                                  </p:childTnLst>
                                </p:cTn>
                              </p:par>
                              <p:par>
                                <p:cTn id="125" presetID="42" presetClass="path" presetSubtype="0" decel="100000" fill="hold" nodeType="withEffect">
                                  <p:stCondLst>
                                    <p:cond delay="0"/>
                                  </p:stCondLst>
                                  <p:childTnLst>
                                    <p:animMotion origin="layout" path="M 0 -2.59259E-6 L 0 0.03542 " pathEditMode="relative" rAng="0" ptsTypes="AA">
                                      <p:cBhvr>
                                        <p:cTn id="126" dur="700" spd="-100000" fill="hold"/>
                                        <p:tgtEl>
                                          <p:spTgt spid="54"/>
                                        </p:tgtEl>
                                        <p:attrNameLst>
                                          <p:attrName>ppt_x</p:attrName>
                                          <p:attrName>ppt_y</p:attrName>
                                        </p:attrNameLst>
                                      </p:cBhvr>
                                      <p:rCtr x="0" y="1759"/>
                                    </p:animMotion>
                                  </p:childTnLst>
                                </p:cTn>
                              </p:par>
                              <p:par>
                                <p:cTn id="127" presetID="10" presetClass="entr" presetSubtype="0" fill="hold" grpId="0" nodeType="with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fade">
                                      <p:cBhvr>
                                        <p:cTn id="129" dur="500"/>
                                        <p:tgtEl>
                                          <p:spTgt spid="36"/>
                                        </p:tgtEl>
                                      </p:cBhvr>
                                    </p:animEffect>
                                  </p:childTnLst>
                                </p:cTn>
                              </p:par>
                              <p:par>
                                <p:cTn id="130" presetID="42" presetClass="path" presetSubtype="0" decel="100000" fill="hold" grpId="1" nodeType="withEffect">
                                  <p:stCondLst>
                                    <p:cond delay="0"/>
                                  </p:stCondLst>
                                  <p:childTnLst>
                                    <p:animMotion origin="layout" path="M 0 -2.59259E-6 L 0 0.03542 " pathEditMode="relative" rAng="0" ptsTypes="AA">
                                      <p:cBhvr>
                                        <p:cTn id="131" dur="700" spd="-100000" fill="hold"/>
                                        <p:tgtEl>
                                          <p:spTgt spid="36"/>
                                        </p:tgtEl>
                                        <p:attrNameLst>
                                          <p:attrName>ppt_x</p:attrName>
                                          <p:attrName>ppt_y</p:attrName>
                                        </p:attrNameLst>
                                      </p:cBhvr>
                                      <p:rCtr x="0" y="1759"/>
                                    </p:animMotion>
                                  </p:childTnLst>
                                </p:cTn>
                              </p:par>
                              <p:par>
                                <p:cTn id="132" presetID="10" presetClass="entr" presetSubtype="0" fill="hold" nodeType="withEffect">
                                  <p:stCondLst>
                                    <p:cond delay="0"/>
                                  </p:stCondLst>
                                  <p:childTnLst>
                                    <p:set>
                                      <p:cBhvr>
                                        <p:cTn id="133" dur="1" fill="hold">
                                          <p:stCondLst>
                                            <p:cond delay="0"/>
                                          </p:stCondLst>
                                        </p:cTn>
                                        <p:tgtEl>
                                          <p:spTgt spid="55"/>
                                        </p:tgtEl>
                                        <p:attrNameLst>
                                          <p:attrName>style.visibility</p:attrName>
                                        </p:attrNameLst>
                                      </p:cBhvr>
                                      <p:to>
                                        <p:strVal val="visible"/>
                                      </p:to>
                                    </p:set>
                                    <p:animEffect transition="in" filter="fade">
                                      <p:cBhvr>
                                        <p:cTn id="134" dur="500"/>
                                        <p:tgtEl>
                                          <p:spTgt spid="55"/>
                                        </p:tgtEl>
                                      </p:cBhvr>
                                    </p:animEffect>
                                  </p:childTnLst>
                                </p:cTn>
                              </p:par>
                              <p:par>
                                <p:cTn id="135" presetID="42" presetClass="path" presetSubtype="0" decel="100000" fill="hold" nodeType="withEffect">
                                  <p:stCondLst>
                                    <p:cond delay="0"/>
                                  </p:stCondLst>
                                  <p:childTnLst>
                                    <p:animMotion origin="layout" path="M 0 -2.59259E-6 L 0 0.03542 " pathEditMode="relative" rAng="0" ptsTypes="AA">
                                      <p:cBhvr>
                                        <p:cTn id="136" dur="700" spd="-100000" fill="hold"/>
                                        <p:tgtEl>
                                          <p:spTgt spid="55"/>
                                        </p:tgtEl>
                                        <p:attrNameLst>
                                          <p:attrName>ppt_x</p:attrName>
                                          <p:attrName>ppt_y</p:attrName>
                                        </p:attrNameLst>
                                      </p:cBhvr>
                                      <p:rCtr x="0" y="1759"/>
                                    </p:animMotion>
                                  </p:childTnLst>
                                </p:cTn>
                              </p:par>
                              <p:par>
                                <p:cTn id="137" presetID="10" presetClass="entr" presetSubtype="0" fill="hold" grpId="0" nodeType="with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fade">
                                      <p:cBhvr>
                                        <p:cTn id="139" dur="500"/>
                                        <p:tgtEl>
                                          <p:spTgt spid="38"/>
                                        </p:tgtEl>
                                      </p:cBhvr>
                                    </p:animEffect>
                                  </p:childTnLst>
                                </p:cTn>
                              </p:par>
                              <p:par>
                                <p:cTn id="140" presetID="42" presetClass="path" presetSubtype="0" decel="100000" fill="hold" grpId="1" nodeType="withEffect">
                                  <p:stCondLst>
                                    <p:cond delay="0"/>
                                  </p:stCondLst>
                                  <p:childTnLst>
                                    <p:animMotion origin="layout" path="M 0 -2.59259E-6 L 0 0.03542 " pathEditMode="relative" rAng="0" ptsTypes="AA">
                                      <p:cBhvr>
                                        <p:cTn id="141" dur="700" spd="-100000" fill="hold"/>
                                        <p:tgtEl>
                                          <p:spTgt spid="38"/>
                                        </p:tgtEl>
                                        <p:attrNameLst>
                                          <p:attrName>ppt_x</p:attrName>
                                          <p:attrName>ppt_y</p:attrName>
                                        </p:attrNameLst>
                                      </p:cBhvr>
                                      <p:rCtr x="0" y="1759"/>
                                    </p:animMotion>
                                  </p:childTnLst>
                                </p:cTn>
                              </p:par>
                              <p:par>
                                <p:cTn id="142" presetID="10" presetClass="entr" presetSubtype="0" fill="hold" nodeType="withEffect">
                                  <p:stCondLst>
                                    <p:cond delay="0"/>
                                  </p:stCondLst>
                                  <p:childTnLst>
                                    <p:set>
                                      <p:cBhvr>
                                        <p:cTn id="143" dur="1" fill="hold">
                                          <p:stCondLst>
                                            <p:cond delay="0"/>
                                          </p:stCondLst>
                                        </p:cTn>
                                        <p:tgtEl>
                                          <p:spTgt spid="58"/>
                                        </p:tgtEl>
                                        <p:attrNameLst>
                                          <p:attrName>style.visibility</p:attrName>
                                        </p:attrNameLst>
                                      </p:cBhvr>
                                      <p:to>
                                        <p:strVal val="visible"/>
                                      </p:to>
                                    </p:set>
                                    <p:animEffect transition="in" filter="fade">
                                      <p:cBhvr>
                                        <p:cTn id="144" dur="500"/>
                                        <p:tgtEl>
                                          <p:spTgt spid="58"/>
                                        </p:tgtEl>
                                      </p:cBhvr>
                                    </p:animEffect>
                                  </p:childTnLst>
                                </p:cTn>
                              </p:par>
                              <p:par>
                                <p:cTn id="145" presetID="42" presetClass="path" presetSubtype="0" decel="100000" fill="hold" nodeType="withEffect">
                                  <p:stCondLst>
                                    <p:cond delay="0"/>
                                  </p:stCondLst>
                                  <p:childTnLst>
                                    <p:animMotion origin="layout" path="M 0 -2.59259E-6 L 0 0.03542 " pathEditMode="relative" rAng="0" ptsTypes="AA">
                                      <p:cBhvr>
                                        <p:cTn id="146" dur="700" spd="-100000" fill="hold"/>
                                        <p:tgtEl>
                                          <p:spTgt spid="58"/>
                                        </p:tgtEl>
                                        <p:attrNameLst>
                                          <p:attrName>ppt_x</p:attrName>
                                          <p:attrName>ppt_y</p:attrName>
                                        </p:attrNameLst>
                                      </p:cBhvr>
                                      <p:rCtr x="0" y="1759"/>
                                    </p:animMotion>
                                  </p:childTnLst>
                                </p:cTn>
                              </p:par>
                              <p:par>
                                <p:cTn id="147" presetID="10" presetClass="entr" presetSubtype="0" fill="hold" nodeType="withEffect">
                                  <p:stCondLst>
                                    <p:cond delay="0"/>
                                  </p:stCondLst>
                                  <p:childTnLst>
                                    <p:set>
                                      <p:cBhvr>
                                        <p:cTn id="148" dur="1" fill="hold">
                                          <p:stCondLst>
                                            <p:cond delay="0"/>
                                          </p:stCondLst>
                                        </p:cTn>
                                        <p:tgtEl>
                                          <p:spTgt spid="59"/>
                                        </p:tgtEl>
                                        <p:attrNameLst>
                                          <p:attrName>style.visibility</p:attrName>
                                        </p:attrNameLst>
                                      </p:cBhvr>
                                      <p:to>
                                        <p:strVal val="visible"/>
                                      </p:to>
                                    </p:set>
                                    <p:animEffect transition="in" filter="fade">
                                      <p:cBhvr>
                                        <p:cTn id="149" dur="500"/>
                                        <p:tgtEl>
                                          <p:spTgt spid="59"/>
                                        </p:tgtEl>
                                      </p:cBhvr>
                                    </p:animEffect>
                                  </p:childTnLst>
                                </p:cTn>
                              </p:par>
                              <p:par>
                                <p:cTn id="150" presetID="42" presetClass="path" presetSubtype="0" decel="100000" fill="hold" nodeType="withEffect">
                                  <p:stCondLst>
                                    <p:cond delay="0"/>
                                  </p:stCondLst>
                                  <p:childTnLst>
                                    <p:animMotion origin="layout" path="M 0 -2.59259E-6 L 0 0.03542 " pathEditMode="relative" rAng="0" ptsTypes="AA">
                                      <p:cBhvr>
                                        <p:cTn id="151" dur="700" spd="-100000" fill="hold"/>
                                        <p:tgtEl>
                                          <p:spTgt spid="59"/>
                                        </p:tgtEl>
                                        <p:attrNameLst>
                                          <p:attrName>ppt_x</p:attrName>
                                          <p:attrName>ppt_y</p:attrName>
                                        </p:attrNameLst>
                                      </p:cBhvr>
                                      <p:rCtr x="0" y="1759"/>
                                    </p:animMotion>
                                  </p:childTnLst>
                                </p:cTn>
                              </p:par>
                              <p:par>
                                <p:cTn id="152" presetID="10" presetClass="entr" presetSubtype="0" fill="hold" grpId="0" nodeType="withEffect">
                                  <p:stCondLst>
                                    <p:cond delay="200"/>
                                  </p:stCondLst>
                                  <p:childTnLst>
                                    <p:set>
                                      <p:cBhvr>
                                        <p:cTn id="153" dur="1" fill="hold">
                                          <p:stCondLst>
                                            <p:cond delay="0"/>
                                          </p:stCondLst>
                                        </p:cTn>
                                        <p:tgtEl>
                                          <p:spTgt spid="10"/>
                                        </p:tgtEl>
                                        <p:attrNameLst>
                                          <p:attrName>style.visibility</p:attrName>
                                        </p:attrNameLst>
                                      </p:cBhvr>
                                      <p:to>
                                        <p:strVal val="visible"/>
                                      </p:to>
                                    </p:set>
                                    <p:animEffect transition="in" filter="fade">
                                      <p:cBhvr>
                                        <p:cTn id="154" dur="500"/>
                                        <p:tgtEl>
                                          <p:spTgt spid="10"/>
                                        </p:tgtEl>
                                      </p:cBhvr>
                                    </p:animEffect>
                                  </p:childTnLst>
                                </p:cTn>
                              </p:par>
                              <p:par>
                                <p:cTn id="155" presetID="42" presetClass="path" presetSubtype="0" decel="100000" fill="hold" grpId="1" nodeType="withEffect">
                                  <p:stCondLst>
                                    <p:cond delay="200"/>
                                  </p:stCondLst>
                                  <p:childTnLst>
                                    <p:animMotion origin="layout" path="M 0 -3.7037E-6 L 0 0.03542 " pathEditMode="relative" rAng="0" ptsTypes="AA">
                                      <p:cBhvr>
                                        <p:cTn id="156" dur="700" spd="-100000" fill="hold"/>
                                        <p:tgtEl>
                                          <p:spTgt spid="1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3" grpId="1" build="p" animBg="1"/>
      <p:bldP spid="5" grpId="0" build="p"/>
      <p:bldP spid="5" grpId="1" build="p"/>
      <p:bldP spid="6" grpId="0" build="p" animBg="1"/>
      <p:bldP spid="6" grpId="1" build="p" animBg="1"/>
      <p:bldP spid="7" grpId="0" build="p"/>
      <p:bldP spid="7" grpId="1" build="p"/>
      <p:bldP spid="11" grpId="0"/>
      <p:bldP spid="11" grpId="1"/>
      <p:bldP spid="14" grpId="0" animBg="1"/>
      <p:bldP spid="14" grpId="1" animBg="1"/>
      <p:bldP spid="19" grpId="0"/>
      <p:bldP spid="19" grpId="1"/>
      <p:bldP spid="22" grpId="0" animBg="1"/>
      <p:bldP spid="22" grpId="1" animBg="1"/>
      <p:bldP spid="29" grpId="0"/>
      <p:bldP spid="29" grpId="1"/>
      <p:bldP spid="32" grpId="0"/>
      <p:bldP spid="32" grpId="1"/>
      <p:bldP spid="33" grpId="0" animBg="1"/>
      <p:bldP spid="33" grpId="1" animBg="1"/>
      <p:bldP spid="35" grpId="0"/>
      <p:bldP spid="35" grpId="1"/>
      <p:bldP spid="36" grpId="0" animBg="1"/>
      <p:bldP spid="36" grpId="1" animBg="1"/>
      <p:bldP spid="38" grpId="0"/>
      <p:bldP spid="38" grpId="1"/>
      <p:bldP spid="10" grpId="0" animBg="1"/>
      <p:bldP spid="10"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8F267-55D8-B957-B615-AA8FD33C78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C4BDE6-6257-0A91-379A-FECFAED3A072}"/>
              </a:ext>
            </a:extLst>
          </p:cNvPr>
          <p:cNvSpPr>
            <a:spLocks noGrp="1"/>
          </p:cNvSpPr>
          <p:nvPr>
            <p:ph type="title"/>
          </p:nvPr>
        </p:nvSpPr>
        <p:spPr/>
        <p:txBody>
          <a:bodyPr/>
          <a:lstStyle/>
          <a:p>
            <a:r>
              <a:rPr lang="en-US"/>
              <a:t>Azure AI Search</a:t>
            </a:r>
          </a:p>
        </p:txBody>
      </p:sp>
    </p:spTree>
    <p:extLst>
      <p:ext uri="{BB962C8B-B14F-4D97-AF65-F5344CB8AC3E}">
        <p14:creationId xmlns:p14="http://schemas.microsoft.com/office/powerpoint/2010/main" val="82477361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D06A2-70EC-3C7B-0DBE-FE6EDF644A2C}"/>
            </a:ext>
          </a:extLst>
        </p:cNvPr>
        <p:cNvGrpSpPr/>
        <p:nvPr/>
      </p:nvGrpSpPr>
      <p:grpSpPr>
        <a:xfrm>
          <a:off x="0" y="0"/>
          <a:ext cx="0" cy="0"/>
          <a:chOff x="0" y="0"/>
          <a:chExt cx="0" cy="0"/>
        </a:xfrm>
      </p:grpSpPr>
      <p:sp>
        <p:nvSpPr>
          <p:cNvPr id="2" name="Title 7" hidden="1">
            <a:extLst>
              <a:ext uri="{FF2B5EF4-FFF2-40B4-BE49-F238E27FC236}">
                <a16:creationId xmlns:a16="http://schemas.microsoft.com/office/drawing/2014/main" id="{9FEEE715-47B0-F169-A6DE-9E4DC65F3C02}"/>
              </a:ext>
            </a:extLst>
          </p:cNvPr>
          <p:cNvSpPr txBox="1">
            <a:spLocks noGrp="1"/>
          </p:cNvSpPr>
          <p:nvPr>
            <p:ph type="title" idx="4294967295"/>
          </p:nvPr>
        </p:nvSpPr>
        <p:spPr>
          <a:xfrm>
            <a:off x="588264" y="-867866"/>
            <a:ext cx="4127692"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Azure AI Search 2/2</a:t>
            </a:r>
          </a:p>
        </p:txBody>
      </p:sp>
      <p:pic>
        <p:nvPicPr>
          <p:cNvPr id="13" name="Graphic 437806336" descr="Azure AI Search icon">
            <a:extLst>
              <a:ext uri="{FF2B5EF4-FFF2-40B4-BE49-F238E27FC236}">
                <a16:creationId xmlns:a16="http://schemas.microsoft.com/office/drawing/2014/main" id="{7DE3BF49-015D-2D92-5A4C-13D2792F5D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264" y="1716017"/>
            <a:ext cx="1831336" cy="1833155"/>
          </a:xfrm>
          <a:prstGeom prst="rect">
            <a:avLst/>
          </a:prstGeom>
        </p:spPr>
      </p:pic>
      <p:sp>
        <p:nvSpPr>
          <p:cNvPr id="8" name="Title 7">
            <a:extLst>
              <a:ext uri="{FF2B5EF4-FFF2-40B4-BE49-F238E27FC236}">
                <a16:creationId xmlns:a16="http://schemas.microsoft.com/office/drawing/2014/main" id="{15EB5AF4-236C-1B5B-6358-BC6156A6068C}"/>
              </a:ext>
            </a:extLst>
          </p:cNvPr>
          <p:cNvSpPr>
            <a:spLocks/>
          </p:cNvSpPr>
          <p:nvPr/>
        </p:nvSpPr>
        <p:spPr>
          <a:xfrm>
            <a:off x="588264" y="3609132"/>
            <a:ext cx="4127692"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Search</a:t>
            </a:r>
          </a:p>
        </p:txBody>
      </p:sp>
      <p:sp>
        <p:nvSpPr>
          <p:cNvPr id="9" name="Rounded Rectangle 5">
            <a:extLst>
              <a:ext uri="{FF2B5EF4-FFF2-40B4-BE49-F238E27FC236}">
                <a16:creationId xmlns:a16="http://schemas.microsoft.com/office/drawing/2014/main" id="{D171DB16-2EB7-2A7D-67B3-63A9C342A2CE}"/>
              </a:ext>
              <a:ext uri="{C183D7F6-B498-43B3-948B-1728B52AA6E4}">
                <adec:decorative xmlns:adec="http://schemas.microsoft.com/office/drawing/2017/decorative" val="1"/>
              </a:ext>
            </a:extLst>
          </p:cNvPr>
          <p:cNvSpPr/>
          <p:nvPr/>
        </p:nvSpPr>
        <p:spPr bwMode="auto">
          <a:xfrm>
            <a:off x="5068512" y="1473727"/>
            <a:ext cx="6535224" cy="3910546"/>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7" name="Content Placeholder 3">
            <a:extLst>
              <a:ext uri="{FF2B5EF4-FFF2-40B4-BE49-F238E27FC236}">
                <a16:creationId xmlns:a16="http://schemas.microsoft.com/office/drawing/2014/main" id="{0CC188EA-B49F-20E1-9E9F-AE09B7BFB269}"/>
              </a:ext>
            </a:extLst>
          </p:cNvPr>
          <p:cNvSpPr txBox="1">
            <a:spLocks/>
          </p:cNvSpPr>
          <p:nvPr/>
        </p:nvSpPr>
        <p:spPr>
          <a:xfrm>
            <a:off x="5571760" y="1771541"/>
            <a:ext cx="6031974" cy="461665"/>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Comprehensive search solution</a:t>
            </a:r>
          </a:p>
        </p:txBody>
      </p:sp>
      <p:cxnSp>
        <p:nvCxnSpPr>
          <p:cNvPr id="18" name="Straight Connector 17">
            <a:extLst>
              <a:ext uri="{FF2B5EF4-FFF2-40B4-BE49-F238E27FC236}">
                <a16:creationId xmlns:a16="http://schemas.microsoft.com/office/drawing/2014/main" id="{5623E1CA-C2FE-A2AD-7F72-04DA9645B38B}"/>
              </a:ext>
              <a:ext uri="{C183D7F6-B498-43B3-948B-1728B52AA6E4}">
                <adec:decorative xmlns:adec="http://schemas.microsoft.com/office/drawing/2017/decorative" val="1"/>
              </a:ext>
            </a:extLst>
          </p:cNvPr>
          <p:cNvCxnSpPr>
            <a:cxnSpLocks/>
          </p:cNvCxnSpPr>
          <p:nvPr/>
        </p:nvCxnSpPr>
        <p:spPr>
          <a:xfrm>
            <a:off x="5068511" y="2531021"/>
            <a:ext cx="6535224"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9" name="Content Placeholder 3">
            <a:extLst>
              <a:ext uri="{FF2B5EF4-FFF2-40B4-BE49-F238E27FC236}">
                <a16:creationId xmlns:a16="http://schemas.microsoft.com/office/drawing/2014/main" id="{13F7145A-DB99-C9AA-5F3D-3EDC2221C2B8}"/>
              </a:ext>
            </a:extLst>
          </p:cNvPr>
          <p:cNvSpPr txBox="1">
            <a:spLocks/>
          </p:cNvSpPr>
          <p:nvPr/>
        </p:nvSpPr>
        <p:spPr>
          <a:xfrm>
            <a:off x="5571760" y="2828836"/>
            <a:ext cx="6031974" cy="461665"/>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Enterprise-ready </a:t>
            </a:r>
          </a:p>
        </p:txBody>
      </p:sp>
      <p:cxnSp>
        <p:nvCxnSpPr>
          <p:cNvPr id="21" name="Straight Connector 20">
            <a:extLst>
              <a:ext uri="{FF2B5EF4-FFF2-40B4-BE49-F238E27FC236}">
                <a16:creationId xmlns:a16="http://schemas.microsoft.com/office/drawing/2014/main" id="{B420FC6A-AB7F-E71F-7285-E47852EA8A46}"/>
              </a:ext>
              <a:ext uri="{C183D7F6-B498-43B3-948B-1728B52AA6E4}">
                <adec:decorative xmlns:adec="http://schemas.microsoft.com/office/drawing/2017/decorative" val="1"/>
              </a:ext>
            </a:extLst>
          </p:cNvPr>
          <p:cNvCxnSpPr>
            <a:cxnSpLocks/>
          </p:cNvCxnSpPr>
          <p:nvPr/>
        </p:nvCxnSpPr>
        <p:spPr>
          <a:xfrm>
            <a:off x="5068511" y="3588316"/>
            <a:ext cx="6535224"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20" name="Content Placeholder 3">
            <a:extLst>
              <a:ext uri="{FF2B5EF4-FFF2-40B4-BE49-F238E27FC236}">
                <a16:creationId xmlns:a16="http://schemas.microsoft.com/office/drawing/2014/main" id="{B74C5CB1-1272-A885-07F5-9CAA1408E2AB}"/>
              </a:ext>
            </a:extLst>
          </p:cNvPr>
          <p:cNvSpPr txBox="1">
            <a:spLocks/>
          </p:cNvSpPr>
          <p:nvPr/>
        </p:nvSpPr>
        <p:spPr>
          <a:xfrm>
            <a:off x="5571760" y="3886131"/>
            <a:ext cx="6031974" cy="1200329"/>
          </a:xfrm>
          <a:prstGeom prst="rect">
            <a:avLst/>
          </a:prstGeom>
        </p:spPr>
        <p:txBody>
          <a:bodyPr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200"/>
              </a:spcBef>
              <a:buNone/>
            </a:pPr>
            <a:r>
              <a:rPr lang="en-US" sz="2400"/>
              <a:t>Integrated with Semantic Kernel, </a:t>
            </a:r>
            <a:r>
              <a:rPr lang="en-US" sz="2400" err="1"/>
              <a:t>LangChain</a:t>
            </a:r>
            <a:r>
              <a:rPr lang="en-US" sz="2400"/>
              <a:t>, </a:t>
            </a:r>
            <a:r>
              <a:rPr lang="en-US" sz="2400" err="1"/>
              <a:t>LlamaIndex</a:t>
            </a:r>
            <a:r>
              <a:rPr lang="en-US" sz="2400"/>
              <a:t>, Azure OpenAI Service, Azure AI Studio, and more</a:t>
            </a:r>
          </a:p>
        </p:txBody>
      </p:sp>
      <p:sp>
        <p:nvSpPr>
          <p:cNvPr id="4" name="Rectangle: Rounded Corners 7">
            <a:extLst>
              <a:ext uri="{FF2B5EF4-FFF2-40B4-BE49-F238E27FC236}">
                <a16:creationId xmlns:a16="http://schemas.microsoft.com/office/drawing/2014/main" id="{72C19023-A3F2-35F6-E7F3-C6507935D562}"/>
              </a:ext>
            </a:extLst>
          </p:cNvPr>
          <p:cNvSpPr/>
          <p:nvPr/>
        </p:nvSpPr>
        <p:spPr>
          <a:xfrm>
            <a:off x="4794502" y="5949820"/>
            <a:ext cx="6909818" cy="49174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lvl="0">
              <a:defRPr/>
            </a:pPr>
            <a:r>
              <a:rPr kumimoji="0" lang="en-US" sz="1800" b="0" i="0" u="none" strike="noStrike" kern="1200" cap="none" spc="0" normalizeH="0" baseline="0" noProof="0">
                <a:ln>
                  <a:noFill/>
                </a:ln>
                <a:solidFill>
                  <a:schemeClr val="bg1"/>
                </a:solidFill>
                <a:effectLst/>
                <a:uLnTx/>
                <a:uFillTx/>
                <a:latin typeface="+mj-lt"/>
              </a:rPr>
              <a:t>💻 </a:t>
            </a:r>
            <a:r>
              <a:rPr kumimoji="0" lang="en-US" sz="1800" b="0" i="0" u="none" strike="noStrike" kern="1200" cap="none" spc="0" normalizeH="0" baseline="0" noProof="0">
                <a:ln>
                  <a:noFill/>
                </a:ln>
                <a:solidFill>
                  <a:schemeClr val="bg1"/>
                </a:solidFill>
                <a:effectLst/>
                <a:uLnTx/>
                <a:uFillTx/>
                <a:latin typeface="+mj-lt"/>
                <a:hlinkClick r:id="rId5">
                  <a:extLst>
                    <a:ext uri="{A12FA001-AC4F-418D-AE19-62706E023703}">
                      <ahyp:hlinkClr xmlns:ahyp="http://schemas.microsoft.com/office/drawing/2018/hyperlinkcolor" val="tx"/>
                    </a:ext>
                  </a:extLst>
                </a:hlinkClick>
              </a:rPr>
              <a:t>Demo: azure_ai_search.ipynb</a:t>
            </a:r>
            <a:r>
              <a:rPr lang="en-US" sz="1800">
                <a:solidFill>
                  <a:schemeClr val="bg1"/>
                </a:solidFill>
                <a:latin typeface="+mj-lt"/>
              </a:rPr>
              <a:t> </a:t>
            </a:r>
            <a:r>
              <a:rPr lang="en-US" sz="1800">
                <a:solidFill>
                  <a:schemeClr val="bg1"/>
                </a:solidFill>
              </a:rPr>
              <a:t>(</a:t>
            </a:r>
            <a:r>
              <a:rPr lang="en-US" sz="1800" err="1">
                <a:solidFill>
                  <a:schemeClr val="bg1"/>
                </a:solidFill>
                <a:hlinkClick r:id="rId6">
                  <a:extLst>
                    <a:ext uri="{A12FA001-AC4F-418D-AE19-62706E023703}">
                      <ahyp:hlinkClr xmlns:ahyp="http://schemas.microsoft.com/office/drawing/2018/hyperlinkcolor" val="tx"/>
                    </a:ext>
                  </a:extLst>
                </a:hlinkClick>
              </a:rPr>
              <a:t>aka.ms</a:t>
            </a:r>
            <a:r>
              <a:rPr lang="en-US" sz="1800">
                <a:solidFill>
                  <a:schemeClr val="bg1"/>
                </a:solidFill>
                <a:hlinkClick r:id="rId6">
                  <a:extLst>
                    <a:ext uri="{A12FA001-AC4F-418D-AE19-62706E023703}">
                      <ahyp:hlinkClr xmlns:ahyp="http://schemas.microsoft.com/office/drawing/2018/hyperlinkcolor" val="tx"/>
                    </a:ext>
                  </a:extLst>
                </a:hlinkClick>
              </a:rPr>
              <a:t>/</a:t>
            </a:r>
            <a:r>
              <a:rPr lang="en-US" sz="1800" err="1">
                <a:solidFill>
                  <a:schemeClr val="bg1"/>
                </a:solidFill>
                <a:hlinkClick r:id="rId6">
                  <a:extLst>
                    <a:ext uri="{A12FA001-AC4F-418D-AE19-62706E023703}">
                      <ahyp:hlinkClr xmlns:ahyp="http://schemas.microsoft.com/office/drawing/2018/hyperlinkcolor" val="tx"/>
                    </a:ext>
                  </a:extLst>
                </a:hlinkClick>
              </a:rPr>
              <a:t>aitour</a:t>
            </a:r>
            <a:r>
              <a:rPr lang="en-US" sz="1800">
                <a:solidFill>
                  <a:schemeClr val="bg1"/>
                </a:solidFill>
                <a:hlinkClick r:id="rId6">
                  <a:extLst>
                    <a:ext uri="{A12FA001-AC4F-418D-AE19-62706E023703}">
                      <ahyp:hlinkClr xmlns:ahyp="http://schemas.microsoft.com/office/drawing/2018/hyperlinkcolor" val="tx"/>
                    </a:ext>
                  </a:extLst>
                </a:hlinkClick>
              </a:rPr>
              <a:t>/azure-search</a:t>
            </a:r>
            <a:r>
              <a:rPr lang="en-US" sz="1800">
                <a:solidFill>
                  <a:schemeClr val="bg1"/>
                </a:solidFill>
              </a:rPr>
              <a:t>) </a:t>
            </a:r>
            <a:r>
              <a:rPr kumimoji="0" lang="en-US" sz="1800" b="0" i="0" u="none" strike="noStrike" kern="1200" cap="none" spc="0" normalizeH="0" baseline="0" noProof="0">
                <a:ln>
                  <a:noFill/>
                </a:ln>
                <a:solidFill>
                  <a:schemeClr val="bg1"/>
                </a:solidFill>
                <a:effectLst/>
                <a:uLnTx/>
                <a:uFillTx/>
                <a:latin typeface="+mj-lt"/>
              </a:rPr>
              <a:t>   </a:t>
            </a:r>
          </a:p>
        </p:txBody>
      </p:sp>
    </p:spTree>
    <p:extLst>
      <p:ext uri="{BB962C8B-B14F-4D97-AF65-F5344CB8AC3E}">
        <p14:creationId xmlns:p14="http://schemas.microsoft.com/office/powerpoint/2010/main" val="12499004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17"/>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42" presetClass="path" presetSubtype="0" decel="100000" fill="hold" nodeType="withEffect">
                                  <p:stCondLst>
                                    <p:cond delay="0"/>
                                  </p:stCondLst>
                                  <p:childTnLst>
                                    <p:animMotion origin="layout" path="M 0 -2.59259E-6 L 0 0.03542 " pathEditMode="relative" rAng="0" ptsTypes="AA">
                                      <p:cBhvr>
                                        <p:cTn id="14" dur="700" spd="-100000" fill="hold"/>
                                        <p:tgtEl>
                                          <p:spTgt spid="18"/>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19"/>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0"/>
                                  </p:stCondLst>
                                  <p:childTnLst>
                                    <p:animMotion origin="layout" path="M 0 -2.59259E-6 L 0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par>
                                <p:cTn id="33" presetID="42" presetClass="path" presetSubtype="0" decel="100000" fill="hold" grpId="1" nodeType="withEffect">
                                  <p:stCondLst>
                                    <p:cond delay="0"/>
                                  </p:stCondLst>
                                  <p:childTnLst>
                                    <p:animMotion origin="layout" path="M 0 -2.59259E-6 L 0 0.03542 " pathEditMode="relative" rAng="0" ptsTypes="AA">
                                      <p:cBhvr>
                                        <p:cTn id="34" dur="700" spd="-100000" fill="hold"/>
                                        <p:tgtEl>
                                          <p:spTgt spid="20"/>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grpId="1" nodeType="withEffect">
                                  <p:stCondLst>
                                    <p:cond delay="200"/>
                                  </p:stCondLst>
                                  <p:childTnLst>
                                    <p:animMotion origin="layout" path="M 0 -3.7037E-6 L 0 0.03542 " pathEditMode="relative" rAng="0" ptsTypes="AA">
                                      <p:cBhvr>
                                        <p:cTn id="3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7" grpId="0"/>
      <p:bldP spid="17" grpId="1"/>
      <p:bldP spid="19" grpId="0"/>
      <p:bldP spid="19" grpId="1"/>
      <p:bldP spid="20" grpId="0"/>
      <p:bldP spid="20" grpId="1"/>
      <p:bldP spid="4" grpId="0" animBg="1"/>
      <p:bldP spid="4"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2ECA13-37B2-DC22-4D7F-09D930C39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483D28-B3DB-D56F-83F6-BE8EA1F91560}"/>
              </a:ext>
            </a:extLst>
          </p:cNvPr>
          <p:cNvSpPr>
            <a:spLocks noGrp="1"/>
          </p:cNvSpPr>
          <p:nvPr>
            <p:ph type="title"/>
          </p:nvPr>
        </p:nvSpPr>
        <p:spPr/>
        <p:txBody>
          <a:bodyPr/>
          <a:lstStyle/>
          <a:p>
            <a:r>
              <a:rPr lang="en-US"/>
              <a:t>Vector search strategies</a:t>
            </a:r>
          </a:p>
        </p:txBody>
      </p:sp>
      <p:sp>
        <p:nvSpPr>
          <p:cNvPr id="19" name="Content Placeholder 5">
            <a:extLst>
              <a:ext uri="{FF2B5EF4-FFF2-40B4-BE49-F238E27FC236}">
                <a16:creationId xmlns:a16="http://schemas.microsoft.com/office/drawing/2014/main" id="{18DDE5E4-98F3-E155-906F-DC68D4B6CFA8}"/>
              </a:ext>
            </a:extLst>
          </p:cNvPr>
          <p:cNvSpPr txBox="1">
            <a:spLocks/>
          </p:cNvSpPr>
          <p:nvPr/>
        </p:nvSpPr>
        <p:spPr>
          <a:xfrm>
            <a:off x="599504" y="4037195"/>
            <a:ext cx="5337657" cy="1860686"/>
          </a:xfrm>
          <a:prstGeom prst="round2SameRect">
            <a:avLst>
              <a:gd name="adj1" fmla="val 0"/>
              <a:gd name="adj2" fmla="val 8370"/>
            </a:avLst>
          </a:prstGeom>
          <a:solidFill>
            <a:schemeClr val="bg1">
              <a:lumMod val="95000"/>
              <a:alpha val="90000"/>
            </a:schemeClr>
          </a:solidFill>
        </p:spPr>
        <p:txBody>
          <a:bodyPr vert="horz" lIns="28800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0">
                <a:solidFill>
                  <a:schemeClr val="accent2">
                    <a:lumMod val="75000"/>
                  </a:schemeClr>
                </a:solidFill>
                <a:effectLst/>
                <a:latin typeface="Consolas" panose="020B0609020204030204" pitchFamily="49" charset="0"/>
              </a:rPr>
              <a:t>r </a:t>
            </a:r>
            <a:r>
              <a:rPr lang="en-US" sz="1400" b="0">
                <a:effectLst/>
                <a:latin typeface="Consolas" panose="020B0609020204030204" pitchFamily="49" charset="0"/>
              </a:rPr>
              <a:t>=</a:t>
            </a:r>
            <a:r>
              <a:rPr lang="en-US" sz="1400" b="0">
                <a:solidFill>
                  <a:schemeClr val="accent2">
                    <a:lumMod val="75000"/>
                  </a:schemeClr>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search_client</a:t>
            </a:r>
            <a:r>
              <a:rPr lang="en-US" sz="1400" b="0" err="1">
                <a:effectLst/>
                <a:latin typeface="Consolas" panose="020B0609020204030204" pitchFamily="49" charset="0"/>
              </a:rPr>
              <a:t>.</a:t>
            </a:r>
            <a:r>
              <a:rPr lang="en-US" sz="1400" b="0" err="1">
                <a:solidFill>
                  <a:srgbClr val="7F5A1A"/>
                </a:solidFill>
                <a:effectLst/>
                <a:latin typeface="Consolas" panose="020B0609020204030204" pitchFamily="49" charset="0"/>
              </a:rPr>
              <a:t>search</a:t>
            </a:r>
            <a:r>
              <a:rPr lang="en-US" sz="1400" b="0">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rgbClr val="0078D4"/>
                </a:solidFill>
                <a:effectLst/>
                <a:latin typeface="Consolas" panose="020B0609020204030204" pitchFamily="49" charset="0"/>
              </a:rPr>
              <a:t>None</a:t>
            </a:r>
            <a:r>
              <a:rPr lang="en-US" sz="1400" b="0">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top</a:t>
            </a:r>
            <a:r>
              <a:rPr lang="en-US" sz="1400" b="0">
                <a:effectLst/>
                <a:latin typeface="Consolas" panose="020B0609020204030204" pitchFamily="49" charset="0"/>
              </a:rPr>
              <a:t>=</a:t>
            </a:r>
            <a:r>
              <a:rPr lang="en-US" sz="1400" b="0">
                <a:solidFill>
                  <a:srgbClr val="07641D"/>
                </a:solidFill>
                <a:effectLst/>
                <a:latin typeface="Consolas" panose="020B0609020204030204" pitchFamily="49" charset="0"/>
              </a:rPr>
              <a:t>5</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vector_queries</a:t>
            </a:r>
            <a:r>
              <a:rPr lang="en-US" sz="1400" b="0">
                <a:effectLst/>
                <a:latin typeface="Consolas" panose="020B0609020204030204" pitchFamily="49" charset="0"/>
              </a:rPr>
              <a:t>=[</a:t>
            </a:r>
            <a:r>
              <a:rPr lang="en-US" sz="1400" b="0" err="1">
                <a:solidFill>
                  <a:srgbClr val="225B62"/>
                </a:solidFill>
                <a:effectLst/>
                <a:latin typeface="Consolas" panose="020B0609020204030204" pitchFamily="49" charset="0"/>
              </a:rPr>
              <a:t>VectorizedQuery</a:t>
            </a:r>
            <a:r>
              <a:rPr lang="en-US" sz="1400" b="0">
                <a:effectLst/>
                <a:latin typeface="Consolas" panose="020B0609020204030204" pitchFamily="49" charset="0"/>
              </a:rPr>
              <a:t>(</a:t>
            </a:r>
          </a:p>
          <a:p>
            <a:pPr marL="0" indent="0">
              <a:spcBef>
                <a:spcPts val="0"/>
              </a:spcBef>
              <a:buNone/>
            </a:pPr>
            <a:r>
              <a:rPr lang="en-US" sz="1400">
                <a:solidFill>
                  <a:srgbClr val="9CDCFE"/>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vector</a:t>
            </a:r>
            <a:r>
              <a:rPr lang="en-US" sz="1400" b="0">
                <a:effectLst/>
                <a:latin typeface="Consolas" panose="020B0609020204030204" pitchFamily="49" charset="0"/>
              </a:rPr>
              <a:t>=</a:t>
            </a:r>
            <a:r>
              <a:rPr lang="en-US" sz="1400" b="0" err="1">
                <a:solidFill>
                  <a:srgbClr val="005A9F"/>
                </a:solidFill>
                <a:effectLst/>
                <a:latin typeface="Consolas" panose="020B0609020204030204" pitchFamily="49" charset="0"/>
              </a:rPr>
              <a:t>search</a:t>
            </a:r>
            <a:r>
              <a:rPr lang="en-US" sz="1400" b="0" err="1">
                <a:solidFill>
                  <a:schemeClr val="accent2">
                    <a:lumMod val="75000"/>
                  </a:schemeClr>
                </a:solidFill>
                <a:effectLst/>
                <a:latin typeface="Consolas" panose="020B0609020204030204" pitchFamily="49" charset="0"/>
              </a:rPr>
              <a:t>_vector</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k_nearest_neighbors</a:t>
            </a:r>
            <a:r>
              <a:rPr lang="en-US" sz="1400" b="0">
                <a:effectLst/>
                <a:latin typeface="Consolas" panose="020B0609020204030204" pitchFamily="49" charset="0"/>
              </a:rPr>
              <a:t>=</a:t>
            </a:r>
            <a:r>
              <a:rPr lang="en-US" sz="1400" b="0">
                <a:solidFill>
                  <a:srgbClr val="B5CEA8"/>
                </a:solidFill>
                <a:effectLst/>
                <a:latin typeface="Consolas" panose="020B0609020204030204" pitchFamily="49" charset="0"/>
              </a:rPr>
              <a:t>5</a:t>
            </a:r>
            <a:r>
              <a:rPr lang="en-US" sz="1400" b="0">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fields</a:t>
            </a:r>
            <a:r>
              <a:rPr lang="en-US" sz="1400" b="0">
                <a:effectLst/>
                <a:latin typeface="Consolas" panose="020B0609020204030204" pitchFamily="49" charset="0"/>
              </a:rPr>
              <a:t>=</a:t>
            </a:r>
            <a:r>
              <a:rPr lang="en-US" sz="1400" b="0">
                <a:solidFill>
                  <a:srgbClr val="CE9178"/>
                </a:solidFill>
                <a:effectLst/>
                <a:latin typeface="Consolas" panose="020B0609020204030204" pitchFamily="49" charset="0"/>
              </a:rPr>
              <a:t>"embedding"</a:t>
            </a:r>
            <a:r>
              <a:rPr lang="en-US" sz="1400" b="0">
                <a:effectLst/>
                <a:latin typeface="Consolas" panose="020B0609020204030204" pitchFamily="49" charset="0"/>
              </a:rPr>
              <a:t>)])</a:t>
            </a:r>
          </a:p>
        </p:txBody>
      </p:sp>
      <p:sp>
        <p:nvSpPr>
          <p:cNvPr id="20" name="Content Placeholder 2">
            <a:extLst>
              <a:ext uri="{FF2B5EF4-FFF2-40B4-BE49-F238E27FC236}">
                <a16:creationId xmlns:a16="http://schemas.microsoft.com/office/drawing/2014/main" id="{5948DF86-0195-DE17-F0B0-19113DA3C3B5}"/>
              </a:ext>
            </a:extLst>
          </p:cNvPr>
          <p:cNvSpPr txBox="1">
            <a:spLocks/>
          </p:cNvSpPr>
          <p:nvPr/>
        </p:nvSpPr>
        <p:spPr>
          <a:xfrm>
            <a:off x="874135" y="2082656"/>
            <a:ext cx="4819650" cy="155098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800"/>
              <a:t>ANN = Approximate Nearest Neighbors</a:t>
            </a:r>
          </a:p>
          <a:p>
            <a:pPr>
              <a:buFont typeface="Arial" panose="020B0604020202020204" pitchFamily="34" charset="0"/>
              <a:buChar char="•"/>
            </a:pPr>
            <a:r>
              <a:rPr lang="en-US" sz="1800"/>
              <a:t>Fast vector search at scale</a:t>
            </a:r>
          </a:p>
          <a:p>
            <a:pPr>
              <a:buFont typeface="Arial" panose="020B0604020202020204" pitchFamily="34" charset="0"/>
              <a:buChar char="•"/>
            </a:pPr>
            <a:r>
              <a:rPr lang="en-US" sz="1800"/>
              <a:t>Uses HNSW, a graph method with excellent performance-recall profile</a:t>
            </a:r>
          </a:p>
          <a:p>
            <a:pPr>
              <a:buFont typeface="Arial" panose="020B0604020202020204" pitchFamily="34" charset="0"/>
              <a:buChar char="•"/>
            </a:pPr>
            <a:r>
              <a:rPr lang="en-US" sz="1800"/>
              <a:t>Fine control over index parameters</a:t>
            </a:r>
          </a:p>
        </p:txBody>
      </p:sp>
      <p:sp>
        <p:nvSpPr>
          <p:cNvPr id="21" name="TextBox 20">
            <a:extLst>
              <a:ext uri="{FF2B5EF4-FFF2-40B4-BE49-F238E27FC236}">
                <a16:creationId xmlns:a16="http://schemas.microsoft.com/office/drawing/2014/main" id="{67B450C4-4CAC-5F0F-4098-0A79DE89AB32}"/>
              </a:ext>
            </a:extLst>
          </p:cNvPr>
          <p:cNvSpPr txBox="1"/>
          <p:nvPr/>
        </p:nvSpPr>
        <p:spPr>
          <a:xfrm>
            <a:off x="874135" y="1608584"/>
            <a:ext cx="4819583" cy="332399"/>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2400">
                <a:latin typeface="+mj-lt"/>
              </a:rPr>
              <a:t>ANN search</a:t>
            </a:r>
          </a:p>
        </p:txBody>
      </p:sp>
      <p:sp>
        <p:nvSpPr>
          <p:cNvPr id="22" name="Rounded Rectangle 5">
            <a:extLst>
              <a:ext uri="{FF2B5EF4-FFF2-40B4-BE49-F238E27FC236}">
                <a16:creationId xmlns:a16="http://schemas.microsoft.com/office/drawing/2014/main" id="{A68001D5-26A7-AA59-4581-E0570DEE53DE}"/>
              </a:ext>
              <a:ext uri="{C183D7F6-B498-43B3-948B-1728B52AA6E4}">
                <adec:decorative xmlns:adec="http://schemas.microsoft.com/office/drawing/2017/decorative" val="1"/>
              </a:ext>
            </a:extLst>
          </p:cNvPr>
          <p:cNvSpPr/>
          <p:nvPr/>
        </p:nvSpPr>
        <p:spPr bwMode="auto">
          <a:xfrm>
            <a:off x="599815" y="1311214"/>
            <a:ext cx="5337346" cy="4586666"/>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4" name="Content Placeholder 5">
            <a:extLst>
              <a:ext uri="{FF2B5EF4-FFF2-40B4-BE49-F238E27FC236}">
                <a16:creationId xmlns:a16="http://schemas.microsoft.com/office/drawing/2014/main" id="{5EC9D429-F0FD-CB80-5C01-452AA17AAD7B}"/>
              </a:ext>
            </a:extLst>
          </p:cNvPr>
          <p:cNvSpPr txBox="1">
            <a:spLocks/>
          </p:cNvSpPr>
          <p:nvPr/>
        </p:nvSpPr>
        <p:spPr>
          <a:xfrm>
            <a:off x="6254839" y="4037193"/>
            <a:ext cx="5337657" cy="1860687"/>
          </a:xfrm>
          <a:prstGeom prst="round2SameRect">
            <a:avLst>
              <a:gd name="adj1" fmla="val 0"/>
              <a:gd name="adj2" fmla="val 10762"/>
            </a:avLst>
          </a:prstGeom>
          <a:solidFill>
            <a:schemeClr val="bg1">
              <a:lumMod val="95000"/>
              <a:alpha val="90000"/>
            </a:schemeClr>
          </a:solidFill>
        </p:spPr>
        <p:txBody>
          <a:bodyPr vert="horz" lIns="288000" tIns="45720" rIns="91440" bIns="45720" rtlCol="0" anchor="ctr">
            <a:norm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pPr marL="0" indent="0">
              <a:spcBef>
                <a:spcPts val="0"/>
              </a:spcBef>
              <a:buNone/>
            </a:pPr>
            <a:r>
              <a:rPr lang="en-US" sz="1400" b="0">
                <a:solidFill>
                  <a:schemeClr val="accent2">
                    <a:lumMod val="75000"/>
                  </a:schemeClr>
                </a:solidFill>
                <a:effectLst/>
                <a:latin typeface="Consolas" panose="020B0609020204030204" pitchFamily="49" charset="0"/>
              </a:rPr>
              <a:t>r = </a:t>
            </a:r>
            <a:r>
              <a:rPr lang="en-US" sz="1400" b="0" err="1">
                <a:solidFill>
                  <a:schemeClr val="accent2">
                    <a:lumMod val="75000"/>
                  </a:schemeClr>
                </a:solidFill>
                <a:effectLst/>
                <a:latin typeface="Consolas" panose="020B0609020204030204" pitchFamily="49" charset="0"/>
              </a:rPr>
              <a:t>search_client</a:t>
            </a:r>
            <a:r>
              <a:rPr lang="en-US" sz="1400" b="0" err="1">
                <a:solidFill>
                  <a:schemeClr val="tx1"/>
                </a:solidFill>
                <a:effectLst/>
                <a:latin typeface="Consolas" panose="020B0609020204030204" pitchFamily="49" charset="0"/>
              </a:rPr>
              <a:t>.</a:t>
            </a:r>
            <a:r>
              <a:rPr lang="en-US" sz="1400" b="0" err="1">
                <a:solidFill>
                  <a:srgbClr val="7F5A1A"/>
                </a:solidFill>
                <a:effectLst/>
                <a:latin typeface="Consolas" panose="020B0609020204030204" pitchFamily="49" charset="0"/>
              </a:rPr>
              <a:t>search</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rgbClr val="0078D4"/>
                </a:solidFill>
                <a:effectLst/>
                <a:latin typeface="Consolas" panose="020B0609020204030204" pitchFamily="49" charset="0"/>
              </a:rPr>
              <a:t>None</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CCCCCC"/>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top</a:t>
            </a:r>
            <a:r>
              <a:rPr lang="en-US" sz="1400" b="0">
                <a:solidFill>
                  <a:schemeClr val="tx1"/>
                </a:solidFill>
                <a:effectLst/>
                <a:latin typeface="Consolas" panose="020B0609020204030204" pitchFamily="49" charset="0"/>
              </a:rPr>
              <a:t>=</a:t>
            </a:r>
            <a:r>
              <a:rPr lang="en-US" sz="1400" b="0">
                <a:solidFill>
                  <a:srgbClr val="07641D"/>
                </a:solidFill>
                <a:effectLst/>
                <a:latin typeface="Consolas" panose="020B0609020204030204" pitchFamily="49" charset="0"/>
              </a:rPr>
              <a:t>5</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vector_queries</a:t>
            </a:r>
            <a:r>
              <a:rPr lang="en-US" sz="1400" b="0">
                <a:solidFill>
                  <a:srgbClr val="B5CEA8"/>
                </a:solidFill>
                <a:effectLst/>
                <a:latin typeface="Consolas" panose="020B0609020204030204" pitchFamily="49" charset="0"/>
              </a:rPr>
              <a:t>=</a:t>
            </a:r>
            <a:r>
              <a:rPr lang="en-US" sz="1400" b="0">
                <a:solidFill>
                  <a:schemeClr val="tx1"/>
                </a:solidFill>
                <a:effectLst/>
                <a:latin typeface="Consolas" panose="020B0609020204030204" pitchFamily="49" charset="0"/>
              </a:rPr>
              <a:t>[</a:t>
            </a:r>
            <a:r>
              <a:rPr lang="en-US" sz="1400" b="0">
                <a:solidFill>
                  <a:srgbClr val="225B62"/>
                </a:solidFill>
                <a:effectLst/>
                <a:latin typeface="Consolas" panose="020B0609020204030204" pitchFamily="49" charset="0"/>
              </a:rPr>
              <a:t> </a:t>
            </a:r>
            <a:r>
              <a:rPr lang="en-US" sz="1400" b="0">
                <a:solidFill>
                  <a:schemeClr val="tx1"/>
                </a:solidFill>
                <a:effectLst/>
                <a:latin typeface="Consolas" panose="020B0609020204030204" pitchFamily="49" charset="0"/>
              </a:rPr>
              <a:t>(</a:t>
            </a:r>
          </a:p>
          <a:p>
            <a:pPr marL="0" indent="0">
              <a:spcBef>
                <a:spcPts val="0"/>
              </a:spcBef>
              <a:buNone/>
            </a:pPr>
            <a:r>
              <a:rPr lang="en-US" sz="1400">
                <a:solidFill>
                  <a:srgbClr val="9CDCFE"/>
                </a:solidFill>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vector</a:t>
            </a:r>
            <a:r>
              <a:rPr lang="en-US" sz="1400" b="0">
                <a:solidFill>
                  <a:schemeClr val="tx1"/>
                </a:solidFill>
                <a:effectLst/>
                <a:latin typeface="Consolas" panose="020B0609020204030204" pitchFamily="49" charset="0"/>
              </a:rPr>
              <a:t>=</a:t>
            </a:r>
            <a:r>
              <a:rPr lang="en-US" sz="1400" b="0" err="1">
                <a:solidFill>
                  <a:srgbClr val="2A446F"/>
                </a:solidFill>
                <a:effectLst/>
                <a:latin typeface="Consolas" panose="020B0609020204030204" pitchFamily="49" charset="0"/>
              </a:rPr>
              <a:t>search_vector</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err="1">
                <a:solidFill>
                  <a:schemeClr val="accent2">
                    <a:lumMod val="75000"/>
                  </a:schemeClr>
                </a:solidFill>
                <a:effectLst/>
                <a:latin typeface="Consolas" panose="020B0609020204030204" pitchFamily="49" charset="0"/>
              </a:rPr>
              <a:t>k_nearest_neighbors</a:t>
            </a:r>
            <a:r>
              <a:rPr lang="en-US" sz="1400" b="0">
                <a:solidFill>
                  <a:schemeClr val="tx1"/>
                </a:solidFill>
                <a:effectLst/>
                <a:latin typeface="Consolas" panose="020B0609020204030204" pitchFamily="49" charset="0"/>
              </a:rPr>
              <a:t>=</a:t>
            </a:r>
            <a:r>
              <a:rPr lang="en-US" sz="1400" b="0">
                <a:solidFill>
                  <a:srgbClr val="B5CEA8"/>
                </a:solidFill>
                <a:effectLst/>
                <a:latin typeface="Consolas" panose="020B0609020204030204" pitchFamily="49" charset="0"/>
              </a:rPr>
              <a:t>5</a:t>
            </a:r>
            <a:r>
              <a:rPr lang="en-US" sz="1400" b="0">
                <a:solidFill>
                  <a:schemeClr val="tx1"/>
                </a:solidFill>
                <a:effectLst/>
                <a:latin typeface="Consolas" panose="020B0609020204030204" pitchFamily="49" charset="0"/>
              </a:rPr>
              <a:t>,</a:t>
            </a:r>
            <a:r>
              <a:rPr lang="en-US" sz="1400" b="0">
                <a:solidFill>
                  <a:srgbClr val="CCCCCC"/>
                </a:solidFill>
                <a:effectLst/>
                <a:latin typeface="Consolas" panose="020B0609020204030204" pitchFamily="49" charset="0"/>
              </a:rPr>
              <a:t> </a:t>
            </a:r>
          </a:p>
          <a:p>
            <a:pPr marL="0" indent="0">
              <a:spcBef>
                <a:spcPts val="0"/>
              </a:spcBef>
              <a:buNone/>
            </a:pPr>
            <a:r>
              <a:rPr lang="en-US" sz="1400" b="0">
                <a:solidFill>
                  <a:srgbClr val="9CDCFE"/>
                </a:solidFill>
                <a:effectLst/>
                <a:latin typeface="Consolas" panose="020B0609020204030204" pitchFamily="49" charset="0"/>
              </a:rPr>
              <a:t>            </a:t>
            </a:r>
            <a:r>
              <a:rPr lang="en-US" sz="1400" b="0">
                <a:solidFill>
                  <a:schemeClr val="accent2">
                    <a:lumMod val="75000"/>
                  </a:schemeClr>
                </a:solidFill>
                <a:effectLst/>
                <a:latin typeface="Consolas" panose="020B0609020204030204" pitchFamily="49" charset="0"/>
              </a:rPr>
              <a:t>fields</a:t>
            </a:r>
            <a:r>
              <a:rPr lang="en-US" sz="1400" b="0">
                <a:solidFill>
                  <a:schemeClr val="tx1"/>
                </a:solidFill>
                <a:effectLst/>
                <a:latin typeface="Consolas" panose="020B0609020204030204" pitchFamily="49" charset="0"/>
              </a:rPr>
              <a:t>=</a:t>
            </a:r>
            <a:r>
              <a:rPr lang="en-US">
                <a:solidFill>
                  <a:srgbClr val="CE9178"/>
                </a:solidFill>
              </a:rPr>
              <a:t>"embedding"</a:t>
            </a:r>
            <a:r>
              <a:rPr lang="en-US" b="0">
                <a:solidFill>
                  <a:schemeClr val="tx1"/>
                </a:solidFill>
                <a:effectLst/>
                <a:latin typeface="Consolas" panose="020B0609020204030204" pitchFamily="49" charset="0"/>
              </a:rPr>
              <a:t>,</a:t>
            </a:r>
          </a:p>
          <a:p>
            <a:pPr marL="0" indent="0">
              <a:spcBef>
                <a:spcPts val="0"/>
              </a:spcBef>
              <a:buNone/>
            </a:pPr>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exhaustive</a:t>
            </a:r>
            <a:r>
              <a:rPr lang="en-US" b="0">
                <a:solidFill>
                  <a:schemeClr val="tx1"/>
                </a:solidFill>
                <a:effectLst/>
                <a:latin typeface="Consolas" panose="020B0609020204030204" pitchFamily="49" charset="0"/>
              </a:rPr>
              <a:t>=</a:t>
            </a:r>
            <a:r>
              <a:rPr lang="en-US" b="0">
                <a:solidFill>
                  <a:srgbClr val="0078D4"/>
                </a:solidFill>
                <a:effectLst/>
                <a:latin typeface="Consolas" panose="020B0609020204030204" pitchFamily="49" charset="0"/>
              </a:rPr>
              <a:t>True</a:t>
            </a:r>
            <a:r>
              <a:rPr lang="en-US" b="0">
                <a:solidFill>
                  <a:schemeClr val="tx1"/>
                </a:solidFill>
                <a:effectLst/>
                <a:latin typeface="Consolas" panose="020B0609020204030204" pitchFamily="49" charset="0"/>
              </a:rPr>
              <a:t>)])</a:t>
            </a:r>
          </a:p>
        </p:txBody>
      </p:sp>
      <p:sp>
        <p:nvSpPr>
          <p:cNvPr id="25" name="Content Placeholder 6">
            <a:extLst>
              <a:ext uri="{FF2B5EF4-FFF2-40B4-BE49-F238E27FC236}">
                <a16:creationId xmlns:a16="http://schemas.microsoft.com/office/drawing/2014/main" id="{B9937ECD-580F-C034-FAD8-C30CCA738D77}"/>
              </a:ext>
            </a:extLst>
          </p:cNvPr>
          <p:cNvSpPr txBox="1">
            <a:spLocks/>
          </p:cNvSpPr>
          <p:nvPr/>
        </p:nvSpPr>
        <p:spPr>
          <a:xfrm>
            <a:off x="6529159" y="2082656"/>
            <a:ext cx="4908550" cy="16065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1800"/>
              <a:t>KNN = K Nearest Neighbors</a:t>
            </a:r>
          </a:p>
          <a:p>
            <a:pPr>
              <a:buFont typeface="Arial" panose="020B0604020202020204" pitchFamily="34" charset="0"/>
              <a:buChar char="•"/>
            </a:pPr>
            <a:r>
              <a:rPr lang="en-US" sz="1800"/>
              <a:t>Per-query or built into schema</a:t>
            </a:r>
          </a:p>
          <a:p>
            <a:pPr>
              <a:buFont typeface="Arial" panose="020B0604020202020204" pitchFamily="34" charset="0"/>
              <a:buChar char="•"/>
            </a:pPr>
            <a:r>
              <a:rPr lang="en-US" sz="1800"/>
              <a:t>Useful to create recall baselines</a:t>
            </a:r>
          </a:p>
          <a:p>
            <a:pPr>
              <a:buFont typeface="Arial" panose="020B0604020202020204" pitchFamily="34" charset="0"/>
              <a:buChar char="•"/>
            </a:pPr>
            <a:r>
              <a:rPr lang="en-US" sz="1800"/>
              <a:t>Scenarios with highly selective filters</a:t>
            </a:r>
          </a:p>
          <a:p>
            <a:pPr lvl="1">
              <a:buFont typeface="Arial" panose="020B0604020202020204" pitchFamily="34" charset="0"/>
              <a:buChar char="•"/>
            </a:pPr>
            <a:r>
              <a:rPr lang="en-US" sz="1800"/>
              <a:t>e.g., dense multi-tenant apps</a:t>
            </a:r>
          </a:p>
        </p:txBody>
      </p:sp>
      <p:sp>
        <p:nvSpPr>
          <p:cNvPr id="26" name="TextBox 25">
            <a:extLst>
              <a:ext uri="{FF2B5EF4-FFF2-40B4-BE49-F238E27FC236}">
                <a16:creationId xmlns:a16="http://schemas.microsoft.com/office/drawing/2014/main" id="{587BEBC4-40E3-ABCC-9AAC-48F6F200F271}"/>
              </a:ext>
            </a:extLst>
          </p:cNvPr>
          <p:cNvSpPr txBox="1"/>
          <p:nvPr/>
        </p:nvSpPr>
        <p:spPr>
          <a:xfrm>
            <a:off x="6529159" y="1608584"/>
            <a:ext cx="3983126" cy="332399"/>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2400">
                <a:latin typeface="+mj-lt"/>
              </a:rPr>
              <a:t>Exhaustive KNN search</a:t>
            </a:r>
          </a:p>
        </p:txBody>
      </p:sp>
      <p:sp>
        <p:nvSpPr>
          <p:cNvPr id="27" name="Rounded Rectangle 5">
            <a:extLst>
              <a:ext uri="{FF2B5EF4-FFF2-40B4-BE49-F238E27FC236}">
                <a16:creationId xmlns:a16="http://schemas.microsoft.com/office/drawing/2014/main" id="{D2B008A5-6967-0997-A1C7-70A33DA9B8A8}"/>
              </a:ext>
              <a:ext uri="{C183D7F6-B498-43B3-948B-1728B52AA6E4}">
                <adec:decorative xmlns:adec="http://schemas.microsoft.com/office/drawing/2017/decorative" val="1"/>
              </a:ext>
            </a:extLst>
          </p:cNvPr>
          <p:cNvSpPr/>
          <p:nvPr/>
        </p:nvSpPr>
        <p:spPr bwMode="auto">
          <a:xfrm>
            <a:off x="6254839" y="1311214"/>
            <a:ext cx="5337346" cy="4586666"/>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 name="Rectangle: Rounded Corners 7">
            <a:extLst>
              <a:ext uri="{FF2B5EF4-FFF2-40B4-BE49-F238E27FC236}">
                <a16:creationId xmlns:a16="http://schemas.microsoft.com/office/drawing/2014/main" id="{0430AE45-C75A-BA71-70EF-E26DC0FB1A9A}"/>
              </a:ext>
            </a:extLst>
          </p:cNvPr>
          <p:cNvSpPr/>
          <p:nvPr/>
        </p:nvSpPr>
        <p:spPr>
          <a:xfrm>
            <a:off x="588261" y="5999076"/>
            <a:ext cx="6933673" cy="49174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lvl="0">
              <a:defRPr/>
            </a:pPr>
            <a:r>
              <a:rPr kumimoji="0" lang="en-US" sz="1800" b="0" i="0" u="none" strike="noStrike" kern="1200" cap="none" spc="0" normalizeH="0" baseline="0" noProof="0">
                <a:ln>
                  <a:noFill/>
                </a:ln>
                <a:solidFill>
                  <a:schemeClr val="bg1"/>
                </a:solidFill>
                <a:effectLst/>
                <a:uLnTx/>
                <a:uFillTx/>
                <a:latin typeface="+mj-lt"/>
              </a:rPr>
              <a:t>💻 </a:t>
            </a:r>
            <a:r>
              <a:rPr kumimoji="0" lang="en-US" sz="1800" b="0" i="0" u="none" strike="noStrike" kern="1200" cap="none" spc="0" normalizeH="0" baseline="0" noProof="0">
                <a:ln>
                  <a:noFill/>
                </a:ln>
                <a:solidFill>
                  <a:schemeClr val="bg1"/>
                </a:solidFill>
                <a:effectLst/>
                <a:uLnTx/>
                <a:uFillTx/>
                <a:latin typeface="+mj-lt"/>
                <a:hlinkClick r:id="rId3">
                  <a:extLst>
                    <a:ext uri="{A12FA001-AC4F-418D-AE19-62706E023703}">
                      <ahyp:hlinkClr xmlns:ahyp="http://schemas.microsoft.com/office/drawing/2018/hyperlinkcolor" val="tx"/>
                    </a:ext>
                  </a:extLst>
                </a:hlinkClick>
              </a:rPr>
              <a:t>Demo: azure_ai_search.ipynb</a:t>
            </a:r>
            <a:r>
              <a:rPr lang="en-US" sz="1800">
                <a:solidFill>
                  <a:schemeClr val="bg1"/>
                </a:solidFill>
                <a:latin typeface="+mj-lt"/>
              </a:rPr>
              <a:t> </a:t>
            </a:r>
            <a:r>
              <a:rPr lang="en-US" sz="1800">
                <a:solidFill>
                  <a:schemeClr val="bg1"/>
                </a:solidFill>
              </a:rPr>
              <a:t>(</a:t>
            </a:r>
            <a:r>
              <a:rPr lang="en-US" sz="1800" err="1">
                <a:solidFill>
                  <a:schemeClr val="bg1"/>
                </a:solidFill>
                <a:hlinkClick r:id="rId4">
                  <a:extLst>
                    <a:ext uri="{A12FA001-AC4F-418D-AE19-62706E023703}">
                      <ahyp:hlinkClr xmlns:ahyp="http://schemas.microsoft.com/office/drawing/2018/hyperlinkcolor" val="tx"/>
                    </a:ext>
                  </a:extLst>
                </a:hlinkClick>
              </a:rPr>
              <a:t>aka.ms</a:t>
            </a:r>
            <a:r>
              <a:rPr lang="en-US" sz="1800">
                <a:solidFill>
                  <a:schemeClr val="bg1"/>
                </a:solidFill>
                <a:hlinkClick r:id="rId4">
                  <a:extLst>
                    <a:ext uri="{A12FA001-AC4F-418D-AE19-62706E023703}">
                      <ahyp:hlinkClr xmlns:ahyp="http://schemas.microsoft.com/office/drawing/2018/hyperlinkcolor" val="tx"/>
                    </a:ext>
                  </a:extLst>
                </a:hlinkClick>
              </a:rPr>
              <a:t>/</a:t>
            </a:r>
            <a:r>
              <a:rPr lang="en-US" sz="1800" err="1">
                <a:solidFill>
                  <a:schemeClr val="bg1"/>
                </a:solidFill>
                <a:hlinkClick r:id="rId4">
                  <a:extLst>
                    <a:ext uri="{A12FA001-AC4F-418D-AE19-62706E023703}">
                      <ahyp:hlinkClr xmlns:ahyp="http://schemas.microsoft.com/office/drawing/2018/hyperlinkcolor" val="tx"/>
                    </a:ext>
                  </a:extLst>
                </a:hlinkClick>
              </a:rPr>
              <a:t>aitour</a:t>
            </a:r>
            <a:r>
              <a:rPr lang="en-US" sz="1800">
                <a:solidFill>
                  <a:schemeClr val="bg1"/>
                </a:solidFill>
                <a:hlinkClick r:id="rId4">
                  <a:extLst>
                    <a:ext uri="{A12FA001-AC4F-418D-AE19-62706E023703}">
                      <ahyp:hlinkClr xmlns:ahyp="http://schemas.microsoft.com/office/drawing/2018/hyperlinkcolor" val="tx"/>
                    </a:ext>
                  </a:extLst>
                </a:hlinkClick>
              </a:rPr>
              <a:t>/azure-search</a:t>
            </a:r>
            <a:r>
              <a:rPr lang="en-US" sz="1800">
                <a:solidFill>
                  <a:schemeClr val="bg1"/>
                </a:solidFill>
              </a:rPr>
              <a:t>) </a:t>
            </a:r>
            <a:r>
              <a:rPr kumimoji="0" lang="en-US" sz="1800" b="0" i="0" u="none" strike="noStrike" kern="1200" cap="none" spc="0" normalizeH="0" baseline="0" noProof="0">
                <a:ln>
                  <a:noFill/>
                </a:ln>
                <a:solidFill>
                  <a:schemeClr val="bg1"/>
                </a:solidFill>
                <a:effectLst/>
                <a:uLnTx/>
                <a:uFillTx/>
                <a:latin typeface="+mj-lt"/>
              </a:rPr>
              <a:t>   </a:t>
            </a:r>
          </a:p>
        </p:txBody>
      </p:sp>
    </p:spTree>
    <p:extLst>
      <p:ext uri="{BB962C8B-B14F-4D97-AF65-F5344CB8AC3E}">
        <p14:creationId xmlns:p14="http://schemas.microsoft.com/office/powerpoint/2010/main" val="1821807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2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2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19"/>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42" presetClass="path" presetSubtype="0" decel="100000" fill="hold" grpId="1" nodeType="withEffect">
                                  <p:stCondLst>
                                    <p:cond delay="100"/>
                                  </p:stCondLst>
                                  <p:childTnLst>
                                    <p:animMotion origin="layout" path="M 0 -2.59259E-6 L 0 0.03542 " pathEditMode="relative" rAng="0" ptsTypes="AA">
                                      <p:cBhvr>
                                        <p:cTn id="29" dur="700" spd="-100000" fill="hold"/>
                                        <p:tgtEl>
                                          <p:spTgt spid="2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26"/>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25"/>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24"/>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42" presetClass="path" presetSubtype="0" decel="100000" fill="hold" grpId="1" nodeType="withEffect">
                                  <p:stCondLst>
                                    <p:cond delay="200"/>
                                  </p:stCondLst>
                                  <p:childTnLst>
                                    <p:animMotion origin="layout" path="M 0 -3.7037E-6 L 0 0.03542 " pathEditMode="relative" rAng="0" ptsTypes="AA">
                                      <p:cBhvr>
                                        <p:cTn id="4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20" grpId="0"/>
      <p:bldP spid="20" grpId="1"/>
      <p:bldP spid="21" grpId="0"/>
      <p:bldP spid="21" grpId="1"/>
      <p:bldP spid="22" grpId="0" animBg="1"/>
      <p:bldP spid="22" grpId="1" animBg="1"/>
      <p:bldP spid="24" grpId="0" animBg="1"/>
      <p:bldP spid="24" grpId="1" animBg="1"/>
      <p:bldP spid="25" grpId="0"/>
      <p:bldP spid="25" grpId="1"/>
      <p:bldP spid="26" grpId="0"/>
      <p:bldP spid="26" grpId="1"/>
      <p:bldP spid="27" grpId="0" animBg="1"/>
      <p:bldP spid="27" grpId="1" animBg="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C48112-52AD-9708-2B84-A2205EA9C6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93C242-668B-3D01-A546-F9CA4AD6EE5E}"/>
              </a:ext>
            </a:extLst>
          </p:cNvPr>
          <p:cNvSpPr>
            <a:spLocks noGrp="1"/>
          </p:cNvSpPr>
          <p:nvPr>
            <p:ph type="title"/>
          </p:nvPr>
        </p:nvSpPr>
        <p:spPr/>
        <p:txBody>
          <a:bodyPr/>
          <a:lstStyle/>
          <a:p>
            <a:r>
              <a:rPr lang="en-US"/>
              <a:t>Rich vector search query capabilities</a:t>
            </a:r>
          </a:p>
        </p:txBody>
      </p:sp>
      <p:sp>
        <p:nvSpPr>
          <p:cNvPr id="11" name="Rounded Rectangle 5">
            <a:extLst>
              <a:ext uri="{FF2B5EF4-FFF2-40B4-BE49-F238E27FC236}">
                <a16:creationId xmlns:a16="http://schemas.microsoft.com/office/drawing/2014/main" id="{1762155D-6F42-3AD4-E6D7-66D99396CCF4}"/>
              </a:ext>
              <a:ext uri="{C183D7F6-B498-43B3-948B-1728B52AA6E4}">
                <adec:decorative xmlns:adec="http://schemas.microsoft.com/office/drawing/2017/decorative" val="1"/>
              </a:ext>
            </a:extLst>
          </p:cNvPr>
          <p:cNvSpPr/>
          <p:nvPr/>
        </p:nvSpPr>
        <p:spPr bwMode="auto">
          <a:xfrm>
            <a:off x="588262" y="1321837"/>
            <a:ext cx="5185009" cy="2494799"/>
          </a:xfrm>
          <a:prstGeom prst="roundRect">
            <a:avLst>
              <a:gd name="adj" fmla="val 4308"/>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3" name="Rectangle: Rounded Corners 7">
            <a:extLst>
              <a:ext uri="{FF2B5EF4-FFF2-40B4-BE49-F238E27FC236}">
                <a16:creationId xmlns:a16="http://schemas.microsoft.com/office/drawing/2014/main" id="{69294DC9-E8BE-7CA6-1446-28A012EE284C}"/>
              </a:ext>
            </a:extLst>
          </p:cNvPr>
          <p:cNvSpPr/>
          <p:nvPr/>
        </p:nvSpPr>
        <p:spPr>
          <a:xfrm>
            <a:off x="734564" y="1492898"/>
            <a:ext cx="1994755" cy="302955"/>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p:spPr>
        <p:style>
          <a:lnRef idx="3">
            <a:schemeClr val="lt1"/>
          </a:lnRef>
          <a:fillRef idx="1">
            <a:schemeClr val="accent4"/>
          </a:fillRef>
          <a:effectRef idx="1">
            <a:schemeClr val="accent4"/>
          </a:effectRef>
          <a:fontRef idx="minor">
            <a:schemeClr val="lt1"/>
          </a:fontRef>
        </p:style>
        <p:txBody>
          <a:bodyPr wrap="none" t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mj-lt"/>
                <a:ea typeface="+mn-ea"/>
                <a:cs typeface="+mn-cs"/>
              </a:rPr>
              <a:t>Filtered vector search</a:t>
            </a:r>
          </a:p>
        </p:txBody>
      </p:sp>
      <p:sp>
        <p:nvSpPr>
          <p:cNvPr id="9" name="Content Placeholder 2">
            <a:extLst>
              <a:ext uri="{FF2B5EF4-FFF2-40B4-BE49-F238E27FC236}">
                <a16:creationId xmlns:a16="http://schemas.microsoft.com/office/drawing/2014/main" id="{4E7A80DF-CE28-F6BA-81A0-9CC0C2951EBD}"/>
              </a:ext>
            </a:extLst>
          </p:cNvPr>
          <p:cNvSpPr txBox="1">
            <a:spLocks/>
          </p:cNvSpPr>
          <p:nvPr/>
        </p:nvSpPr>
        <p:spPr>
          <a:xfrm>
            <a:off x="847150" y="1863609"/>
            <a:ext cx="4619071" cy="1797415"/>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1" indent="-171450">
              <a:buFont typeface="Arial" panose="020B0604020202020204" pitchFamily="34" charset="0"/>
              <a:buChar char="•"/>
            </a:pPr>
            <a:r>
              <a:rPr lang="en-US" sz="1400"/>
              <a:t>Scope to date ranges, categories, geographic distances, access control groups, etc.</a:t>
            </a:r>
          </a:p>
          <a:p>
            <a:pPr marL="180975" lvl="1" indent="-171450">
              <a:buFont typeface="Arial" panose="020B0604020202020204" pitchFamily="34" charset="0"/>
              <a:buChar char="•"/>
            </a:pPr>
            <a:r>
              <a:rPr lang="en-US" sz="1400"/>
              <a:t>Rich filter expressions</a:t>
            </a:r>
          </a:p>
          <a:p>
            <a:pPr marL="180975" lvl="1" indent="-171450">
              <a:buFont typeface="Arial" panose="020B0604020202020204" pitchFamily="34" charset="0"/>
              <a:buChar char="•"/>
            </a:pPr>
            <a:r>
              <a:rPr lang="en-US" sz="1400"/>
              <a:t>Pre-/post-filtering</a:t>
            </a:r>
          </a:p>
          <a:p>
            <a:pPr marL="401638" lvl="2" indent="-169863">
              <a:buFont typeface="Arial" panose="020B0604020202020204" pitchFamily="34" charset="0"/>
              <a:buChar char="•"/>
            </a:pPr>
            <a:r>
              <a:rPr lang="en-US" sz="1200"/>
              <a:t>Pre-filter: great for selective filters, no recall disruption</a:t>
            </a:r>
          </a:p>
          <a:p>
            <a:pPr marL="401638" lvl="2" indent="-169863">
              <a:buFont typeface="Arial" panose="020B0604020202020204" pitchFamily="34" charset="0"/>
              <a:buChar char="•"/>
            </a:pPr>
            <a:r>
              <a:rPr lang="en-US" sz="1200"/>
              <a:t>Post-filter: better for low-selectivity filters,</a:t>
            </a:r>
            <a:br>
              <a:rPr lang="en-US" sz="1200"/>
            </a:br>
            <a:r>
              <a:rPr lang="en-US" sz="1200"/>
              <a:t>but watch for empty results</a:t>
            </a:r>
          </a:p>
          <a:p>
            <a:pPr marL="401638" lvl="2" indent="0">
              <a:buFont typeface="Wingdings" panose="05000000000000000000" pitchFamily="2" charset="2"/>
              <a:buNone/>
            </a:pPr>
            <a:r>
              <a:rPr lang="en-US" sz="1200">
                <a:hlinkClick r:id="rId3"/>
              </a:rPr>
              <a:t>https://learn.microsoft.com/azure/search/vector-search-filters</a:t>
            </a:r>
            <a:endParaRPr lang="en-US" sz="1200"/>
          </a:p>
        </p:txBody>
      </p:sp>
      <p:sp>
        <p:nvSpPr>
          <p:cNvPr id="6" name="Content Placeholder 5">
            <a:extLst>
              <a:ext uri="{FF2B5EF4-FFF2-40B4-BE49-F238E27FC236}">
                <a16:creationId xmlns:a16="http://schemas.microsoft.com/office/drawing/2014/main" id="{D2C18968-0190-ED49-0ED4-2D9EDD908A80}"/>
              </a:ext>
            </a:extLst>
          </p:cNvPr>
          <p:cNvSpPr txBox="1">
            <a:spLocks/>
          </p:cNvSpPr>
          <p:nvPr/>
        </p:nvSpPr>
        <p:spPr>
          <a:xfrm>
            <a:off x="5977058" y="1321837"/>
            <a:ext cx="6214942" cy="2494800"/>
          </a:xfrm>
          <a:prstGeom prst="rect">
            <a:avLst/>
          </a:prstGeom>
          <a:solidFill>
            <a:schemeClr val="bg1">
              <a:lumMod val="95000"/>
              <a:alpha val="90000"/>
            </a:schemeClr>
          </a:solidFill>
        </p:spPr>
        <p:txBody>
          <a:bodyPr vert="horz" lIns="180000" tIns="180000" rIns="180000" bIns="180000" rtlCol="0" anchor="ctr">
            <a:no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b="0">
                <a:solidFill>
                  <a:schemeClr val="accent2">
                    <a:lumMod val="75000"/>
                  </a:schemeClr>
                </a:solidFill>
                <a:effectLst/>
                <a:latin typeface="Consolas" panose="020B0609020204030204" pitchFamily="49" charset="0"/>
              </a:rPr>
              <a:t>r </a:t>
            </a:r>
            <a:r>
              <a:rPr lang="en-US" b="0">
                <a:solidFill>
                  <a:schemeClr val="tx1"/>
                </a:solidFill>
                <a:effectLst/>
                <a:latin typeface="Consolas" panose="020B0609020204030204" pitchFamily="49" charset="0"/>
              </a:rPr>
              <a:t>=</a:t>
            </a:r>
            <a:r>
              <a:rPr lang="en-US" b="0">
                <a:solidFill>
                  <a:schemeClr val="accent2">
                    <a:lumMod val="75000"/>
                  </a:schemeClr>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search_client</a:t>
            </a:r>
            <a:r>
              <a:rPr lang="en-US" b="0" err="1">
                <a:solidFill>
                  <a:schemeClr val="tx1"/>
                </a:solidFill>
                <a:effectLst/>
                <a:latin typeface="Consolas" panose="020B0609020204030204" pitchFamily="49" charset="0"/>
              </a:rPr>
              <a:t>.</a:t>
            </a:r>
            <a:r>
              <a:rPr lang="en-US" b="0" err="1">
                <a:solidFill>
                  <a:srgbClr val="7F5A1A"/>
                </a:solidFill>
                <a:effectLst/>
                <a:latin typeface="Consolas" panose="020B0609020204030204" pitchFamily="49" charset="0"/>
              </a:rPr>
              <a:t>search</a:t>
            </a:r>
            <a:r>
              <a:rPr lang="en-US" b="0">
                <a:solidFill>
                  <a:schemeClr val="tx1"/>
                </a:solidFill>
                <a:effectLst/>
                <a:latin typeface="Consolas" panose="020B0609020204030204" pitchFamily="49" charset="0"/>
              </a:rPr>
              <a:t>(</a:t>
            </a:r>
          </a:p>
          <a:p>
            <a:r>
              <a:rPr lang="en-US" b="0">
                <a:solidFill>
                  <a:srgbClr val="4FC1FF"/>
                </a:solidFill>
                <a:effectLst/>
                <a:latin typeface="Consolas" panose="020B0609020204030204" pitchFamily="49" charset="0"/>
              </a:rPr>
              <a:t>        </a:t>
            </a:r>
            <a:r>
              <a:rPr lang="en-US" b="0">
                <a:solidFill>
                  <a:srgbClr val="0078D4"/>
                </a:solidFill>
                <a:effectLst/>
                <a:latin typeface="Consolas" panose="020B0609020204030204" pitchFamily="49" charset="0"/>
              </a:rPr>
              <a:t>None</a:t>
            </a:r>
            <a:r>
              <a:rPr lang="en-US" b="0">
                <a:solidFill>
                  <a:schemeClr val="tx1"/>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top</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vector_queries</a:t>
            </a:r>
            <a:r>
              <a:rPr lang="en-US" b="0">
                <a:solidFill>
                  <a:schemeClr val="tx1"/>
                </a:solidFill>
                <a:effectLst/>
                <a:latin typeface="Consolas" panose="020B0609020204030204" pitchFamily="49" charset="0"/>
              </a:rPr>
              <a:t>=</a:t>
            </a:r>
            <a:r>
              <a:rPr lang="en-US">
                <a:solidFill>
                  <a:schemeClr val="tx1"/>
                </a:solidFill>
              </a:rPr>
              <a:t>[</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b="0" err="1">
                <a:solidFill>
                  <a:schemeClr val="accent2">
                    <a:lumMod val="75000"/>
                  </a:schemeClr>
                </a:solidFill>
                <a:effectLst/>
                <a:latin typeface="Consolas" panose="020B0609020204030204" pitchFamily="49" charset="0"/>
              </a:rPr>
              <a:t>query_vector</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a:solidFill>
                  <a:srgbClr val="CCCCCC"/>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a:solidFill>
                  <a:srgbClr val="CCCCCC"/>
                </a:solidFill>
              </a:rPr>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"embedding"</a:t>
            </a:r>
            <a:r>
              <a:rPr lang="en-US" b="0">
                <a:solidFill>
                  <a:schemeClr val="tx1"/>
                </a:solidFill>
                <a:effectLst/>
                <a:latin typeface="Consolas" panose="020B0609020204030204" pitchFamily="49" charset="0"/>
              </a:rPr>
              <a:t>)],</a:t>
            </a:r>
          </a:p>
          <a:p>
            <a:r>
              <a:rPr lang="en-US" b="0">
                <a:solidFill>
                  <a:srgbClr val="CCCCCC"/>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vector_filter_mode</a:t>
            </a:r>
            <a:r>
              <a:rPr lang="en-US" b="0">
                <a:solidFill>
                  <a:schemeClr val="tx1"/>
                </a:solidFill>
                <a:effectLst/>
                <a:latin typeface="Consolas" panose="020B0609020204030204" pitchFamily="49" charset="0"/>
              </a:rPr>
              <a:t>=</a:t>
            </a:r>
            <a:r>
              <a:rPr lang="en-US" b="0" err="1">
                <a:solidFill>
                  <a:srgbClr val="225B62"/>
                </a:solidFill>
                <a:effectLst/>
                <a:latin typeface="Consolas" panose="020B0609020204030204" pitchFamily="49" charset="0"/>
              </a:rPr>
              <a:t>VectorFilterMode</a:t>
            </a:r>
            <a:r>
              <a:rPr lang="en-US" b="0" err="1">
                <a:solidFill>
                  <a:schemeClr val="tx1"/>
                </a:solidFill>
                <a:effectLst/>
                <a:latin typeface="Consolas" panose="020B0609020204030204" pitchFamily="49" charset="0"/>
              </a:rPr>
              <a:t>.</a:t>
            </a:r>
            <a:r>
              <a:rPr lang="en-US" b="0" err="1">
                <a:solidFill>
                  <a:srgbClr val="0078D4"/>
                </a:solidFill>
                <a:effectLst/>
                <a:latin typeface="Consolas" panose="020B0609020204030204" pitchFamily="49" charset="0"/>
              </a:rPr>
              <a:t>PRE_FILTER</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filter</a:t>
            </a:r>
            <a:r>
              <a:rPr lang="en-US" b="0">
                <a:solidFill>
                  <a:schemeClr val="tx1"/>
                </a:solidFill>
                <a:effectLst/>
                <a:latin typeface="Consolas" panose="020B0609020204030204" pitchFamily="49" charset="0"/>
              </a:rPr>
              <a:t>=</a:t>
            </a:r>
          </a:p>
          <a:p>
            <a:r>
              <a:rPr lang="en-US">
                <a:solidFill>
                  <a:srgbClr val="D4D4D4"/>
                </a:solidFill>
              </a:rPr>
              <a:t>    </a:t>
            </a:r>
            <a:r>
              <a:rPr lang="en-US" b="0">
                <a:solidFill>
                  <a:srgbClr val="73262F"/>
                </a:solidFill>
                <a:effectLst/>
                <a:latin typeface="Consolas" panose="020B0609020204030204" pitchFamily="49" charset="0"/>
              </a:rPr>
              <a:t>"tag eq 'perks' and created </a:t>
            </a:r>
            <a:r>
              <a:rPr lang="en-US" b="0" err="1">
                <a:solidFill>
                  <a:srgbClr val="73262F"/>
                </a:solidFill>
                <a:effectLst/>
                <a:latin typeface="Consolas" panose="020B0609020204030204" pitchFamily="49" charset="0"/>
              </a:rPr>
              <a:t>gt</a:t>
            </a:r>
            <a:r>
              <a:rPr lang="en-US" b="0">
                <a:solidFill>
                  <a:srgbClr val="73262F"/>
                </a:solidFill>
                <a:effectLst/>
                <a:latin typeface="Consolas" panose="020B0609020204030204" pitchFamily="49" charset="0"/>
              </a:rPr>
              <a:t> 2023-11-15T00:00:00Z"</a:t>
            </a:r>
            <a:r>
              <a:rPr lang="en-US" b="0">
                <a:solidFill>
                  <a:schemeClr val="tx1"/>
                </a:solidFill>
                <a:effectLst/>
                <a:latin typeface="Consolas" panose="020B0609020204030204" pitchFamily="49" charset="0"/>
              </a:rPr>
              <a:t>)</a:t>
            </a:r>
            <a:endParaRPr lang="en-US">
              <a:solidFill>
                <a:schemeClr val="tx1"/>
              </a:solidFill>
            </a:endParaRPr>
          </a:p>
        </p:txBody>
      </p:sp>
      <p:sp>
        <p:nvSpPr>
          <p:cNvPr id="18" name="Rounded Rectangle 5">
            <a:extLst>
              <a:ext uri="{FF2B5EF4-FFF2-40B4-BE49-F238E27FC236}">
                <a16:creationId xmlns:a16="http://schemas.microsoft.com/office/drawing/2014/main" id="{26A8D61A-2EBC-4A0B-CA7F-A1299283A698}"/>
              </a:ext>
              <a:ext uri="{C183D7F6-B498-43B3-948B-1728B52AA6E4}">
                <adec:decorative xmlns:adec="http://schemas.microsoft.com/office/drawing/2017/decorative" val="1"/>
              </a:ext>
            </a:extLst>
          </p:cNvPr>
          <p:cNvSpPr/>
          <p:nvPr/>
        </p:nvSpPr>
        <p:spPr bwMode="auto">
          <a:xfrm>
            <a:off x="588262" y="3939531"/>
            <a:ext cx="5185009" cy="1425571"/>
          </a:xfrm>
          <a:prstGeom prst="roundRect">
            <a:avLst>
              <a:gd name="adj" fmla="val 7581"/>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0" name="Rectangle: Rounded Corners 7">
            <a:extLst>
              <a:ext uri="{FF2B5EF4-FFF2-40B4-BE49-F238E27FC236}">
                <a16:creationId xmlns:a16="http://schemas.microsoft.com/office/drawing/2014/main" id="{1BF90A58-AB5D-7CB0-FA4B-A18182A27E3F}"/>
              </a:ext>
            </a:extLst>
          </p:cNvPr>
          <p:cNvSpPr/>
          <p:nvPr/>
        </p:nvSpPr>
        <p:spPr>
          <a:xfrm>
            <a:off x="786862" y="4110592"/>
            <a:ext cx="2070745" cy="302955"/>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p:spPr>
        <p:style>
          <a:lnRef idx="3">
            <a:schemeClr val="lt1"/>
          </a:lnRef>
          <a:fillRef idx="1">
            <a:schemeClr val="accent4"/>
          </a:fillRef>
          <a:effectRef idx="1">
            <a:schemeClr val="accent4"/>
          </a:effectRef>
          <a:fontRef idx="minor">
            <a:schemeClr val="lt1"/>
          </a:fontRef>
        </p:style>
        <p:txBody>
          <a:bodyPr wrap="none" tIns="0" bIns="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mj-lt"/>
                <a:ea typeface="+mn-ea"/>
                <a:cs typeface="+mn-cs"/>
              </a:rPr>
              <a:t>Multi-vector scenarios</a:t>
            </a:r>
          </a:p>
        </p:txBody>
      </p:sp>
      <p:sp>
        <p:nvSpPr>
          <p:cNvPr id="19" name="Content Placeholder 2">
            <a:extLst>
              <a:ext uri="{FF2B5EF4-FFF2-40B4-BE49-F238E27FC236}">
                <a16:creationId xmlns:a16="http://schemas.microsoft.com/office/drawing/2014/main" id="{D2BC722C-5438-63D3-5AD5-BB202C51B657}"/>
              </a:ext>
            </a:extLst>
          </p:cNvPr>
          <p:cNvSpPr txBox="1">
            <a:spLocks/>
          </p:cNvSpPr>
          <p:nvPr/>
        </p:nvSpPr>
        <p:spPr>
          <a:xfrm>
            <a:off x="847150" y="4487638"/>
            <a:ext cx="4934111" cy="73250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1" indent="-171450">
              <a:buFont typeface="Arial" panose="020B0604020202020204" pitchFamily="34" charset="0"/>
              <a:buChar char="•"/>
            </a:pPr>
            <a:r>
              <a:rPr lang="en-US" sz="1400"/>
              <a:t>Multiple vector fields per document</a:t>
            </a:r>
          </a:p>
          <a:p>
            <a:pPr marL="180975" lvl="1" indent="-171450">
              <a:buFont typeface="Arial" panose="020B0604020202020204" pitchFamily="34" charset="0"/>
              <a:buChar char="•"/>
            </a:pPr>
            <a:r>
              <a:rPr lang="en-US" sz="1400"/>
              <a:t>Multi-vector queries</a:t>
            </a:r>
          </a:p>
          <a:p>
            <a:pPr marL="180975" lvl="1" indent="-171450">
              <a:buFont typeface="Arial" panose="020B0604020202020204" pitchFamily="34" charset="0"/>
              <a:buChar char="•"/>
            </a:pPr>
            <a:r>
              <a:rPr lang="en-US" sz="1400"/>
              <a:t>Can mix and match as needed</a:t>
            </a:r>
            <a:endParaRPr lang="en-US" sz="1100"/>
          </a:p>
        </p:txBody>
      </p:sp>
      <p:sp>
        <p:nvSpPr>
          <p:cNvPr id="7" name="Content Placeholder 5">
            <a:extLst>
              <a:ext uri="{FF2B5EF4-FFF2-40B4-BE49-F238E27FC236}">
                <a16:creationId xmlns:a16="http://schemas.microsoft.com/office/drawing/2014/main" id="{CCF99D2A-18E3-CB14-58AB-072F6CEA0D74}"/>
              </a:ext>
            </a:extLst>
          </p:cNvPr>
          <p:cNvSpPr txBox="1">
            <a:spLocks/>
          </p:cNvSpPr>
          <p:nvPr/>
        </p:nvSpPr>
        <p:spPr>
          <a:xfrm>
            <a:off x="5977058" y="3933329"/>
            <a:ext cx="6214942" cy="2496407"/>
          </a:xfrm>
          <a:prstGeom prst="rect">
            <a:avLst/>
          </a:prstGeom>
          <a:solidFill>
            <a:schemeClr val="bg1">
              <a:lumMod val="95000"/>
              <a:alpha val="90000"/>
            </a:schemeClr>
          </a:solidFill>
        </p:spPr>
        <p:txBody>
          <a:bodyPr vert="horz" lIns="180000" tIns="180000" rIns="180000" bIns="180000" rtlCol="0">
            <a:noAutofit/>
          </a:bodyPr>
          <a:lstStyle>
            <a:defPPr>
              <a:defRPr lang="en-US"/>
            </a:defPPr>
            <a:lvl1pPr indent="0" defTabSz="914400">
              <a:lnSpc>
                <a:spcPct val="90000"/>
              </a:lnSpc>
              <a:spcBef>
                <a:spcPts val="0"/>
              </a:spcBef>
              <a:buFont typeface="Arial" panose="020B0604020202020204" pitchFamily="34" charset="0"/>
              <a:buNone/>
              <a:defRPr sz="1400" b="0">
                <a:solidFill>
                  <a:srgbClr val="9CDCFE"/>
                </a:solidFill>
                <a:effectLst/>
                <a:latin typeface="Consolas" panose="020B0609020204030204" pitchFamily="49"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defRPr sz="1800"/>
            </a:lvl4pPr>
            <a:lvl5pPr marL="2057400" indent="-228600" defTabSz="914400">
              <a:lnSpc>
                <a:spcPct val="90000"/>
              </a:lnSpc>
              <a:spcBef>
                <a:spcPts val="500"/>
              </a:spcBef>
              <a:buFont typeface="Arial" panose="020B0604020202020204" pitchFamily="34" charset="0"/>
              <a:buChar char="•"/>
              <a:defRPr sz="1800"/>
            </a:lvl5pPr>
            <a:lvl6pPr marL="2514600" indent="-228600" defTabSz="914400">
              <a:lnSpc>
                <a:spcPct val="90000"/>
              </a:lnSpc>
              <a:spcBef>
                <a:spcPts val="500"/>
              </a:spcBef>
              <a:buFont typeface="Arial" panose="020B0604020202020204" pitchFamily="34" charset="0"/>
              <a:buChar char="•"/>
              <a:defRPr sz="1800"/>
            </a:lvl6pPr>
            <a:lvl7pPr marL="2971800" indent="-228600" defTabSz="914400">
              <a:lnSpc>
                <a:spcPct val="90000"/>
              </a:lnSpc>
              <a:spcBef>
                <a:spcPts val="500"/>
              </a:spcBef>
              <a:buFont typeface="Arial" panose="020B0604020202020204" pitchFamily="34" charset="0"/>
              <a:buChar char="•"/>
              <a:defRPr sz="1800"/>
            </a:lvl7pPr>
            <a:lvl8pPr marL="3429000" indent="-228600" defTabSz="914400">
              <a:lnSpc>
                <a:spcPct val="90000"/>
              </a:lnSpc>
              <a:spcBef>
                <a:spcPts val="500"/>
              </a:spcBef>
              <a:buFont typeface="Arial" panose="020B0604020202020204" pitchFamily="34" charset="0"/>
              <a:buChar char="•"/>
              <a:defRPr sz="1800"/>
            </a:lvl8pPr>
            <a:lvl9pPr marL="3886200" indent="-228600" defTabSz="914400">
              <a:lnSpc>
                <a:spcPct val="90000"/>
              </a:lnSpc>
              <a:spcBef>
                <a:spcPts val="500"/>
              </a:spcBef>
              <a:buFont typeface="Arial" panose="020B0604020202020204" pitchFamily="34" charset="0"/>
              <a:buChar char="•"/>
              <a:defRPr sz="1800"/>
            </a:lvl9pPr>
          </a:lstStyle>
          <a:p>
            <a:r>
              <a:rPr lang="en-US" b="0">
                <a:solidFill>
                  <a:schemeClr val="accent2">
                    <a:lumMod val="75000"/>
                  </a:schemeClr>
                </a:solidFill>
                <a:effectLst/>
                <a:latin typeface="Consolas" panose="020B0609020204030204" pitchFamily="49" charset="0"/>
              </a:rPr>
              <a:t>r </a:t>
            </a:r>
            <a:r>
              <a:rPr lang="en-US" b="0">
                <a:solidFill>
                  <a:schemeClr val="tx1"/>
                </a:solidFill>
                <a:effectLst/>
                <a:latin typeface="Consolas" panose="020B0609020204030204" pitchFamily="49" charset="0"/>
              </a:rPr>
              <a:t>=</a:t>
            </a:r>
            <a:r>
              <a:rPr lang="en-US" b="0">
                <a:solidFill>
                  <a:schemeClr val="accent2">
                    <a:lumMod val="75000"/>
                  </a:schemeClr>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search_client</a:t>
            </a:r>
            <a:r>
              <a:rPr lang="en-US" b="0" err="1">
                <a:solidFill>
                  <a:schemeClr val="tx1"/>
                </a:solidFill>
                <a:effectLst/>
                <a:latin typeface="Consolas" panose="020B0609020204030204" pitchFamily="49" charset="0"/>
              </a:rPr>
              <a:t>.</a:t>
            </a:r>
            <a:r>
              <a:rPr lang="en-US" b="0" err="1">
                <a:solidFill>
                  <a:srgbClr val="7F5A1A"/>
                </a:solidFill>
                <a:effectLst/>
                <a:latin typeface="Consolas" panose="020B0609020204030204" pitchFamily="49" charset="0"/>
              </a:rPr>
              <a:t>search</a:t>
            </a:r>
            <a:r>
              <a:rPr lang="en-US" b="0">
                <a:solidFill>
                  <a:schemeClr val="tx1"/>
                </a:solidFill>
                <a:effectLst/>
                <a:latin typeface="Consolas" panose="020B0609020204030204" pitchFamily="49" charset="0"/>
              </a:rPr>
              <a:t>(</a:t>
            </a:r>
          </a:p>
          <a:p>
            <a:r>
              <a:rPr lang="en-US" b="0">
                <a:solidFill>
                  <a:srgbClr val="4FC1FF"/>
                </a:solidFill>
                <a:effectLst/>
                <a:latin typeface="Consolas" panose="020B0609020204030204" pitchFamily="49" charset="0"/>
              </a:rPr>
              <a:t>        </a:t>
            </a:r>
            <a:r>
              <a:rPr lang="en-US" b="0">
                <a:solidFill>
                  <a:srgbClr val="0078D4"/>
                </a:solidFill>
                <a:effectLst/>
                <a:latin typeface="Consolas" panose="020B0609020204030204" pitchFamily="49" charset="0"/>
              </a:rPr>
              <a:t>None</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top</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p>
          <a:p>
            <a:r>
              <a:rPr lang="en-US" b="0">
                <a:solidFill>
                  <a:srgbClr val="9CDCFE"/>
                </a:solidFill>
                <a:effectLst/>
                <a:latin typeface="Consolas" panose="020B0609020204030204" pitchFamily="49" charset="0"/>
              </a:rPr>
              <a:t>        </a:t>
            </a:r>
            <a:r>
              <a:rPr lang="en-US" b="0" err="1">
                <a:solidFill>
                  <a:schemeClr val="accent2">
                    <a:lumMod val="75000"/>
                  </a:schemeClr>
                </a:solidFill>
                <a:effectLst/>
                <a:latin typeface="Consolas" panose="020B0609020204030204" pitchFamily="49" charset="0"/>
              </a:rPr>
              <a:t>vector_queries</a:t>
            </a:r>
            <a:r>
              <a:rPr lang="en-US" b="0">
                <a:solidFill>
                  <a:schemeClr val="tx1"/>
                </a:solidFill>
                <a:effectLst/>
                <a:latin typeface="Consolas" panose="020B0609020204030204" pitchFamily="49" charset="0"/>
              </a:rPr>
              <a:t>=[</a:t>
            </a:r>
          </a:p>
          <a:p>
            <a:r>
              <a:rPr lang="en-US">
                <a:solidFill>
                  <a:srgbClr val="CCCCCC"/>
                </a:solidFill>
              </a:rPr>
              <a:t>	</a:t>
            </a:r>
            <a:r>
              <a:rPr lang="en-US" sz="1400" b="0">
                <a:solidFill>
                  <a:srgbClr val="225B62"/>
                </a:solidFill>
                <a:effectLst/>
                <a:latin typeface="Consolas" panose="020B0609020204030204" pitchFamily="49" charset="0"/>
              </a:rPr>
              <a:t> </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a:solidFill>
                  <a:srgbClr val="2A446F"/>
                </a:solidFill>
              </a:rPr>
              <a:t>query1</a:t>
            </a:r>
            <a:r>
              <a:rPr lang="en-US">
                <a:solidFill>
                  <a:schemeClr val="tx1"/>
                </a:solidFill>
              </a:rPr>
              <a:t>,</a:t>
            </a:r>
            <a:r>
              <a:rPr lang="en-US"/>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a:t>
            </a:r>
            <a:r>
              <a:rPr lang="en-US" err="1">
                <a:solidFill>
                  <a:srgbClr val="73262F"/>
                </a:solidFill>
              </a:rPr>
              <a:t>body</a:t>
            </a:r>
            <a:r>
              <a:rPr lang="en-US" b="0" err="1">
                <a:solidFill>
                  <a:srgbClr val="73262F"/>
                </a:solidFill>
                <a:effectLst/>
                <a:latin typeface="Consolas" panose="020B0609020204030204" pitchFamily="49" charset="0"/>
              </a:rPr>
              <a:t>_vector</a:t>
            </a:r>
            <a:r>
              <a:rPr lang="en-US" b="0">
                <a:solidFill>
                  <a:srgbClr val="73262F"/>
                </a:solidFill>
                <a:effectLst/>
                <a:latin typeface="Consolas" panose="020B0609020204030204" pitchFamily="49" charset="0"/>
              </a:rPr>
              <a:t>"</a:t>
            </a:r>
            <a:r>
              <a:rPr lang="en-US">
                <a:solidFill>
                  <a:schemeClr val="tx1"/>
                </a:solidFill>
              </a:rPr>
              <a:t>,</a:t>
            </a:r>
            <a:endParaRPr lang="en-US" b="0">
              <a:solidFill>
                <a:schemeClr val="tx1"/>
              </a:solidFill>
              <a:effectLst/>
              <a:latin typeface="Consolas" panose="020B0609020204030204" pitchFamily="49" charset="0"/>
            </a:endParaRPr>
          </a:p>
          <a:p>
            <a:r>
              <a:rPr lang="en-US">
                <a:solidFill>
                  <a:srgbClr val="CCCCCC"/>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p>
          <a:p>
            <a:r>
              <a:rPr lang="en-US">
                <a:solidFill>
                  <a:srgbClr val="CCCCCC"/>
                </a:solidFill>
              </a:rPr>
              <a:t>	</a:t>
            </a:r>
            <a:r>
              <a:rPr lang="en-US" sz="1400" b="0">
                <a:solidFill>
                  <a:srgbClr val="225B62"/>
                </a:solidFill>
                <a:effectLst/>
                <a:latin typeface="Consolas" panose="020B0609020204030204" pitchFamily="49" charset="0"/>
              </a:rPr>
              <a:t> </a:t>
            </a:r>
            <a:r>
              <a:rPr lang="en-US" sz="1400" b="0" err="1">
                <a:solidFill>
                  <a:srgbClr val="225B62"/>
                </a:solidFill>
                <a:effectLst/>
                <a:latin typeface="Consolas" panose="020B0609020204030204" pitchFamily="49" charset="0"/>
              </a:rPr>
              <a:t>VectorizedQuery</a:t>
            </a:r>
            <a:r>
              <a:rPr lang="en-US" b="0">
                <a:solidFill>
                  <a:schemeClr val="tx1"/>
                </a:solidFill>
                <a:effectLst/>
                <a:latin typeface="Consolas" panose="020B0609020204030204" pitchFamily="49" charset="0"/>
              </a:rPr>
              <a:t>(</a:t>
            </a:r>
          </a:p>
          <a:p>
            <a:r>
              <a:rPr lang="en-US" b="0">
                <a:solidFill>
                  <a:srgbClr val="9CDCFE"/>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vector</a:t>
            </a:r>
            <a:r>
              <a:rPr lang="en-US" b="0">
                <a:solidFill>
                  <a:schemeClr val="tx1"/>
                </a:solidFill>
                <a:effectLst/>
                <a:latin typeface="Consolas" panose="020B0609020204030204" pitchFamily="49" charset="0"/>
              </a:rPr>
              <a:t>=</a:t>
            </a:r>
            <a:r>
              <a:rPr lang="en-US" b="0">
                <a:solidFill>
                  <a:srgbClr val="2A446F"/>
                </a:solidFill>
                <a:effectLst/>
                <a:latin typeface="Consolas" panose="020B0609020204030204" pitchFamily="49" charset="0"/>
              </a:rPr>
              <a:t>query2</a:t>
            </a:r>
            <a:r>
              <a:rPr lang="en-US" b="0">
                <a:solidFill>
                  <a:schemeClr val="tx1"/>
                </a:solidFill>
                <a:effectLst/>
                <a:latin typeface="Consolas" panose="020B0609020204030204" pitchFamily="49" charset="0"/>
              </a:rPr>
              <a:t>,</a:t>
            </a:r>
            <a:r>
              <a:rPr lang="en-US" b="0">
                <a:solidFill>
                  <a:srgbClr val="CCCCCC"/>
                </a:solidFill>
                <a:effectLst/>
                <a:latin typeface="Consolas" panose="020B0609020204030204" pitchFamily="49" charset="0"/>
              </a:rPr>
              <a:t> </a:t>
            </a:r>
            <a:r>
              <a:rPr lang="en-US" b="0">
                <a:solidFill>
                  <a:schemeClr val="accent2">
                    <a:lumMod val="75000"/>
                  </a:schemeClr>
                </a:solidFill>
                <a:effectLst/>
                <a:latin typeface="Consolas" panose="020B0609020204030204" pitchFamily="49" charset="0"/>
              </a:rPr>
              <a:t>fields</a:t>
            </a:r>
            <a:r>
              <a:rPr lang="en-US" b="0">
                <a:solidFill>
                  <a:schemeClr val="tx1"/>
                </a:solidFill>
                <a:effectLst/>
                <a:latin typeface="Consolas" panose="020B0609020204030204" pitchFamily="49" charset="0"/>
              </a:rPr>
              <a:t>=</a:t>
            </a:r>
            <a:r>
              <a:rPr lang="en-US" b="0">
                <a:solidFill>
                  <a:srgbClr val="73262F"/>
                </a:solidFill>
                <a:effectLst/>
                <a:latin typeface="Consolas" panose="020B0609020204030204" pitchFamily="49" charset="0"/>
              </a:rPr>
              <a:t>"</a:t>
            </a:r>
            <a:r>
              <a:rPr lang="en-US" b="0" err="1">
                <a:solidFill>
                  <a:srgbClr val="73262F"/>
                </a:solidFill>
                <a:effectLst/>
                <a:latin typeface="Consolas" panose="020B0609020204030204" pitchFamily="49" charset="0"/>
              </a:rPr>
              <a:t>title_vector</a:t>
            </a:r>
            <a:r>
              <a:rPr lang="en-US" b="0">
                <a:solidFill>
                  <a:srgbClr val="73262F"/>
                </a:solidFill>
                <a:effectLst/>
                <a:latin typeface="Consolas" panose="020B0609020204030204" pitchFamily="49" charset="0"/>
              </a:rPr>
              <a:t>"</a:t>
            </a:r>
            <a:r>
              <a:rPr lang="en-US" b="0">
                <a:solidFill>
                  <a:schemeClr val="tx1"/>
                </a:solidFill>
                <a:effectLst/>
                <a:latin typeface="Consolas" panose="020B0609020204030204" pitchFamily="49" charset="0"/>
              </a:rPr>
              <a:t>,</a:t>
            </a:r>
          </a:p>
          <a:p>
            <a:r>
              <a:rPr lang="en-US">
                <a:solidFill>
                  <a:srgbClr val="CE9178"/>
                </a:solidFill>
              </a:rPr>
              <a:t>             </a:t>
            </a:r>
            <a:r>
              <a:rPr lang="en-US" b="0" err="1">
                <a:solidFill>
                  <a:schemeClr val="accent2">
                    <a:lumMod val="75000"/>
                  </a:schemeClr>
                </a:solidFill>
                <a:effectLst/>
                <a:latin typeface="Consolas" panose="020B0609020204030204" pitchFamily="49" charset="0"/>
              </a:rPr>
              <a:t>k_nearest_neighbors</a:t>
            </a:r>
            <a:r>
              <a:rPr lang="en-US" b="0">
                <a:solidFill>
                  <a:schemeClr val="tx1"/>
                </a:solidFill>
                <a:effectLst/>
                <a:latin typeface="Consolas" panose="020B0609020204030204" pitchFamily="49" charset="0"/>
              </a:rPr>
              <a:t>=</a:t>
            </a:r>
            <a:r>
              <a:rPr lang="en-US" b="0">
                <a:solidFill>
                  <a:srgbClr val="07641D"/>
                </a:solidFill>
                <a:effectLst/>
                <a:latin typeface="Consolas" panose="020B0609020204030204" pitchFamily="49" charset="0"/>
              </a:rPr>
              <a:t>5</a:t>
            </a:r>
            <a:r>
              <a:rPr lang="en-US" b="0">
                <a:solidFill>
                  <a:schemeClr val="tx1"/>
                </a:solidFill>
                <a:effectLst/>
                <a:latin typeface="Consolas" panose="020B0609020204030204" pitchFamily="49" charset="0"/>
              </a:rPr>
              <a:t>)</a:t>
            </a:r>
          </a:p>
          <a:p>
            <a:r>
              <a:rPr lang="en-US">
                <a:solidFill>
                  <a:srgbClr val="CCCCCC"/>
                </a:solidFill>
              </a:rPr>
              <a:t>        </a:t>
            </a:r>
            <a:r>
              <a:rPr lang="en-US" b="0">
                <a:solidFill>
                  <a:schemeClr val="tx1"/>
                </a:solidFill>
                <a:effectLst/>
                <a:latin typeface="Consolas" panose="020B0609020204030204" pitchFamily="49" charset="0"/>
              </a:rPr>
              <a:t>])</a:t>
            </a:r>
            <a:endParaRPr lang="en-US">
              <a:solidFill>
                <a:schemeClr val="tx1"/>
              </a:solidFill>
            </a:endParaRPr>
          </a:p>
        </p:txBody>
      </p:sp>
    </p:spTree>
    <p:extLst>
      <p:ext uri="{BB962C8B-B14F-4D97-AF65-F5344CB8AC3E}">
        <p14:creationId xmlns:p14="http://schemas.microsoft.com/office/powerpoint/2010/main" val="560374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100"/>
                                  </p:stCondLst>
                                  <p:childTnLst>
                                    <p:animMotion origin="layout" path="M 0 -2.59259E-6 L 0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11"/>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0"/>
                                  </p:stCondLst>
                                  <p:childTnLst>
                                    <p:animMotion origin="layout" path="M 0 -2.59259E-6 L 0 0.03542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0"/>
                                  </p:stCondLst>
                                  <p:childTnLst>
                                    <p:animMotion origin="layout" path="M 0 -2.59259E-6 L 0 0.03542 " pathEditMode="relative" rAng="0" ptsTypes="AA">
                                      <p:cBhvr>
                                        <p:cTn id="29" dur="700" spd="-100000" fill="hold"/>
                                        <p:tgtEl>
                                          <p:spTgt spid="9"/>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100000" fill="hold" grpId="1" nodeType="withEffect">
                                  <p:stCondLst>
                                    <p:cond delay="100"/>
                                  </p:stCondLst>
                                  <p:childTnLst>
                                    <p:animMotion origin="layout" path="M 0 -2.59259E-6 L 0 0.03542 " pathEditMode="relative" rAng="0" ptsTypes="AA">
                                      <p:cBhvr>
                                        <p:cTn id="34" dur="700" spd="-100000" fill="hold"/>
                                        <p:tgtEl>
                                          <p:spTgt spid="19"/>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100"/>
                                  </p:stCondLst>
                                  <p:childTnLst>
                                    <p:animMotion origin="layout" path="M 0 -2.59259E-6 L 0 0.03542 " pathEditMode="relative" rAng="0" ptsTypes="AA">
                                      <p:cBhvr>
                                        <p:cTn id="39" dur="700" spd="-100000" fill="hold"/>
                                        <p:tgtEl>
                                          <p:spTgt spid="18"/>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3" grpId="0" animBg="1"/>
      <p:bldP spid="13" grpId="1" animBg="1"/>
      <p:bldP spid="9" grpId="0"/>
      <p:bldP spid="9" grpId="1"/>
      <p:bldP spid="6" grpId="0" animBg="1"/>
      <p:bldP spid="6" grpId="1" animBg="1"/>
      <p:bldP spid="18" grpId="0" animBg="1"/>
      <p:bldP spid="18" grpId="1" animBg="1"/>
      <p:bldP spid="20" grpId="0" animBg="1"/>
      <p:bldP spid="20" grpId="1" animBg="1"/>
      <p:bldP spid="19" grpId="0"/>
      <p:bldP spid="19" grpId="1"/>
      <p:bldP spid="7" grpId="0" animBg="1"/>
      <p:bldP spid="7"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A8145-FAF8-736E-EB2C-B8D4943B98B3}"/>
            </a:ext>
          </a:extLst>
        </p:cNvPr>
        <p:cNvGrpSpPr/>
        <p:nvPr/>
      </p:nvGrpSpPr>
      <p:grpSpPr>
        <a:xfrm>
          <a:off x="0" y="0"/>
          <a:ext cx="0" cy="0"/>
          <a:chOff x="0" y="0"/>
          <a:chExt cx="0" cy="0"/>
        </a:xfrm>
      </p:grpSpPr>
      <p:sp>
        <p:nvSpPr>
          <p:cNvPr id="16" name="Rounded Rectangle 1">
            <a:extLst>
              <a:ext uri="{FF2B5EF4-FFF2-40B4-BE49-F238E27FC236}">
                <a16:creationId xmlns:a16="http://schemas.microsoft.com/office/drawing/2014/main" id="{3F180A86-A342-8C96-2E1F-C6F81CEF2934}"/>
              </a:ext>
              <a:ext uri="{C183D7F6-B498-43B3-948B-1728B52AA6E4}">
                <adec:decorative xmlns:adec="http://schemas.microsoft.com/office/drawing/2017/decorative" val="1"/>
              </a:ext>
            </a:extLst>
          </p:cNvPr>
          <p:cNvSpPr/>
          <p:nvPr/>
        </p:nvSpPr>
        <p:spPr bwMode="auto">
          <a:xfrm>
            <a:off x="585217" y="3345696"/>
            <a:ext cx="11021566" cy="1993900"/>
          </a:xfrm>
          <a:prstGeom prst="roundRect">
            <a:avLst>
              <a:gd name="adj" fmla="val 7154"/>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 name="Title 1">
            <a:extLst>
              <a:ext uri="{FF2B5EF4-FFF2-40B4-BE49-F238E27FC236}">
                <a16:creationId xmlns:a16="http://schemas.microsoft.com/office/drawing/2014/main" id="{F009BFB2-E359-4F87-3EF3-0353B5E629CB}"/>
              </a:ext>
            </a:extLst>
          </p:cNvPr>
          <p:cNvSpPr>
            <a:spLocks noGrp="1"/>
          </p:cNvSpPr>
          <p:nvPr>
            <p:ph type="title"/>
          </p:nvPr>
        </p:nvSpPr>
        <p:spPr/>
        <p:txBody>
          <a:bodyPr/>
          <a:lstStyle/>
          <a:p>
            <a:r>
              <a:rPr lang="en-US"/>
              <a:t>Search multi-modal vectors</a:t>
            </a:r>
          </a:p>
        </p:txBody>
      </p:sp>
      <p:sp>
        <p:nvSpPr>
          <p:cNvPr id="4" name="Rounded Rectangle 1">
            <a:extLst>
              <a:ext uri="{FF2B5EF4-FFF2-40B4-BE49-F238E27FC236}">
                <a16:creationId xmlns:a16="http://schemas.microsoft.com/office/drawing/2014/main" id="{F51EFBB1-5626-36AA-065F-C171909AAA34}"/>
              </a:ext>
              <a:ext uri="{C183D7F6-B498-43B3-948B-1728B52AA6E4}">
                <adec:decorative xmlns:adec="http://schemas.microsoft.com/office/drawing/2017/decorative" val="1"/>
              </a:ext>
            </a:extLst>
          </p:cNvPr>
          <p:cNvSpPr/>
          <p:nvPr/>
        </p:nvSpPr>
        <p:spPr bwMode="auto">
          <a:xfrm>
            <a:off x="585217" y="1820862"/>
            <a:ext cx="11021566" cy="1993900"/>
          </a:xfrm>
          <a:prstGeom prst="roundRect">
            <a:avLst>
              <a:gd name="adj" fmla="val 7154"/>
            </a:avLst>
          </a:prstGeom>
          <a:solidFill>
            <a:schemeClr val="bg1"/>
          </a:solid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 name="Graphic 38" descr="Image icon">
            <a:extLst>
              <a:ext uri="{FF2B5EF4-FFF2-40B4-BE49-F238E27FC236}">
                <a16:creationId xmlns:a16="http://schemas.microsoft.com/office/drawing/2014/main" id="{9CDD8121-5957-B160-EE08-0D71D2F70030}"/>
              </a:ext>
            </a:extLst>
          </p:cNvPr>
          <p:cNvSpPr/>
          <p:nvPr/>
        </p:nvSpPr>
        <p:spPr>
          <a:xfrm>
            <a:off x="1438443" y="2573564"/>
            <a:ext cx="488496" cy="488496"/>
          </a:xfrm>
          <a:custGeom>
            <a:avLst/>
            <a:gdLst>
              <a:gd name="connsiteX0" fmla="*/ 230000 w 488496"/>
              <a:gd name="connsiteY0" fmla="*/ 290872 h 488496"/>
              <a:gd name="connsiteX1" fmla="*/ 232253 w 488496"/>
              <a:gd name="connsiteY1" fmla="*/ 288945 h 488496"/>
              <a:gd name="connsiteX2" fmla="*/ 255972 w 488496"/>
              <a:gd name="connsiteY2" fmla="*/ 288755 h 488496"/>
              <a:gd name="connsiteX3" fmla="*/ 258496 w 488496"/>
              <a:gd name="connsiteY3" fmla="*/ 290872 h 488496"/>
              <a:gd name="connsiteX4" fmla="*/ 446513 w 488496"/>
              <a:gd name="connsiteY4" fmla="*/ 475415 h 488496"/>
              <a:gd name="connsiteX5" fmla="*/ 400295 w 488496"/>
              <a:gd name="connsiteY5" fmla="*/ 488496 h 488496"/>
              <a:gd name="connsiteX6" fmla="*/ 88201 w 488496"/>
              <a:gd name="connsiteY6" fmla="*/ 488496 h 488496"/>
              <a:gd name="connsiteX7" fmla="*/ 41984 w 488496"/>
              <a:gd name="connsiteY7" fmla="*/ 475442 h 488496"/>
              <a:gd name="connsiteX8" fmla="*/ 230000 w 488496"/>
              <a:gd name="connsiteY8" fmla="*/ 290872 h 488496"/>
              <a:gd name="connsiteX9" fmla="*/ 232253 w 488496"/>
              <a:gd name="connsiteY9" fmla="*/ 288945 h 488496"/>
              <a:gd name="connsiteX10" fmla="*/ 230000 w 488496"/>
              <a:gd name="connsiteY10" fmla="*/ 290845 h 488496"/>
              <a:gd name="connsiteX11" fmla="*/ 400295 w 488496"/>
              <a:gd name="connsiteY11" fmla="*/ 0 h 488496"/>
              <a:gd name="connsiteX12" fmla="*/ 488496 w 488496"/>
              <a:gd name="connsiteY12" fmla="*/ 88201 h 488496"/>
              <a:gd name="connsiteX13" fmla="*/ 488496 w 488496"/>
              <a:gd name="connsiteY13" fmla="*/ 400295 h 488496"/>
              <a:gd name="connsiteX14" fmla="*/ 475334 w 488496"/>
              <a:gd name="connsiteY14" fmla="*/ 446702 h 488496"/>
              <a:gd name="connsiteX15" fmla="*/ 287019 w 488496"/>
              <a:gd name="connsiteY15" fmla="*/ 261807 h 488496"/>
              <a:gd name="connsiteX16" fmla="*/ 283545 w 488496"/>
              <a:gd name="connsiteY16" fmla="*/ 258659 h 488496"/>
              <a:gd name="connsiteX17" fmla="*/ 205141 w 488496"/>
              <a:gd name="connsiteY17" fmla="*/ 258496 h 488496"/>
              <a:gd name="connsiteX18" fmla="*/ 201478 w 488496"/>
              <a:gd name="connsiteY18" fmla="*/ 261834 h 488496"/>
              <a:gd name="connsiteX19" fmla="*/ 13162 w 488496"/>
              <a:gd name="connsiteY19" fmla="*/ 446675 h 488496"/>
              <a:gd name="connsiteX20" fmla="*/ 0 w 488496"/>
              <a:gd name="connsiteY20" fmla="*/ 400295 h 488496"/>
              <a:gd name="connsiteX21" fmla="*/ 0 w 488496"/>
              <a:gd name="connsiteY21" fmla="*/ 88201 h 488496"/>
              <a:gd name="connsiteX22" fmla="*/ 88201 w 488496"/>
              <a:gd name="connsiteY22" fmla="*/ 0 h 488496"/>
              <a:gd name="connsiteX23" fmla="*/ 400295 w 488496"/>
              <a:gd name="connsiteY23" fmla="*/ 0 h 488496"/>
              <a:gd name="connsiteX24" fmla="*/ 346072 w 488496"/>
              <a:gd name="connsiteY24" fmla="*/ 81416 h 488496"/>
              <a:gd name="connsiteX25" fmla="*/ 284956 w 488496"/>
              <a:gd name="connsiteY25" fmla="*/ 142532 h 488496"/>
              <a:gd name="connsiteX26" fmla="*/ 346072 w 488496"/>
              <a:gd name="connsiteY26" fmla="*/ 203649 h 488496"/>
              <a:gd name="connsiteX27" fmla="*/ 407189 w 488496"/>
              <a:gd name="connsiteY27" fmla="*/ 142532 h 488496"/>
              <a:gd name="connsiteX28" fmla="*/ 346072 w 488496"/>
              <a:gd name="connsiteY28" fmla="*/ 81416 h 488496"/>
              <a:gd name="connsiteX29" fmla="*/ 346072 w 488496"/>
              <a:gd name="connsiteY29" fmla="*/ 122124 h 488496"/>
              <a:gd name="connsiteX30" fmla="*/ 366481 w 488496"/>
              <a:gd name="connsiteY30" fmla="*/ 142532 h 488496"/>
              <a:gd name="connsiteX31" fmla="*/ 346072 w 488496"/>
              <a:gd name="connsiteY31" fmla="*/ 162941 h 488496"/>
              <a:gd name="connsiteX32" fmla="*/ 325664 w 488496"/>
              <a:gd name="connsiteY32" fmla="*/ 142532 h 488496"/>
              <a:gd name="connsiteX33" fmla="*/ 346072 w 488496"/>
              <a:gd name="connsiteY33" fmla="*/ 122124 h 488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8496" h="488496">
                <a:moveTo>
                  <a:pt x="230000" y="290872"/>
                </a:moveTo>
                <a:lnTo>
                  <a:pt x="232253" y="288945"/>
                </a:lnTo>
                <a:cubicBezTo>
                  <a:pt x="239301" y="283805"/>
                  <a:pt x="248843" y="283729"/>
                  <a:pt x="255972" y="288755"/>
                </a:cubicBezTo>
                <a:lnTo>
                  <a:pt x="258496" y="290872"/>
                </a:lnTo>
                <a:lnTo>
                  <a:pt x="446513" y="475415"/>
                </a:lnTo>
                <a:cubicBezTo>
                  <a:pt x="432623" y="483986"/>
                  <a:pt x="416617" y="488518"/>
                  <a:pt x="400295" y="488496"/>
                </a:cubicBezTo>
                <a:lnTo>
                  <a:pt x="88201" y="488496"/>
                </a:lnTo>
                <a:cubicBezTo>
                  <a:pt x="71881" y="488526"/>
                  <a:pt x="55877" y="484005"/>
                  <a:pt x="41984" y="475442"/>
                </a:cubicBezTo>
                <a:lnTo>
                  <a:pt x="230000" y="290872"/>
                </a:lnTo>
                <a:lnTo>
                  <a:pt x="232253" y="288945"/>
                </a:lnTo>
                <a:lnTo>
                  <a:pt x="230000" y="290845"/>
                </a:lnTo>
                <a:close/>
                <a:moveTo>
                  <a:pt x="400295" y="0"/>
                </a:moveTo>
                <a:cubicBezTo>
                  <a:pt x="449007" y="0"/>
                  <a:pt x="488496" y="39489"/>
                  <a:pt x="488496" y="88201"/>
                </a:cubicBezTo>
                <a:lnTo>
                  <a:pt x="488496" y="400295"/>
                </a:lnTo>
                <a:cubicBezTo>
                  <a:pt x="488496" y="417311"/>
                  <a:pt x="483665" y="433215"/>
                  <a:pt x="475334" y="446702"/>
                </a:cubicBezTo>
                <a:lnTo>
                  <a:pt x="287019" y="261807"/>
                </a:lnTo>
                <a:lnTo>
                  <a:pt x="283545" y="258659"/>
                </a:lnTo>
                <a:cubicBezTo>
                  <a:pt x="260900" y="239618"/>
                  <a:pt x="227865" y="239548"/>
                  <a:pt x="205141" y="258496"/>
                </a:cubicBezTo>
                <a:lnTo>
                  <a:pt x="201478" y="261834"/>
                </a:lnTo>
                <a:lnTo>
                  <a:pt x="13162" y="446675"/>
                </a:lnTo>
                <a:cubicBezTo>
                  <a:pt x="4533" y="432748"/>
                  <a:pt x="-26" y="416682"/>
                  <a:pt x="0" y="400295"/>
                </a:cubicBezTo>
                <a:lnTo>
                  <a:pt x="0" y="88201"/>
                </a:lnTo>
                <a:cubicBezTo>
                  <a:pt x="0" y="39489"/>
                  <a:pt x="39489" y="0"/>
                  <a:pt x="88201" y="0"/>
                </a:cubicBezTo>
                <a:lnTo>
                  <a:pt x="400295" y="0"/>
                </a:lnTo>
                <a:close/>
                <a:moveTo>
                  <a:pt x="346072" y="81416"/>
                </a:moveTo>
                <a:cubicBezTo>
                  <a:pt x="312320" y="81416"/>
                  <a:pt x="284956" y="108779"/>
                  <a:pt x="284956" y="142532"/>
                </a:cubicBezTo>
                <a:cubicBezTo>
                  <a:pt x="284956" y="176286"/>
                  <a:pt x="312320" y="203649"/>
                  <a:pt x="346072" y="203649"/>
                </a:cubicBezTo>
                <a:cubicBezTo>
                  <a:pt x="379825" y="203649"/>
                  <a:pt x="407189" y="176286"/>
                  <a:pt x="407189" y="142532"/>
                </a:cubicBezTo>
                <a:cubicBezTo>
                  <a:pt x="407189" y="108779"/>
                  <a:pt x="379825" y="81416"/>
                  <a:pt x="346072" y="81416"/>
                </a:cubicBezTo>
                <a:close/>
                <a:moveTo>
                  <a:pt x="346072" y="122124"/>
                </a:moveTo>
                <a:cubicBezTo>
                  <a:pt x="357343" y="122124"/>
                  <a:pt x="366481" y="131261"/>
                  <a:pt x="366481" y="142532"/>
                </a:cubicBezTo>
                <a:cubicBezTo>
                  <a:pt x="366481" y="153804"/>
                  <a:pt x="357343" y="162941"/>
                  <a:pt x="346072" y="162941"/>
                </a:cubicBezTo>
                <a:cubicBezTo>
                  <a:pt x="334802" y="162941"/>
                  <a:pt x="325664" y="153804"/>
                  <a:pt x="325664" y="142532"/>
                </a:cubicBezTo>
                <a:cubicBezTo>
                  <a:pt x="325664" y="131261"/>
                  <a:pt x="334802" y="122124"/>
                  <a:pt x="346072" y="122124"/>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0" name="Straight Connector 9">
            <a:extLst>
              <a:ext uri="{FF2B5EF4-FFF2-40B4-BE49-F238E27FC236}">
                <a16:creationId xmlns:a16="http://schemas.microsoft.com/office/drawing/2014/main" id="{FE8BF754-7D03-B85B-32A5-A31B9B9704DE}"/>
              </a:ext>
              <a:ext uri="{C183D7F6-B498-43B3-948B-1728B52AA6E4}">
                <adec:decorative xmlns:adec="http://schemas.microsoft.com/office/drawing/2017/decorative" val="1"/>
              </a:ext>
            </a:extLst>
          </p:cNvPr>
          <p:cNvCxnSpPr>
            <a:cxnSpLocks/>
          </p:cNvCxnSpPr>
          <p:nvPr/>
        </p:nvCxnSpPr>
        <p:spPr>
          <a:xfrm>
            <a:off x="2772450"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 name="Graphic 34" descr="Headphones icon">
            <a:extLst>
              <a:ext uri="{FF2B5EF4-FFF2-40B4-BE49-F238E27FC236}">
                <a16:creationId xmlns:a16="http://schemas.microsoft.com/office/drawing/2014/main" id="{964BA034-14D3-9D9B-E34F-DB70B543BAC9}"/>
              </a:ext>
            </a:extLst>
          </p:cNvPr>
          <p:cNvSpPr/>
          <p:nvPr/>
        </p:nvSpPr>
        <p:spPr>
          <a:xfrm>
            <a:off x="3617960" y="2546425"/>
            <a:ext cx="542773" cy="542773"/>
          </a:xfrm>
          <a:custGeom>
            <a:avLst/>
            <a:gdLst>
              <a:gd name="connsiteX0" fmla="*/ 271387 w 542773"/>
              <a:gd name="connsiteY0" fmla="*/ 0 h 542773"/>
              <a:gd name="connsiteX1" fmla="*/ 542773 w 542773"/>
              <a:gd name="connsiteY1" fmla="*/ 271387 h 542773"/>
              <a:gd name="connsiteX2" fmla="*/ 542773 w 542773"/>
              <a:gd name="connsiteY2" fmla="*/ 461357 h 542773"/>
              <a:gd name="connsiteX3" fmla="*/ 461357 w 542773"/>
              <a:gd name="connsiteY3" fmla="*/ 542773 h 542773"/>
              <a:gd name="connsiteX4" fmla="*/ 379941 w 542773"/>
              <a:gd name="connsiteY4" fmla="*/ 542773 h 542773"/>
              <a:gd name="connsiteX5" fmla="*/ 352803 w 542773"/>
              <a:gd name="connsiteY5" fmla="*/ 515635 h 542773"/>
              <a:gd name="connsiteX6" fmla="*/ 352803 w 542773"/>
              <a:gd name="connsiteY6" fmla="*/ 352803 h 542773"/>
              <a:gd name="connsiteX7" fmla="*/ 379941 w 542773"/>
              <a:gd name="connsiteY7" fmla="*/ 325664 h 542773"/>
              <a:gd name="connsiteX8" fmla="*/ 502065 w 542773"/>
              <a:gd name="connsiteY8" fmla="*/ 325664 h 542773"/>
              <a:gd name="connsiteX9" fmla="*/ 502065 w 542773"/>
              <a:gd name="connsiteY9" fmla="*/ 271387 h 542773"/>
              <a:gd name="connsiteX10" fmla="*/ 271387 w 542773"/>
              <a:gd name="connsiteY10" fmla="*/ 40708 h 542773"/>
              <a:gd name="connsiteX11" fmla="*/ 40708 w 542773"/>
              <a:gd name="connsiteY11" fmla="*/ 271387 h 542773"/>
              <a:gd name="connsiteX12" fmla="*/ 40708 w 542773"/>
              <a:gd name="connsiteY12" fmla="*/ 325664 h 542773"/>
              <a:gd name="connsiteX13" fmla="*/ 162832 w 542773"/>
              <a:gd name="connsiteY13" fmla="*/ 325664 h 542773"/>
              <a:gd name="connsiteX14" fmla="*/ 189971 w 542773"/>
              <a:gd name="connsiteY14" fmla="*/ 352803 h 542773"/>
              <a:gd name="connsiteX15" fmla="*/ 189971 w 542773"/>
              <a:gd name="connsiteY15" fmla="*/ 515635 h 542773"/>
              <a:gd name="connsiteX16" fmla="*/ 162832 w 542773"/>
              <a:gd name="connsiteY16" fmla="*/ 542773 h 542773"/>
              <a:gd name="connsiteX17" fmla="*/ 81416 w 542773"/>
              <a:gd name="connsiteY17" fmla="*/ 542773 h 542773"/>
              <a:gd name="connsiteX18" fmla="*/ 0 w 542773"/>
              <a:gd name="connsiteY18" fmla="*/ 461357 h 542773"/>
              <a:gd name="connsiteX19" fmla="*/ 0 w 542773"/>
              <a:gd name="connsiteY19" fmla="*/ 271387 h 542773"/>
              <a:gd name="connsiteX20" fmla="*/ 271387 w 542773"/>
              <a:gd name="connsiteY20"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2773" h="542773">
                <a:moveTo>
                  <a:pt x="271387" y="0"/>
                </a:moveTo>
                <a:cubicBezTo>
                  <a:pt x="421274" y="0"/>
                  <a:pt x="542773" y="121500"/>
                  <a:pt x="542773" y="271387"/>
                </a:cubicBezTo>
                <a:lnTo>
                  <a:pt x="542773" y="461357"/>
                </a:lnTo>
                <a:cubicBezTo>
                  <a:pt x="542773" y="506323"/>
                  <a:pt x="506323" y="542773"/>
                  <a:pt x="461357" y="542773"/>
                </a:cubicBezTo>
                <a:lnTo>
                  <a:pt x="379941" y="542773"/>
                </a:lnTo>
                <a:cubicBezTo>
                  <a:pt x="364953" y="542773"/>
                  <a:pt x="352803" y="530623"/>
                  <a:pt x="352803" y="515635"/>
                </a:cubicBezTo>
                <a:lnTo>
                  <a:pt x="352803" y="352803"/>
                </a:lnTo>
                <a:cubicBezTo>
                  <a:pt x="352803" y="337814"/>
                  <a:pt x="364953" y="325664"/>
                  <a:pt x="379941" y="325664"/>
                </a:cubicBezTo>
                <a:lnTo>
                  <a:pt x="502065" y="325664"/>
                </a:lnTo>
                <a:lnTo>
                  <a:pt x="502065" y="271387"/>
                </a:lnTo>
                <a:cubicBezTo>
                  <a:pt x="502065" y="143986"/>
                  <a:pt x="398786" y="40708"/>
                  <a:pt x="271387" y="40708"/>
                </a:cubicBezTo>
                <a:cubicBezTo>
                  <a:pt x="143986" y="40708"/>
                  <a:pt x="40708" y="143986"/>
                  <a:pt x="40708" y="271387"/>
                </a:cubicBezTo>
                <a:lnTo>
                  <a:pt x="40708" y="325664"/>
                </a:lnTo>
                <a:lnTo>
                  <a:pt x="162832" y="325664"/>
                </a:lnTo>
                <a:cubicBezTo>
                  <a:pt x="177820" y="325664"/>
                  <a:pt x="189971" y="337814"/>
                  <a:pt x="189971" y="352803"/>
                </a:cubicBezTo>
                <a:lnTo>
                  <a:pt x="189971" y="515635"/>
                </a:lnTo>
                <a:cubicBezTo>
                  <a:pt x="189971" y="530623"/>
                  <a:pt x="177820" y="542773"/>
                  <a:pt x="162832" y="542773"/>
                </a:cubicBezTo>
                <a:lnTo>
                  <a:pt x="81416" y="542773"/>
                </a:lnTo>
                <a:cubicBezTo>
                  <a:pt x="36451" y="542773"/>
                  <a:pt x="0" y="506323"/>
                  <a:pt x="0" y="461357"/>
                </a:cubicBezTo>
                <a:lnTo>
                  <a:pt x="0" y="271387"/>
                </a:lnTo>
                <a:cubicBezTo>
                  <a:pt x="0" y="121500"/>
                  <a:pt x="121500" y="0"/>
                  <a:pt x="271387"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1" name="Straight Connector 10">
            <a:extLst>
              <a:ext uri="{FF2B5EF4-FFF2-40B4-BE49-F238E27FC236}">
                <a16:creationId xmlns:a16="http://schemas.microsoft.com/office/drawing/2014/main" id="{2B3ED3F8-BF6B-E9BA-5B45-B08D19E7B1F3}"/>
              </a:ext>
              <a:ext uri="{C183D7F6-B498-43B3-948B-1728B52AA6E4}">
                <adec:decorative xmlns:adec="http://schemas.microsoft.com/office/drawing/2017/decorative" val="1"/>
              </a:ext>
            </a:extLst>
          </p:cNvPr>
          <p:cNvCxnSpPr>
            <a:cxnSpLocks/>
          </p:cNvCxnSpPr>
          <p:nvPr/>
        </p:nvCxnSpPr>
        <p:spPr>
          <a:xfrm>
            <a:off x="5001705"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6" name="Graphic 32" descr="Video camera icon">
            <a:extLst>
              <a:ext uri="{FF2B5EF4-FFF2-40B4-BE49-F238E27FC236}">
                <a16:creationId xmlns:a16="http://schemas.microsoft.com/office/drawing/2014/main" id="{B2B6BECA-480B-F09B-D776-548B198D6575}"/>
              </a:ext>
            </a:extLst>
          </p:cNvPr>
          <p:cNvSpPr/>
          <p:nvPr/>
        </p:nvSpPr>
        <p:spPr>
          <a:xfrm>
            <a:off x="5842677" y="2614272"/>
            <a:ext cx="542773" cy="407080"/>
          </a:xfrm>
          <a:custGeom>
            <a:avLst/>
            <a:gdLst>
              <a:gd name="connsiteX0" fmla="*/ 379941 w 542773"/>
              <a:gd name="connsiteY0" fmla="*/ 318879 h 407080"/>
              <a:gd name="connsiteX1" fmla="*/ 291741 w 542773"/>
              <a:gd name="connsiteY1" fmla="*/ 407080 h 407080"/>
              <a:gd name="connsiteX2" fmla="*/ 88201 w 542773"/>
              <a:gd name="connsiteY2" fmla="*/ 407080 h 407080"/>
              <a:gd name="connsiteX3" fmla="*/ 0 w 542773"/>
              <a:gd name="connsiteY3" fmla="*/ 318879 h 407080"/>
              <a:gd name="connsiteX4" fmla="*/ 0 w 542773"/>
              <a:gd name="connsiteY4" fmla="*/ 88201 h 407080"/>
              <a:gd name="connsiteX5" fmla="*/ 88201 w 542773"/>
              <a:gd name="connsiteY5" fmla="*/ 0 h 407080"/>
              <a:gd name="connsiteX6" fmla="*/ 291741 w 542773"/>
              <a:gd name="connsiteY6" fmla="*/ 0 h 407080"/>
              <a:gd name="connsiteX7" fmla="*/ 379941 w 542773"/>
              <a:gd name="connsiteY7" fmla="*/ 88201 h 407080"/>
              <a:gd name="connsiteX8" fmla="*/ 379941 w 542773"/>
              <a:gd name="connsiteY8" fmla="*/ 318879 h 407080"/>
              <a:gd name="connsiteX9" fmla="*/ 536314 w 542773"/>
              <a:gd name="connsiteY9" fmla="*/ 37804 h 407080"/>
              <a:gd name="connsiteX10" fmla="*/ 542773 w 542773"/>
              <a:gd name="connsiteY10" fmla="*/ 55390 h 407080"/>
              <a:gd name="connsiteX11" fmla="*/ 542773 w 542773"/>
              <a:gd name="connsiteY11" fmla="*/ 351690 h 407080"/>
              <a:gd name="connsiteX12" fmla="*/ 515646 w 542773"/>
              <a:gd name="connsiteY12" fmla="*/ 378840 h 407080"/>
              <a:gd name="connsiteX13" fmla="*/ 498049 w 542773"/>
              <a:gd name="connsiteY13" fmla="*/ 372370 h 407080"/>
              <a:gd name="connsiteX14" fmla="*/ 407080 w 542773"/>
              <a:gd name="connsiteY14" fmla="*/ 294997 h 407080"/>
              <a:gd name="connsiteX15" fmla="*/ 407080 w 542773"/>
              <a:gd name="connsiteY15" fmla="*/ 112028 h 407080"/>
              <a:gd name="connsiteX16" fmla="*/ 498049 w 542773"/>
              <a:gd name="connsiteY16" fmla="*/ 34710 h 407080"/>
              <a:gd name="connsiteX17" fmla="*/ 536304 w 542773"/>
              <a:gd name="connsiteY17" fmla="*/ 37793 h 407080"/>
              <a:gd name="connsiteX18" fmla="*/ 536314 w 542773"/>
              <a:gd name="connsiteY18" fmla="*/ 37804 h 40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2773" h="407080">
                <a:moveTo>
                  <a:pt x="379941" y="318879"/>
                </a:moveTo>
                <a:cubicBezTo>
                  <a:pt x="379941" y="367591"/>
                  <a:pt x="340452" y="407080"/>
                  <a:pt x="291741" y="407080"/>
                </a:cubicBezTo>
                <a:lnTo>
                  <a:pt x="88201" y="407080"/>
                </a:lnTo>
                <a:cubicBezTo>
                  <a:pt x="39489" y="407080"/>
                  <a:pt x="0" y="367591"/>
                  <a:pt x="0" y="318879"/>
                </a:cubicBezTo>
                <a:lnTo>
                  <a:pt x="0" y="88201"/>
                </a:lnTo>
                <a:cubicBezTo>
                  <a:pt x="0" y="39489"/>
                  <a:pt x="39489" y="0"/>
                  <a:pt x="88201" y="0"/>
                </a:cubicBezTo>
                <a:lnTo>
                  <a:pt x="291741" y="0"/>
                </a:lnTo>
                <a:cubicBezTo>
                  <a:pt x="340452" y="0"/>
                  <a:pt x="379941" y="39489"/>
                  <a:pt x="379941" y="88201"/>
                </a:cubicBezTo>
                <a:lnTo>
                  <a:pt x="379941" y="318879"/>
                </a:lnTo>
                <a:close/>
                <a:moveTo>
                  <a:pt x="536314" y="37804"/>
                </a:moveTo>
                <a:cubicBezTo>
                  <a:pt x="540486" y="42714"/>
                  <a:pt x="542776" y="48947"/>
                  <a:pt x="542773" y="55390"/>
                </a:cubicBezTo>
                <a:lnTo>
                  <a:pt x="542773" y="351690"/>
                </a:lnTo>
                <a:cubicBezTo>
                  <a:pt x="542779" y="366679"/>
                  <a:pt x="530632" y="378834"/>
                  <a:pt x="515646" y="378840"/>
                </a:cubicBezTo>
                <a:cubicBezTo>
                  <a:pt x="509197" y="378840"/>
                  <a:pt x="502958" y="376546"/>
                  <a:pt x="498049" y="372370"/>
                </a:cubicBezTo>
                <a:lnTo>
                  <a:pt x="407080" y="294997"/>
                </a:lnTo>
                <a:lnTo>
                  <a:pt x="407080" y="112028"/>
                </a:lnTo>
                <a:lnTo>
                  <a:pt x="498049" y="34710"/>
                </a:lnTo>
                <a:cubicBezTo>
                  <a:pt x="509463" y="24997"/>
                  <a:pt x="526591" y="26377"/>
                  <a:pt x="536304" y="37793"/>
                </a:cubicBezTo>
                <a:cubicBezTo>
                  <a:pt x="536309" y="37797"/>
                  <a:pt x="536312" y="37800"/>
                  <a:pt x="536314" y="37804"/>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2" name="Straight Connector 11">
            <a:extLst>
              <a:ext uri="{FF2B5EF4-FFF2-40B4-BE49-F238E27FC236}">
                <a16:creationId xmlns:a16="http://schemas.microsoft.com/office/drawing/2014/main" id="{917B680F-49B9-289B-28E1-D54F128D2666}"/>
              </a:ext>
              <a:ext uri="{C183D7F6-B498-43B3-948B-1728B52AA6E4}">
                <adec:decorative xmlns:adec="http://schemas.microsoft.com/office/drawing/2017/decorative" val="1"/>
              </a:ext>
            </a:extLst>
          </p:cNvPr>
          <p:cNvCxnSpPr>
            <a:cxnSpLocks/>
          </p:cNvCxnSpPr>
          <p:nvPr/>
        </p:nvCxnSpPr>
        <p:spPr>
          <a:xfrm>
            <a:off x="7226422"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Graphic 4" descr="Routing icon">
            <a:extLst>
              <a:ext uri="{FF2B5EF4-FFF2-40B4-BE49-F238E27FC236}">
                <a16:creationId xmlns:a16="http://schemas.microsoft.com/office/drawing/2014/main" id="{D12727C4-B6CE-FA02-9EF9-6216D344AC3D}"/>
              </a:ext>
            </a:extLst>
          </p:cNvPr>
          <p:cNvSpPr/>
          <p:nvPr/>
        </p:nvSpPr>
        <p:spPr>
          <a:xfrm>
            <a:off x="8067394" y="2546406"/>
            <a:ext cx="542862" cy="542805"/>
          </a:xfrm>
          <a:custGeom>
            <a:avLst/>
            <a:gdLst>
              <a:gd name="connsiteX0" fmla="*/ 453487 w 542862"/>
              <a:gd name="connsiteY0" fmla="*/ 7944 h 542805"/>
              <a:gd name="connsiteX1" fmla="*/ 415099 w 542862"/>
              <a:gd name="connsiteY1" fmla="*/ 7957 h 542805"/>
              <a:gd name="connsiteX2" fmla="*/ 415113 w 542862"/>
              <a:gd name="connsiteY2" fmla="*/ 46345 h 542805"/>
              <a:gd name="connsiteX3" fmla="*/ 450176 w 542862"/>
              <a:gd name="connsiteY3" fmla="*/ 81354 h 542805"/>
              <a:gd name="connsiteX4" fmla="*/ 298417 w 542862"/>
              <a:gd name="connsiteY4" fmla="*/ 81354 h 542805"/>
              <a:gd name="connsiteX5" fmla="*/ 217001 w 542862"/>
              <a:gd name="connsiteY5" fmla="*/ 162770 h 542805"/>
              <a:gd name="connsiteX6" fmla="*/ 217001 w 542862"/>
              <a:gd name="connsiteY6" fmla="*/ 406991 h 542805"/>
              <a:gd name="connsiteX7" fmla="*/ 189862 w 542862"/>
              <a:gd name="connsiteY7" fmla="*/ 434129 h 542805"/>
              <a:gd name="connsiteX8" fmla="*/ 158164 w 542862"/>
              <a:gd name="connsiteY8" fmla="*/ 434129 h 542805"/>
              <a:gd name="connsiteX9" fmla="*/ 54114 w 542862"/>
              <a:gd name="connsiteY9" fmla="*/ 384737 h 542805"/>
              <a:gd name="connsiteX10" fmla="*/ 0 w 542862"/>
              <a:gd name="connsiteY10" fmla="*/ 461376 h 542805"/>
              <a:gd name="connsiteX11" fmla="*/ 81404 w 542862"/>
              <a:gd name="connsiteY11" fmla="*/ 542806 h 542805"/>
              <a:gd name="connsiteX12" fmla="*/ 158218 w 542862"/>
              <a:gd name="connsiteY12" fmla="*/ 488407 h 542805"/>
              <a:gd name="connsiteX13" fmla="*/ 189862 w 542862"/>
              <a:gd name="connsiteY13" fmla="*/ 488407 h 542805"/>
              <a:gd name="connsiteX14" fmla="*/ 271278 w 542862"/>
              <a:gd name="connsiteY14" fmla="*/ 406991 h 542805"/>
              <a:gd name="connsiteX15" fmla="*/ 271278 w 542862"/>
              <a:gd name="connsiteY15" fmla="*/ 162743 h 542805"/>
              <a:gd name="connsiteX16" fmla="*/ 298417 w 542862"/>
              <a:gd name="connsiteY16" fmla="*/ 135604 h 542805"/>
              <a:gd name="connsiteX17" fmla="*/ 450095 w 542862"/>
              <a:gd name="connsiteY17" fmla="*/ 135604 h 542805"/>
              <a:gd name="connsiteX18" fmla="*/ 414950 w 542862"/>
              <a:gd name="connsiteY18" fmla="*/ 170640 h 542805"/>
              <a:gd name="connsiteX19" fmla="*/ 413639 w 542862"/>
              <a:gd name="connsiteY19" fmla="*/ 208997 h 542805"/>
              <a:gd name="connsiteX20" fmla="*/ 451997 w 542862"/>
              <a:gd name="connsiteY20" fmla="*/ 210308 h 542805"/>
              <a:gd name="connsiteX21" fmla="*/ 453216 w 542862"/>
              <a:gd name="connsiteY21" fmla="*/ 209095 h 542805"/>
              <a:gd name="connsiteX22" fmla="*/ 534903 w 542862"/>
              <a:gd name="connsiteY22" fmla="*/ 127679 h 542805"/>
              <a:gd name="connsiteX23" fmla="*/ 534925 w 542862"/>
              <a:gd name="connsiteY23" fmla="*/ 89300 h 542805"/>
              <a:gd name="connsiteX24" fmla="*/ 534903 w 542862"/>
              <a:gd name="connsiteY24" fmla="*/ 89278 h 542805"/>
              <a:gd name="connsiteX25" fmla="*/ 453487 w 542862"/>
              <a:gd name="connsiteY25" fmla="*/ 7944 h 542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2862" h="542805">
                <a:moveTo>
                  <a:pt x="453487" y="7944"/>
                </a:moveTo>
                <a:cubicBezTo>
                  <a:pt x="442884" y="-2653"/>
                  <a:pt x="425697" y="-2647"/>
                  <a:pt x="415099" y="7957"/>
                </a:cubicBezTo>
                <a:cubicBezTo>
                  <a:pt x="404502" y="18561"/>
                  <a:pt x="404510" y="35748"/>
                  <a:pt x="415113" y="46345"/>
                </a:cubicBezTo>
                <a:lnTo>
                  <a:pt x="450176" y="81354"/>
                </a:lnTo>
                <a:lnTo>
                  <a:pt x="298417" y="81354"/>
                </a:lnTo>
                <a:cubicBezTo>
                  <a:pt x="253451" y="81354"/>
                  <a:pt x="217001" y="117805"/>
                  <a:pt x="217001" y="162770"/>
                </a:cubicBezTo>
                <a:lnTo>
                  <a:pt x="217001" y="406991"/>
                </a:lnTo>
                <a:cubicBezTo>
                  <a:pt x="217001" y="421979"/>
                  <a:pt x="204851" y="434129"/>
                  <a:pt x="189862" y="434129"/>
                </a:cubicBezTo>
                <a:lnTo>
                  <a:pt x="158164" y="434129"/>
                </a:lnTo>
                <a:cubicBezTo>
                  <a:pt x="143071" y="391758"/>
                  <a:pt x="96486" y="369645"/>
                  <a:pt x="54114" y="384737"/>
                </a:cubicBezTo>
                <a:cubicBezTo>
                  <a:pt x="21696" y="396284"/>
                  <a:pt x="34" y="426962"/>
                  <a:pt x="0" y="461376"/>
                </a:cubicBezTo>
                <a:cubicBezTo>
                  <a:pt x="-7" y="506343"/>
                  <a:pt x="36439" y="542798"/>
                  <a:pt x="81404" y="542806"/>
                </a:cubicBezTo>
                <a:cubicBezTo>
                  <a:pt x="115958" y="542811"/>
                  <a:pt x="146752" y="521003"/>
                  <a:pt x="158218" y="488407"/>
                </a:cubicBezTo>
                <a:lnTo>
                  <a:pt x="189862" y="488407"/>
                </a:lnTo>
                <a:cubicBezTo>
                  <a:pt x="234828" y="488407"/>
                  <a:pt x="271278" y="451957"/>
                  <a:pt x="271278" y="406991"/>
                </a:cubicBezTo>
                <a:lnTo>
                  <a:pt x="271278" y="162743"/>
                </a:lnTo>
                <a:cubicBezTo>
                  <a:pt x="271278" y="147754"/>
                  <a:pt x="283428" y="135604"/>
                  <a:pt x="298417" y="135604"/>
                </a:cubicBezTo>
                <a:lnTo>
                  <a:pt x="450095" y="135604"/>
                </a:lnTo>
                <a:lnTo>
                  <a:pt x="414950" y="170640"/>
                </a:lnTo>
                <a:cubicBezTo>
                  <a:pt x="403997" y="180870"/>
                  <a:pt x="403411" y="198043"/>
                  <a:pt x="413639" y="208997"/>
                </a:cubicBezTo>
                <a:cubicBezTo>
                  <a:pt x="423871" y="219951"/>
                  <a:pt x="441044" y="220537"/>
                  <a:pt x="451997" y="210308"/>
                </a:cubicBezTo>
                <a:cubicBezTo>
                  <a:pt x="452415" y="209917"/>
                  <a:pt x="452822" y="209512"/>
                  <a:pt x="453216" y="209095"/>
                </a:cubicBezTo>
                <a:lnTo>
                  <a:pt x="534903" y="127679"/>
                </a:lnTo>
                <a:cubicBezTo>
                  <a:pt x="545506" y="117087"/>
                  <a:pt x="545517" y="99904"/>
                  <a:pt x="534925" y="89300"/>
                </a:cubicBezTo>
                <a:cubicBezTo>
                  <a:pt x="534917" y="89292"/>
                  <a:pt x="534911" y="89285"/>
                  <a:pt x="534903" y="89278"/>
                </a:cubicBezTo>
                <a:lnTo>
                  <a:pt x="453487" y="7944"/>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13" name="Straight Connector 12">
            <a:extLst>
              <a:ext uri="{FF2B5EF4-FFF2-40B4-BE49-F238E27FC236}">
                <a16:creationId xmlns:a16="http://schemas.microsoft.com/office/drawing/2014/main" id="{30804D2F-DC17-F30E-AC10-04FAD7D0ADED}"/>
              </a:ext>
              <a:ext uri="{C183D7F6-B498-43B3-948B-1728B52AA6E4}">
                <adec:decorative xmlns:adec="http://schemas.microsoft.com/office/drawing/2017/decorative" val="1"/>
              </a:ext>
            </a:extLst>
          </p:cNvPr>
          <p:cNvCxnSpPr>
            <a:cxnSpLocks/>
          </p:cNvCxnSpPr>
          <p:nvPr/>
        </p:nvCxnSpPr>
        <p:spPr>
          <a:xfrm>
            <a:off x="9451228" y="2211387"/>
            <a:ext cx="0" cy="1212850"/>
          </a:xfrm>
          <a:prstGeom prst="line">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Freeform: Shape 7" descr="Document icon">
            <a:extLst>
              <a:ext uri="{FF2B5EF4-FFF2-40B4-BE49-F238E27FC236}">
                <a16:creationId xmlns:a16="http://schemas.microsoft.com/office/drawing/2014/main" id="{F0806FD9-2BFD-F0FD-7547-37E053576FD4}"/>
              </a:ext>
            </a:extLst>
          </p:cNvPr>
          <p:cNvSpPr/>
          <p:nvPr/>
        </p:nvSpPr>
        <p:spPr>
          <a:xfrm>
            <a:off x="10292200" y="2546425"/>
            <a:ext cx="434219" cy="542773"/>
          </a:xfrm>
          <a:custGeom>
            <a:avLst/>
            <a:gdLst>
              <a:gd name="connsiteX0" fmla="*/ 257818 w 434219"/>
              <a:gd name="connsiteY0" fmla="*/ 13569 h 542773"/>
              <a:gd name="connsiteX1" fmla="*/ 420650 w 434219"/>
              <a:gd name="connsiteY1" fmla="*/ 176401 h 542773"/>
              <a:gd name="connsiteX2" fmla="*/ 271387 w 434219"/>
              <a:gd name="connsiteY2" fmla="*/ 176401 h 542773"/>
              <a:gd name="connsiteX3" fmla="*/ 257818 w 434219"/>
              <a:gd name="connsiteY3" fmla="*/ 162832 h 542773"/>
              <a:gd name="connsiteX4" fmla="*/ 54277 w 434219"/>
              <a:gd name="connsiteY4" fmla="*/ 0 h 542773"/>
              <a:gd name="connsiteX5" fmla="*/ 217109 w 434219"/>
              <a:gd name="connsiteY5" fmla="*/ 0 h 542773"/>
              <a:gd name="connsiteX6" fmla="*/ 217109 w 434219"/>
              <a:gd name="connsiteY6" fmla="*/ 162832 h 542773"/>
              <a:gd name="connsiteX7" fmla="*/ 271387 w 434219"/>
              <a:gd name="connsiteY7" fmla="*/ 217109 h 542773"/>
              <a:gd name="connsiteX8" fmla="*/ 434219 w 434219"/>
              <a:gd name="connsiteY8" fmla="*/ 217109 h 542773"/>
              <a:gd name="connsiteX9" fmla="*/ 434219 w 434219"/>
              <a:gd name="connsiteY9" fmla="*/ 488496 h 542773"/>
              <a:gd name="connsiteX10" fmla="*/ 379941 w 434219"/>
              <a:gd name="connsiteY10" fmla="*/ 542773 h 542773"/>
              <a:gd name="connsiteX11" fmla="*/ 54277 w 434219"/>
              <a:gd name="connsiteY11" fmla="*/ 542773 h 542773"/>
              <a:gd name="connsiteX12" fmla="*/ 0 w 434219"/>
              <a:gd name="connsiteY12" fmla="*/ 488496 h 542773"/>
              <a:gd name="connsiteX13" fmla="*/ 0 w 434219"/>
              <a:gd name="connsiteY13" fmla="*/ 54277 h 542773"/>
              <a:gd name="connsiteX14" fmla="*/ 54277 w 434219"/>
              <a:gd name="connsiteY14" fmla="*/ 0 h 542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34219" h="542773">
                <a:moveTo>
                  <a:pt x="257818" y="13569"/>
                </a:moveTo>
                <a:lnTo>
                  <a:pt x="420650" y="176401"/>
                </a:lnTo>
                <a:lnTo>
                  <a:pt x="271387" y="176401"/>
                </a:lnTo>
                <a:cubicBezTo>
                  <a:pt x="263894" y="176401"/>
                  <a:pt x="257818" y="170326"/>
                  <a:pt x="257818" y="162832"/>
                </a:cubicBezTo>
                <a:close/>
                <a:moveTo>
                  <a:pt x="54277" y="0"/>
                </a:moveTo>
                <a:lnTo>
                  <a:pt x="217109" y="0"/>
                </a:lnTo>
                <a:lnTo>
                  <a:pt x="217109" y="162832"/>
                </a:lnTo>
                <a:cubicBezTo>
                  <a:pt x="217109" y="192809"/>
                  <a:pt x="241409" y="217109"/>
                  <a:pt x="271387" y="217109"/>
                </a:cubicBezTo>
                <a:lnTo>
                  <a:pt x="434219" y="217109"/>
                </a:lnTo>
                <a:lnTo>
                  <a:pt x="434219" y="488496"/>
                </a:lnTo>
                <a:cubicBezTo>
                  <a:pt x="434219" y="518473"/>
                  <a:pt x="409919" y="542773"/>
                  <a:pt x="379941" y="542773"/>
                </a:cubicBezTo>
                <a:lnTo>
                  <a:pt x="54277" y="542773"/>
                </a:lnTo>
                <a:cubicBezTo>
                  <a:pt x="24301" y="542773"/>
                  <a:pt x="0" y="518473"/>
                  <a:pt x="0" y="488496"/>
                </a:cubicBezTo>
                <a:lnTo>
                  <a:pt x="0" y="54277"/>
                </a:lnTo>
                <a:cubicBezTo>
                  <a:pt x="0" y="24301"/>
                  <a:pt x="24301" y="0"/>
                  <a:pt x="54277"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9" name="Content Placeholder 2">
            <a:extLst>
              <a:ext uri="{FF2B5EF4-FFF2-40B4-BE49-F238E27FC236}">
                <a16:creationId xmlns:a16="http://schemas.microsoft.com/office/drawing/2014/main" id="{E2393B87-A358-6B8C-0F23-7FC25A62F3DB}"/>
              </a:ext>
            </a:extLst>
          </p:cNvPr>
          <p:cNvSpPr txBox="1">
            <a:spLocks/>
          </p:cNvSpPr>
          <p:nvPr/>
        </p:nvSpPr>
        <p:spPr>
          <a:xfrm>
            <a:off x="918023" y="3814755"/>
            <a:ext cx="10226227" cy="1524841"/>
          </a:xfrm>
          <a:prstGeom prst="rect">
            <a:avLst/>
          </a:prstGeom>
        </p:spPr>
        <p:txBody>
          <a:bodyPr vert="horz" lIns="91440" tIns="45720" rIns="91440" bIns="45720" rtlCol="0" anchor="ct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en-US" sz="2000"/>
              <a:t>Images, sounds, graphs, and more</a:t>
            </a:r>
          </a:p>
          <a:p>
            <a:pPr>
              <a:buFont typeface="Arial" panose="020B0604020202020204" pitchFamily="34" charset="0"/>
              <a:buChar char="•"/>
            </a:pPr>
            <a:r>
              <a:rPr lang="en-US" sz="2000"/>
              <a:t>Multi-modal embeddings - e.g., images + sentences in Azure AI Vision</a:t>
            </a:r>
          </a:p>
        </p:txBody>
      </p:sp>
      <p:sp>
        <p:nvSpPr>
          <p:cNvPr id="3" name="Rectangle: Rounded Corners 7">
            <a:extLst>
              <a:ext uri="{FF2B5EF4-FFF2-40B4-BE49-F238E27FC236}">
                <a16:creationId xmlns:a16="http://schemas.microsoft.com/office/drawing/2014/main" id="{F876E3F5-1E28-4C05-7490-CAD473A53A61}"/>
              </a:ext>
            </a:extLst>
          </p:cNvPr>
          <p:cNvSpPr/>
          <p:nvPr/>
        </p:nvSpPr>
        <p:spPr>
          <a:xfrm>
            <a:off x="606326" y="5909053"/>
            <a:ext cx="6748631" cy="49174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lvl="0">
              <a:defRPr/>
            </a:pPr>
            <a:r>
              <a:rPr kumimoji="0" lang="en-US" sz="1800" b="0" i="0" u="none" strike="noStrike" kern="1200" cap="none" spc="0" normalizeH="0" baseline="0" noProof="0">
                <a:ln>
                  <a:noFill/>
                </a:ln>
                <a:solidFill>
                  <a:schemeClr val="bg1"/>
                </a:solidFill>
                <a:effectLst/>
                <a:uLnTx/>
                <a:uFillTx/>
                <a:latin typeface="+mj-lt"/>
              </a:rPr>
              <a:t>💻 </a:t>
            </a:r>
            <a:r>
              <a:rPr kumimoji="0" lang="en-US" sz="1800" b="0" i="0" u="none" strike="noStrike" kern="1200" cap="none" spc="0" normalizeH="0" baseline="0" noProof="0">
                <a:ln>
                  <a:noFill/>
                </a:ln>
                <a:solidFill>
                  <a:schemeClr val="bg1"/>
                </a:solidFill>
                <a:effectLst/>
                <a:uLnTx/>
                <a:uFillTx/>
                <a:latin typeface="+mj-lt"/>
                <a:hlinkClick r:id="rId3">
                  <a:extLst>
                    <a:ext uri="{A12FA001-AC4F-418D-AE19-62706E023703}">
                      <ahyp:hlinkClr xmlns:ahyp="http://schemas.microsoft.com/office/drawing/2018/hyperlinkcolor" val="tx"/>
                    </a:ext>
                  </a:extLst>
                </a:hlinkClick>
              </a:rPr>
              <a:t>Demo: image_search.ipynb</a:t>
            </a:r>
            <a:r>
              <a:rPr kumimoji="0" lang="en-US" sz="1800" b="0" i="0" u="none" strike="noStrike" kern="1200" cap="none" spc="0" normalizeH="0" baseline="0" noProof="0">
                <a:ln>
                  <a:noFill/>
                </a:ln>
                <a:solidFill>
                  <a:schemeClr val="bg1"/>
                </a:solidFill>
                <a:effectLst/>
                <a:uLnTx/>
                <a:uFillTx/>
                <a:latin typeface="+mj-lt"/>
              </a:rPr>
              <a:t> </a:t>
            </a:r>
            <a:r>
              <a:rPr lang="en-US" sz="1800">
                <a:solidFill>
                  <a:schemeClr val="bg1"/>
                </a:solidFill>
              </a:rPr>
              <a:t>(</a:t>
            </a:r>
            <a:r>
              <a:rPr lang="en-US" sz="1800" err="1">
                <a:solidFill>
                  <a:schemeClr val="bg1"/>
                </a:solidFill>
                <a:hlinkClick r:id="rId4">
                  <a:extLst>
                    <a:ext uri="{A12FA001-AC4F-418D-AE19-62706E023703}">
                      <ahyp:hlinkClr xmlns:ahyp="http://schemas.microsoft.com/office/drawing/2018/hyperlinkcolor" val="tx"/>
                    </a:ext>
                  </a:extLst>
                </a:hlinkClick>
              </a:rPr>
              <a:t>aka.ms</a:t>
            </a:r>
            <a:r>
              <a:rPr lang="en-US" sz="1800">
                <a:solidFill>
                  <a:schemeClr val="bg1"/>
                </a:solidFill>
                <a:hlinkClick r:id="rId4">
                  <a:extLst>
                    <a:ext uri="{A12FA001-AC4F-418D-AE19-62706E023703}">
                      <ahyp:hlinkClr xmlns:ahyp="http://schemas.microsoft.com/office/drawing/2018/hyperlinkcolor" val="tx"/>
                    </a:ext>
                  </a:extLst>
                </a:hlinkClick>
              </a:rPr>
              <a:t>/</a:t>
            </a:r>
            <a:r>
              <a:rPr lang="en-US" sz="1800" err="1">
                <a:solidFill>
                  <a:schemeClr val="bg1"/>
                </a:solidFill>
                <a:hlinkClick r:id="rId4">
                  <a:extLst>
                    <a:ext uri="{A12FA001-AC4F-418D-AE19-62706E023703}">
                      <ahyp:hlinkClr xmlns:ahyp="http://schemas.microsoft.com/office/drawing/2018/hyperlinkcolor" val="tx"/>
                    </a:ext>
                  </a:extLst>
                </a:hlinkClick>
              </a:rPr>
              <a:t>aitour</a:t>
            </a:r>
            <a:r>
              <a:rPr lang="en-US" sz="1800">
                <a:solidFill>
                  <a:schemeClr val="bg1"/>
                </a:solidFill>
                <a:hlinkClick r:id="rId4">
                  <a:extLst>
                    <a:ext uri="{A12FA001-AC4F-418D-AE19-62706E023703}">
                      <ahyp:hlinkClr xmlns:ahyp="http://schemas.microsoft.com/office/drawing/2018/hyperlinkcolor" val="tx"/>
                    </a:ext>
                  </a:extLst>
                </a:hlinkClick>
              </a:rPr>
              <a:t>/image-search</a:t>
            </a:r>
            <a:r>
              <a:rPr lang="en-US" sz="1800">
                <a:solidFill>
                  <a:schemeClr val="bg1"/>
                </a:solidFill>
              </a:rPr>
              <a:t>)</a:t>
            </a:r>
            <a:endParaRPr kumimoji="0" lang="en-US" sz="1800" b="0" i="0" u="none" strike="noStrike" kern="1200" cap="none" spc="0" normalizeH="0" baseline="0" noProof="0">
              <a:ln>
                <a:noFill/>
              </a:ln>
              <a:solidFill>
                <a:schemeClr val="bg1"/>
              </a:solidFill>
              <a:effectLst/>
              <a:uLnTx/>
              <a:uFillTx/>
              <a:latin typeface="+mj-lt"/>
            </a:endParaRPr>
          </a:p>
        </p:txBody>
      </p:sp>
    </p:spTree>
    <p:extLst>
      <p:ext uri="{BB962C8B-B14F-4D97-AF65-F5344CB8AC3E}">
        <p14:creationId xmlns:p14="http://schemas.microsoft.com/office/powerpoint/2010/main" val="850745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0"/>
                                  </p:stCondLst>
                                  <p:childTnLst>
                                    <p:animMotion origin="layout" path="M -2.29167E-6 3.7037E-7 L -2.29167E-6 0.03542 " pathEditMode="relative" rAng="0" ptsTypes="AA">
                                      <p:cBhvr>
                                        <p:cTn id="24" dur="700" spd="-100000" fill="hold"/>
                                        <p:tgtEl>
                                          <p:spTgt spid="6"/>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0"/>
                                  </p:stCondLst>
                                  <p:childTnLst>
                                    <p:animMotion origin="layout" path="M -4.375E-6 3.7037E-7 L -4.375E-6 0.03542 " pathEditMode="relative" rAng="0" ptsTypes="AA">
                                      <p:cBhvr>
                                        <p:cTn id="29" dur="700" spd="-100000" fill="hold"/>
                                        <p:tgtEl>
                                          <p:spTgt spid="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0"/>
                                  </p:stCondLst>
                                  <p:childTnLst>
                                    <p:animMotion origin="layout" path="M 0 3.7037E-7 L 0 0.03542 " pathEditMode="relative" rAng="0" ptsTypes="AA">
                                      <p:cBhvr>
                                        <p:cTn id="34" dur="700" spd="-100000" fill="hold"/>
                                        <p:tgtEl>
                                          <p:spTgt spid="8"/>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nodeType="withEffect">
                                  <p:stCondLst>
                                    <p:cond delay="0"/>
                                  </p:stCondLst>
                                  <p:childTnLst>
                                    <p:animMotion origin="layout" path="M 0 3.7037E-7 L 0 0.03542 " pathEditMode="relative" rAng="0" ptsTypes="AA">
                                      <p:cBhvr>
                                        <p:cTn id="39" dur="700" spd="-100000" fill="hold"/>
                                        <p:tgtEl>
                                          <p:spTgt spid="10"/>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nodeType="withEffect">
                                  <p:stCondLst>
                                    <p:cond delay="0"/>
                                  </p:stCondLst>
                                  <p:childTnLst>
                                    <p:animMotion origin="layout" path="M 0 3.7037E-7 L 0 0.03542 " pathEditMode="relative" rAng="0" ptsTypes="AA">
                                      <p:cBhvr>
                                        <p:cTn id="44" dur="700" spd="-100000" fill="hold"/>
                                        <p:tgtEl>
                                          <p:spTgt spid="11"/>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42" presetClass="path" presetSubtype="0" decel="100000" fill="hold" nodeType="withEffect">
                                  <p:stCondLst>
                                    <p:cond delay="0"/>
                                  </p:stCondLst>
                                  <p:childTnLst>
                                    <p:animMotion origin="layout" path="M 0 3.7037E-7 L 0 0.03542 " pathEditMode="relative" rAng="0" ptsTypes="AA">
                                      <p:cBhvr>
                                        <p:cTn id="49" dur="700" spd="-100000" fill="hold"/>
                                        <p:tgtEl>
                                          <p:spTgt spid="12"/>
                                        </p:tgtEl>
                                        <p:attrNameLst>
                                          <p:attrName>ppt_x</p:attrName>
                                          <p:attrName>ppt_y</p:attrName>
                                        </p:attrNameLst>
                                      </p:cBhvr>
                                      <p:rCtr x="0" y="1759"/>
                                    </p:animMotion>
                                  </p:childTnLst>
                                </p:cTn>
                              </p:par>
                              <p:par>
                                <p:cTn id="50" presetID="10" presetClass="entr" presetSubtype="0"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nodeType="withEffect">
                                  <p:stCondLst>
                                    <p:cond delay="0"/>
                                  </p:stCondLst>
                                  <p:childTnLst>
                                    <p:animMotion origin="layout" path="M 0 3.7037E-7 L 0 0.03542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par>
                                <p:cTn id="58" presetID="42" presetClass="path" presetSubtype="0" decel="100000" fill="hold" grpId="1" nodeType="withEffect">
                                  <p:stCondLst>
                                    <p:cond delay="0"/>
                                  </p:stCondLst>
                                  <p:childTnLst>
                                    <p:animMotion origin="layout" path="M 0 3.7037E-7 L 0 0.03542 " pathEditMode="relative" rAng="0" ptsTypes="AA">
                                      <p:cBhvr>
                                        <p:cTn id="59" dur="700" spd="-100000" fill="hold"/>
                                        <p:tgtEl>
                                          <p:spTgt spid="16"/>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42" presetClass="path" presetSubtype="0" decel="100000" fill="hold" grpId="1" nodeType="withEffect">
                                  <p:stCondLst>
                                    <p:cond delay="0"/>
                                  </p:stCondLst>
                                  <p:childTnLst>
                                    <p:animMotion origin="layout" path="M -1.875E-6 2.96296E-6 L -1.875E-6 0.03541 " pathEditMode="relative" rAng="0" ptsTypes="AA">
                                      <p:cBhvr>
                                        <p:cTn id="64" dur="700" spd="-100000" fill="hold"/>
                                        <p:tgtEl>
                                          <p:spTgt spid="19"/>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par>
                                <p:cTn id="68" presetID="42" presetClass="path" presetSubtype="0" decel="100000" fill="hold" grpId="1" nodeType="withEffect">
                                  <p:stCondLst>
                                    <p:cond delay="200"/>
                                  </p:stCondLst>
                                  <p:childTnLst>
                                    <p:animMotion origin="layout" path="M 0 -3.7037E-6 L 0 0.03542 " pathEditMode="relative" rAng="0" ptsTypes="AA">
                                      <p:cBhvr>
                                        <p:cTn id="6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4" grpId="0" animBg="1"/>
      <p:bldP spid="4" grpId="1" animBg="1"/>
      <p:bldP spid="9" grpId="0" animBg="1"/>
      <p:bldP spid="9" grpId="1" animBg="1"/>
      <p:bldP spid="7" grpId="0" animBg="1"/>
      <p:bldP spid="7" grpId="1" animBg="1"/>
      <p:bldP spid="6" grpId="0" animBg="1"/>
      <p:bldP spid="6" grpId="1" animBg="1"/>
      <p:bldP spid="5" grpId="0" animBg="1"/>
      <p:bldP spid="5" grpId="1" animBg="1"/>
      <p:bldP spid="8" grpId="0" animBg="1"/>
      <p:bldP spid="8" grpId="1" animBg="1"/>
      <p:bldP spid="19" grpId="0"/>
      <p:bldP spid="19" grpId="1"/>
      <p:bldP spid="3" grpId="0" animBg="1"/>
      <p:bldP spid="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CB35D-6234-0B8A-E356-3074C0F7F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D2159-1A47-0858-F54B-BC8C620C3DFB}"/>
              </a:ext>
            </a:extLst>
          </p:cNvPr>
          <p:cNvSpPr>
            <a:spLocks noGrp="1"/>
          </p:cNvSpPr>
          <p:nvPr>
            <p:ph type="title"/>
          </p:nvPr>
        </p:nvSpPr>
        <p:spPr>
          <a:xfrm>
            <a:off x="445062" y="457200"/>
            <a:ext cx="8211258" cy="553998"/>
          </a:xfrm>
        </p:spPr>
        <p:txBody>
          <a:bodyPr/>
          <a:lstStyle/>
          <a:p>
            <a:r>
              <a:rPr lang="en-US"/>
              <a:t>Hybrid search for optimal relevance</a:t>
            </a:r>
          </a:p>
        </p:txBody>
      </p:sp>
      <p:sp>
        <p:nvSpPr>
          <p:cNvPr id="3" name="Content Placeholder 2">
            <a:extLst>
              <a:ext uri="{FF2B5EF4-FFF2-40B4-BE49-F238E27FC236}">
                <a16:creationId xmlns:a16="http://schemas.microsoft.com/office/drawing/2014/main" id="{71BBEE08-5A62-4219-5316-414B1495FD13}"/>
              </a:ext>
            </a:extLst>
          </p:cNvPr>
          <p:cNvSpPr>
            <a:spLocks noGrp="1"/>
          </p:cNvSpPr>
          <p:nvPr>
            <p:ph sz="quarter" idx="10"/>
          </p:nvPr>
        </p:nvSpPr>
        <p:spPr>
          <a:xfrm>
            <a:off x="584200" y="1435100"/>
            <a:ext cx="5120640" cy="4148828"/>
          </a:xfrm>
        </p:spPr>
        <p:txBody>
          <a:bodyPr>
            <a:spAutoFit/>
          </a:bodyPr>
          <a:lstStyle/>
          <a:p>
            <a:pPr marL="0" indent="0">
              <a:buNone/>
            </a:pPr>
            <a:r>
              <a:rPr lang="en-US" sz="2400"/>
              <a:t>All information retrieval tricks apply!</a:t>
            </a:r>
            <a:endParaRPr lang="en-US" sz="2400">
              <a:sym typeface="Wingdings" panose="05000000000000000000" pitchFamily="2" charset="2"/>
            </a:endParaRPr>
          </a:p>
          <a:p>
            <a:pPr lvl="1"/>
            <a:endParaRPr lang="en-US">
              <a:sym typeface="Wingdings" panose="05000000000000000000" pitchFamily="2" charset="2"/>
            </a:endParaRPr>
          </a:p>
          <a:p>
            <a:pPr marL="0" indent="0">
              <a:buNone/>
            </a:pPr>
            <a:r>
              <a:rPr lang="en-US" sz="2400">
                <a:sym typeface="Wingdings" panose="05000000000000000000" pitchFamily="2" charset="2"/>
              </a:rPr>
              <a:t>Complete search stacks do better:</a:t>
            </a:r>
          </a:p>
          <a:p>
            <a:pPr lvl="1"/>
            <a:r>
              <a:rPr lang="en-US"/>
              <a:t>Hybrid retrieval (keywords + vectors) &gt; pure-vector or keyword</a:t>
            </a:r>
          </a:p>
          <a:p>
            <a:pPr lvl="1"/>
            <a:r>
              <a:rPr lang="en-US"/>
              <a:t>Hybrid + Reranking &gt; Hybrid</a:t>
            </a:r>
          </a:p>
          <a:p>
            <a:pPr lvl="1"/>
            <a:endParaRPr lang="en-US"/>
          </a:p>
          <a:p>
            <a:pPr marL="0" indent="0">
              <a:buNone/>
            </a:pPr>
            <a:r>
              <a:rPr lang="en-US" sz="2400">
                <a:sym typeface="Wingdings" panose="05000000000000000000" pitchFamily="2" charset="2"/>
              </a:rPr>
              <a:t>Identify good &amp; bad candidates</a:t>
            </a:r>
          </a:p>
          <a:p>
            <a:pPr lvl="1"/>
            <a:r>
              <a:rPr lang="en-US"/>
              <a:t>Normalized scores from Semantic ranker</a:t>
            </a:r>
          </a:p>
          <a:p>
            <a:pPr lvl="1"/>
            <a:r>
              <a:rPr lang="en-US"/>
              <a:t>Exclude documents below a threshold</a:t>
            </a:r>
          </a:p>
          <a:p>
            <a:pPr marL="228600" lvl="1" indent="0">
              <a:buNone/>
            </a:pPr>
            <a:endParaRPr lang="en-US"/>
          </a:p>
        </p:txBody>
      </p:sp>
      <p:grpSp>
        <p:nvGrpSpPr>
          <p:cNvPr id="11" name="Group 10">
            <a:extLst>
              <a:ext uri="{FF2B5EF4-FFF2-40B4-BE49-F238E27FC236}">
                <a16:creationId xmlns:a16="http://schemas.microsoft.com/office/drawing/2014/main" id="{C1175602-5514-2C40-2748-963A40721838}"/>
              </a:ext>
            </a:extLst>
          </p:cNvPr>
          <p:cNvGrpSpPr/>
          <p:nvPr/>
        </p:nvGrpSpPr>
        <p:grpSpPr>
          <a:xfrm>
            <a:off x="6285719" y="1448907"/>
            <a:ext cx="5120640" cy="4021309"/>
            <a:chOff x="6443681" y="2325429"/>
            <a:chExt cx="4634697" cy="3708932"/>
          </a:xfrm>
        </p:grpSpPr>
        <p:grpSp>
          <p:nvGrpSpPr>
            <p:cNvPr id="12" name="Group 11">
              <a:extLst>
                <a:ext uri="{FF2B5EF4-FFF2-40B4-BE49-F238E27FC236}">
                  <a16:creationId xmlns:a16="http://schemas.microsoft.com/office/drawing/2014/main" id="{F880CCE4-2103-38DE-5DF7-2E7D4F34413D}"/>
                </a:ext>
              </a:extLst>
            </p:cNvPr>
            <p:cNvGrpSpPr/>
            <p:nvPr/>
          </p:nvGrpSpPr>
          <p:grpSpPr>
            <a:xfrm>
              <a:off x="6443681" y="2325429"/>
              <a:ext cx="4634697" cy="3708932"/>
              <a:chOff x="1549191" y="4116845"/>
              <a:chExt cx="2864840" cy="3084634"/>
            </a:xfrm>
          </p:grpSpPr>
          <p:sp>
            <p:nvSpPr>
              <p:cNvPr id="15" name="Flowchart: Magnetic Disk 4">
                <a:extLst>
                  <a:ext uri="{FF2B5EF4-FFF2-40B4-BE49-F238E27FC236}">
                    <a16:creationId xmlns:a16="http://schemas.microsoft.com/office/drawing/2014/main" id="{828D8AD5-B105-96D3-1579-AE9C801DFF25}"/>
                  </a:ext>
                </a:extLst>
              </p:cNvPr>
              <p:cNvSpPr/>
              <p:nvPr/>
            </p:nvSpPr>
            <p:spPr>
              <a:xfrm>
                <a:off x="1549191" y="4116845"/>
                <a:ext cx="1145936" cy="708685"/>
              </a:xfrm>
              <a:prstGeom prst="flowChartMagneticDisk">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a:t>
                </a:r>
              </a:p>
            </p:txBody>
          </p:sp>
          <p:sp>
            <p:nvSpPr>
              <p:cNvPr id="17" name="Flowchart: Magnetic Disk 5">
                <a:extLst>
                  <a:ext uri="{FF2B5EF4-FFF2-40B4-BE49-F238E27FC236}">
                    <a16:creationId xmlns:a16="http://schemas.microsoft.com/office/drawing/2014/main" id="{B85E29AB-1C94-26FA-A31F-21DDA255C770}"/>
                  </a:ext>
                </a:extLst>
              </p:cNvPr>
              <p:cNvSpPr/>
              <p:nvPr/>
            </p:nvSpPr>
            <p:spPr>
              <a:xfrm>
                <a:off x="3268095" y="4116845"/>
                <a:ext cx="1145936" cy="708685"/>
              </a:xfrm>
              <a:prstGeom prst="flowChartMagneticDisk">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Keywords</a:t>
                </a:r>
              </a:p>
            </p:txBody>
          </p:sp>
          <p:sp>
            <p:nvSpPr>
              <p:cNvPr id="18" name="Rectangle: Rounded Corners 7">
                <a:extLst>
                  <a:ext uri="{FF2B5EF4-FFF2-40B4-BE49-F238E27FC236}">
                    <a16:creationId xmlns:a16="http://schemas.microsoft.com/office/drawing/2014/main" id="{C3FB6047-84B5-6850-FA86-E78CA23C5CA7}"/>
                  </a:ext>
                </a:extLst>
              </p:cNvPr>
              <p:cNvSpPr/>
              <p:nvPr/>
            </p:nvSpPr>
            <p:spPr>
              <a:xfrm>
                <a:off x="2352441" y="5395155"/>
                <a:ext cx="1393707" cy="708685"/>
              </a:xfrm>
              <a:prstGeom prst="roundRect">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sp>
            <p:nvSpPr>
              <p:cNvPr id="19" name="Rectangle: Rounded Corners 8">
                <a:extLst>
                  <a:ext uri="{FF2B5EF4-FFF2-40B4-BE49-F238E27FC236}">
                    <a16:creationId xmlns:a16="http://schemas.microsoft.com/office/drawing/2014/main" id="{60994124-5982-18BF-CACE-8EE175F3A666}"/>
                  </a:ext>
                </a:extLst>
              </p:cNvPr>
              <p:cNvSpPr/>
              <p:nvPr/>
            </p:nvSpPr>
            <p:spPr>
              <a:xfrm>
                <a:off x="2352441" y="6492794"/>
                <a:ext cx="1393707" cy="708685"/>
              </a:xfrm>
              <a:prstGeom prst="roundRect">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 model</a:t>
                </a:r>
              </a:p>
            </p:txBody>
          </p:sp>
          <p:cxnSp>
            <p:nvCxnSpPr>
              <p:cNvPr id="20" name="Straight Arrow Connector 19">
                <a:extLst>
                  <a:ext uri="{FF2B5EF4-FFF2-40B4-BE49-F238E27FC236}">
                    <a16:creationId xmlns:a16="http://schemas.microsoft.com/office/drawing/2014/main" id="{E83479BD-BB09-FB67-6917-2E266301F3F8}"/>
                  </a:ext>
                </a:extLst>
              </p:cNvPr>
              <p:cNvCxnSpPr>
                <a:cxnSpLocks/>
                <a:endCxn id="19" idx="0"/>
              </p:cNvCxnSpPr>
              <p:nvPr/>
            </p:nvCxnSpPr>
            <p:spPr>
              <a:xfrm>
                <a:off x="3049294" y="6103841"/>
                <a:ext cx="1" cy="388953"/>
              </a:xfrm>
              <a:prstGeom prst="straightConnector1">
                <a:avLst/>
              </a:prstGeom>
              <a:ln w="25400" cap="rnd">
                <a:solidFill>
                  <a:srgbClr val="0078D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13" name="Connector: Elbow 22">
              <a:extLst>
                <a:ext uri="{FF2B5EF4-FFF2-40B4-BE49-F238E27FC236}">
                  <a16:creationId xmlns:a16="http://schemas.microsoft.com/office/drawing/2014/main" id="{A250088B-EAEB-E62B-524E-787131389F12}"/>
                </a:ext>
              </a:extLst>
            </p:cNvPr>
            <p:cNvCxnSpPr>
              <a:cxnSpLocks/>
              <a:stCxn id="15" idx="3"/>
            </p:cNvCxnSpPr>
            <p:nvPr/>
          </p:nvCxnSpPr>
          <p:spPr>
            <a:xfrm rot="16200000" flipH="1">
              <a:off x="7949346" y="2598820"/>
              <a:ext cx="342454" cy="1499904"/>
            </a:xfrm>
            <a:prstGeom prst="bentConnector2">
              <a:avLst/>
            </a:prstGeom>
            <a:ln w="25400" cap="rnd">
              <a:solidFill>
                <a:srgbClr val="0078D4"/>
              </a:solidFill>
              <a:headEnd type="none" w="sm" len="sm"/>
              <a:tailEnd type="none" w="lg" len="sm"/>
            </a:ln>
          </p:spPr>
          <p:style>
            <a:lnRef idx="1">
              <a:schemeClr val="accent1"/>
            </a:lnRef>
            <a:fillRef idx="0">
              <a:schemeClr val="accent1"/>
            </a:fillRef>
            <a:effectRef idx="0">
              <a:schemeClr val="accent1"/>
            </a:effectRef>
            <a:fontRef idx="minor">
              <a:schemeClr val="tx1"/>
            </a:fontRef>
          </p:style>
        </p:cxnSp>
        <p:cxnSp>
          <p:nvCxnSpPr>
            <p:cNvPr id="14" name="Connector: Elbow 23">
              <a:extLst>
                <a:ext uri="{FF2B5EF4-FFF2-40B4-BE49-F238E27FC236}">
                  <a16:creationId xmlns:a16="http://schemas.microsoft.com/office/drawing/2014/main" id="{E4CB6E9D-8D0C-98E8-E14D-E055F3387D4E}"/>
                </a:ext>
              </a:extLst>
            </p:cNvPr>
            <p:cNvCxnSpPr>
              <a:cxnSpLocks/>
              <a:stCxn id="17" idx="3"/>
              <a:endCxn id="18" idx="0"/>
            </p:cNvCxnSpPr>
            <p:nvPr/>
          </p:nvCxnSpPr>
          <p:spPr>
            <a:xfrm rot="5400000">
              <a:off x="9168528" y="2879544"/>
              <a:ext cx="684911" cy="1280912"/>
            </a:xfrm>
            <a:prstGeom prst="bentConnector3">
              <a:avLst>
                <a:gd name="adj1" fmla="val 50000"/>
              </a:avLst>
            </a:prstGeom>
            <a:ln w="25400" cap="rnd">
              <a:solidFill>
                <a:srgbClr val="0078D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
        <p:nvSpPr>
          <p:cNvPr id="4" name="Rectangle: Rounded Corners 7">
            <a:extLst>
              <a:ext uri="{FF2B5EF4-FFF2-40B4-BE49-F238E27FC236}">
                <a16:creationId xmlns:a16="http://schemas.microsoft.com/office/drawing/2014/main" id="{3CC37855-F6C3-EA86-4C1F-3ABF02959F6B}"/>
              </a:ext>
            </a:extLst>
          </p:cNvPr>
          <p:cNvSpPr/>
          <p:nvPr/>
        </p:nvSpPr>
        <p:spPr>
          <a:xfrm>
            <a:off x="588261" y="5999076"/>
            <a:ext cx="11015474" cy="49174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lvl="0">
              <a:defRPr/>
            </a:pPr>
            <a:r>
              <a:rPr kumimoji="0" lang="en-US" sz="1800" b="0" i="0" u="none" strike="noStrike" kern="1200" cap="none" spc="0" normalizeH="0" baseline="0" noProof="0">
                <a:ln>
                  <a:noFill/>
                </a:ln>
                <a:solidFill>
                  <a:schemeClr val="bg1"/>
                </a:solidFill>
                <a:effectLst/>
                <a:uLnTx/>
                <a:uFillTx/>
                <a:latin typeface="+mj-lt"/>
              </a:rPr>
              <a:t>💻 </a:t>
            </a:r>
            <a:r>
              <a:rPr kumimoji="0" lang="en-US" sz="1800" b="0" i="0" u="none" strike="noStrike" kern="1200" cap="none" spc="0" normalizeH="0" baseline="0" noProof="0">
                <a:ln>
                  <a:noFill/>
                </a:ln>
                <a:solidFill>
                  <a:schemeClr val="bg1"/>
                </a:solidFill>
                <a:effectLst/>
                <a:uLnTx/>
                <a:uFillTx/>
                <a:latin typeface="+mj-lt"/>
                <a:hlinkClick r:id="rId3">
                  <a:extLst>
                    <a:ext uri="{A12FA001-AC4F-418D-AE19-62706E023703}">
                      <ahyp:hlinkClr xmlns:ahyp="http://schemas.microsoft.com/office/drawing/2018/hyperlinkcolor" val="tx"/>
                    </a:ext>
                  </a:extLst>
                </a:hlinkClick>
              </a:rPr>
              <a:t>Demo: search_relevance.ipynb</a:t>
            </a:r>
            <a:r>
              <a:rPr kumimoji="0" lang="en-US" sz="1800" b="0" i="0" u="none" strike="noStrike" kern="1200" cap="none" spc="0" normalizeH="0" baseline="0" noProof="0">
                <a:ln>
                  <a:noFill/>
                </a:ln>
                <a:solidFill>
                  <a:schemeClr val="bg1"/>
                </a:solidFill>
                <a:effectLst/>
                <a:uLnTx/>
                <a:uFillTx/>
                <a:latin typeface="+mj-lt"/>
              </a:rPr>
              <a:t> </a:t>
            </a:r>
            <a:r>
              <a:rPr lang="en-US" sz="1800">
                <a:solidFill>
                  <a:schemeClr val="bg1"/>
                </a:solidFill>
              </a:rPr>
              <a:t>(</a:t>
            </a:r>
            <a:r>
              <a:rPr lang="en-US" sz="1800" err="1">
                <a:solidFill>
                  <a:schemeClr val="bg1"/>
                </a:solidFill>
                <a:hlinkClick r:id="rId4">
                  <a:extLst>
                    <a:ext uri="{A12FA001-AC4F-418D-AE19-62706E023703}">
                      <ahyp:hlinkClr xmlns:ahyp="http://schemas.microsoft.com/office/drawing/2018/hyperlinkcolor" val="tx"/>
                    </a:ext>
                  </a:extLst>
                </a:hlinkClick>
              </a:rPr>
              <a:t>aka.ms/aitour/search-relevance</a:t>
            </a:r>
            <a:r>
              <a:rPr lang="en-US" sz="1800">
                <a:solidFill>
                  <a:schemeClr val="bg1"/>
                </a:solidFill>
              </a:rPr>
              <a:t>) </a:t>
            </a:r>
            <a:r>
              <a:rPr kumimoji="0" lang="en-US" sz="1800" b="0" i="0" u="none" strike="noStrike" kern="1200" cap="none" spc="0" normalizeH="0" baseline="0" noProof="0">
                <a:ln>
                  <a:noFill/>
                </a:ln>
                <a:solidFill>
                  <a:schemeClr val="bg1"/>
                </a:solidFill>
                <a:effectLst/>
                <a:uLnTx/>
                <a:uFillTx/>
                <a:latin typeface="+mj-lt"/>
              </a:rPr>
              <a:t>   </a:t>
            </a:r>
          </a:p>
        </p:txBody>
      </p:sp>
    </p:spTree>
    <p:extLst>
      <p:ext uri="{BB962C8B-B14F-4D97-AF65-F5344CB8AC3E}">
        <p14:creationId xmlns:p14="http://schemas.microsoft.com/office/powerpoint/2010/main" val="744665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8.33333E-7 1.48148E-6 L 8.33333E-7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200"/>
                                  </p:stCondLst>
                                  <p:childTnLst>
                                    <p:animMotion origin="layout" path="M 0 -3.7037E-6 L 0 0.03542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CB35D-6234-0B8A-E356-3074C0F7F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0D2159-1A47-0858-F54B-BC8C620C3DFB}"/>
              </a:ext>
            </a:extLst>
          </p:cNvPr>
          <p:cNvSpPr>
            <a:spLocks noGrp="1"/>
          </p:cNvSpPr>
          <p:nvPr>
            <p:ph type="title"/>
          </p:nvPr>
        </p:nvSpPr>
        <p:spPr>
          <a:xfrm>
            <a:off x="588263" y="457200"/>
            <a:ext cx="11018520" cy="553998"/>
          </a:xfrm>
        </p:spPr>
        <p:txBody>
          <a:bodyPr/>
          <a:lstStyle/>
          <a:p>
            <a:r>
              <a:rPr lang="en-US">
                <a:cs typeface="Segoe UI"/>
              </a:rPr>
              <a:t>Optimal relevance: Hybrid search + Semantic ranker </a:t>
            </a:r>
          </a:p>
        </p:txBody>
      </p:sp>
      <p:grpSp>
        <p:nvGrpSpPr>
          <p:cNvPr id="61" name="Group 60">
            <a:extLst>
              <a:ext uri="{FF2B5EF4-FFF2-40B4-BE49-F238E27FC236}">
                <a16:creationId xmlns:a16="http://schemas.microsoft.com/office/drawing/2014/main" id="{E95898D9-1A9E-99D3-BF44-49B65A404625}"/>
              </a:ext>
            </a:extLst>
          </p:cNvPr>
          <p:cNvGrpSpPr/>
          <p:nvPr/>
        </p:nvGrpSpPr>
        <p:grpSpPr>
          <a:xfrm>
            <a:off x="8376890" y="2868136"/>
            <a:ext cx="3587717" cy="923883"/>
            <a:chOff x="8376890" y="2868136"/>
            <a:chExt cx="3587717" cy="923883"/>
          </a:xfrm>
        </p:grpSpPr>
        <p:sp>
          <p:nvSpPr>
            <p:cNvPr id="19" name="Rectangle: Rounded Corners 8">
              <a:extLst>
                <a:ext uri="{FF2B5EF4-FFF2-40B4-BE49-F238E27FC236}">
                  <a16:creationId xmlns:a16="http://schemas.microsoft.com/office/drawing/2014/main" id="{60994124-5982-18BF-CACE-8EE175F3A666}"/>
                </a:ext>
                <a:ext uri="{C183D7F6-B498-43B3-948B-1728B52AA6E4}">
                  <adec:decorative xmlns:adec="http://schemas.microsoft.com/office/drawing/2017/decorative" val="1"/>
                </a:ext>
              </a:extLst>
            </p:cNvPr>
            <p:cNvSpPr/>
            <p:nvPr/>
          </p:nvSpPr>
          <p:spPr>
            <a:xfrm>
              <a:off x="9473483"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 model</a:t>
              </a:r>
            </a:p>
          </p:txBody>
        </p:sp>
        <p:cxnSp>
          <p:nvCxnSpPr>
            <p:cNvPr id="5" name="Straight Arrow Connector 4">
              <a:extLst>
                <a:ext uri="{FF2B5EF4-FFF2-40B4-BE49-F238E27FC236}">
                  <a16:creationId xmlns:a16="http://schemas.microsoft.com/office/drawing/2014/main" id="{6A4F2907-0C66-84E0-D9BC-AF0EF2D2D429}"/>
                </a:ext>
                <a:ext uri="{C183D7F6-B498-43B3-948B-1728B52AA6E4}">
                  <adec:decorative xmlns:adec="http://schemas.microsoft.com/office/drawing/2017/decorative" val="1"/>
                </a:ext>
              </a:extLst>
            </p:cNvPr>
            <p:cNvCxnSpPr>
              <a:cxnSpLocks/>
              <a:stCxn id="18" idx="3"/>
              <a:endCxn id="19" idx="1"/>
            </p:cNvCxnSpPr>
            <p:nvPr/>
          </p:nvCxnSpPr>
          <p:spPr>
            <a:xfrm>
              <a:off x="8376890" y="3330078"/>
              <a:ext cx="1096593" cy="0"/>
            </a:xfrm>
            <a:prstGeom prst="straightConnector1">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3AFEA3F0-FB7F-FBF6-A9F8-56F1B0CC495E}"/>
              </a:ext>
            </a:extLst>
          </p:cNvPr>
          <p:cNvGrpSpPr/>
          <p:nvPr/>
        </p:nvGrpSpPr>
        <p:grpSpPr>
          <a:xfrm>
            <a:off x="3928829" y="2243927"/>
            <a:ext cx="4448061" cy="2274417"/>
            <a:chOff x="3928829" y="2243927"/>
            <a:chExt cx="4448061" cy="2274417"/>
          </a:xfrm>
        </p:grpSpPr>
        <p:sp>
          <p:nvSpPr>
            <p:cNvPr id="18" name="Rectangle: Rounded Corners 7">
              <a:extLst>
                <a:ext uri="{FF2B5EF4-FFF2-40B4-BE49-F238E27FC236}">
                  <a16:creationId xmlns:a16="http://schemas.microsoft.com/office/drawing/2014/main" id="{C3FB6047-84B5-6850-FA86-E78CA23C5CA7}"/>
                </a:ext>
                <a:ext uri="{C183D7F6-B498-43B3-948B-1728B52AA6E4}">
                  <adec:decorative xmlns:adec="http://schemas.microsoft.com/office/drawing/2017/decorative" val="1"/>
                </a:ext>
              </a:extLst>
            </p:cNvPr>
            <p:cNvSpPr/>
            <p:nvPr/>
          </p:nvSpPr>
          <p:spPr>
            <a:xfrm>
              <a:off x="5885766" y="2868136"/>
              <a:ext cx="2491124" cy="923883"/>
            </a:xfrm>
            <a:prstGeom prst="roundRect">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cxnSp>
          <p:nvCxnSpPr>
            <p:cNvPr id="6" name="Connector: Elbow 22">
              <a:extLst>
                <a:ext uri="{FF2B5EF4-FFF2-40B4-BE49-F238E27FC236}">
                  <a16:creationId xmlns:a16="http://schemas.microsoft.com/office/drawing/2014/main" id="{F6CCD6A2-97DA-166E-FB07-1F05163FB57F}"/>
                </a:ext>
                <a:ext uri="{C183D7F6-B498-43B3-948B-1728B52AA6E4}">
                  <adec:decorative xmlns:adec="http://schemas.microsoft.com/office/drawing/2017/decorative" val="1"/>
                </a:ext>
              </a:extLst>
            </p:cNvPr>
            <p:cNvCxnSpPr>
              <a:cxnSpLocks/>
              <a:stCxn id="15" idx="4"/>
              <a:endCxn id="18" idx="1"/>
            </p:cNvCxnSpPr>
            <p:nvPr/>
          </p:nvCxnSpPr>
          <p:spPr>
            <a:xfrm flipV="1">
              <a:off x="3936921" y="3330078"/>
              <a:ext cx="1948845" cy="1188266"/>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8" name="Connector: Elbow 23">
              <a:extLst>
                <a:ext uri="{FF2B5EF4-FFF2-40B4-BE49-F238E27FC236}">
                  <a16:creationId xmlns:a16="http://schemas.microsoft.com/office/drawing/2014/main" id="{696716E6-36E6-BCFE-B20B-A2DC0E1FDD72}"/>
                </a:ext>
                <a:ext uri="{C183D7F6-B498-43B3-948B-1728B52AA6E4}">
                  <adec:decorative xmlns:adec="http://schemas.microsoft.com/office/drawing/2017/decorative" val="1"/>
                </a:ext>
              </a:extLst>
            </p:cNvPr>
            <p:cNvCxnSpPr>
              <a:cxnSpLocks/>
              <a:stCxn id="17" idx="4"/>
              <a:endCxn id="18" idx="1"/>
            </p:cNvCxnSpPr>
            <p:nvPr/>
          </p:nvCxnSpPr>
          <p:spPr>
            <a:xfrm>
              <a:off x="3928829" y="2243927"/>
              <a:ext cx="1956937" cy="1086151"/>
            </a:xfrm>
            <a:prstGeom prst="bentConnector3">
              <a:avLst>
                <a:gd name="adj1" fmla="val 50000"/>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graphicFrame>
        <p:nvGraphicFramePr>
          <p:cNvPr id="3" name="Table 2">
            <a:extLst>
              <a:ext uri="{FF2B5EF4-FFF2-40B4-BE49-F238E27FC236}">
                <a16:creationId xmlns:a16="http://schemas.microsoft.com/office/drawing/2014/main" id="{3F4386A3-E62A-CA6C-C472-6DE6F1F9EB3C}"/>
              </a:ext>
            </a:extLst>
          </p:cNvPr>
          <p:cNvGraphicFramePr>
            <a:graphicFrameLocks noGrp="1"/>
          </p:cNvGraphicFramePr>
          <p:nvPr/>
        </p:nvGraphicFramePr>
        <p:xfrm>
          <a:off x="1657338" y="2831668"/>
          <a:ext cx="2587337" cy="64008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Bahamas</a:t>
                      </a:r>
                    </a:p>
                  </a:txBody>
                  <a:tcPr/>
                </a:tc>
                <a:extLst>
                  <a:ext uri="{0D108BD9-81ED-4DB2-BD59-A6C34878D82A}">
                    <a16:rowId xmlns:a16="http://schemas.microsoft.com/office/drawing/2014/main" val="4216800493"/>
                  </a:ext>
                </a:extLst>
              </a:tr>
            </a:tbl>
          </a:graphicData>
        </a:graphic>
      </p:graphicFrame>
      <p:graphicFrame>
        <p:nvGraphicFramePr>
          <p:cNvPr id="10" name="Table 9">
            <a:extLst>
              <a:ext uri="{FF2B5EF4-FFF2-40B4-BE49-F238E27FC236}">
                <a16:creationId xmlns:a16="http://schemas.microsoft.com/office/drawing/2014/main" id="{E1ABC343-2D12-1B07-BA44-7A0D3B0784F3}"/>
              </a:ext>
            </a:extLst>
          </p:cNvPr>
          <p:cNvGraphicFramePr>
            <a:graphicFrameLocks noGrp="1"/>
          </p:cNvGraphicFramePr>
          <p:nvPr/>
        </p:nvGraphicFramePr>
        <p:xfrm>
          <a:off x="1657338" y="5072176"/>
          <a:ext cx="2587337" cy="1280160"/>
        </p:xfrm>
        <a:graphic>
          <a:graphicData uri="http://schemas.openxmlformats.org/drawingml/2006/table">
            <a:tbl>
              <a:tblPr bandRow="1">
                <a:tableStyleId>{5C22544A-7EE6-4342-B048-85BDC9FD1C3A}</a:tableStyleId>
              </a:tblPr>
              <a:tblGrid>
                <a:gridCol w="409432">
                  <a:extLst>
                    <a:ext uri="{9D8B030D-6E8A-4147-A177-3AD203B41FA5}">
                      <a16:colId xmlns:a16="http://schemas.microsoft.com/office/drawing/2014/main" val="461969700"/>
                    </a:ext>
                  </a:extLst>
                </a:gridCol>
                <a:gridCol w="2177905">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a:t>
                      </a:r>
                      <a:r>
                        <a:rPr lang="en-US" b="0" u="none"/>
                        <a:t>the Carribean</a:t>
                      </a:r>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3" name="Table 12">
            <a:extLst>
              <a:ext uri="{FF2B5EF4-FFF2-40B4-BE49-F238E27FC236}">
                <a16:creationId xmlns:a16="http://schemas.microsoft.com/office/drawing/2014/main" id="{02B94CFD-43B5-BF7C-A333-6C0498D132C5}"/>
              </a:ext>
            </a:extLst>
          </p:cNvPr>
          <p:cNvGraphicFramePr>
            <a:graphicFrameLocks noGrp="1"/>
          </p:cNvGraphicFramePr>
          <p:nvPr/>
        </p:nvGraphicFramePr>
        <p:xfrm>
          <a:off x="5934660" y="3900743"/>
          <a:ext cx="2442230" cy="1920240"/>
        </p:xfrm>
        <a:graphic>
          <a:graphicData uri="http://schemas.openxmlformats.org/drawingml/2006/table">
            <a:tbl>
              <a:tblPr bandRow="1">
                <a:tableStyleId>{5C22544A-7EE6-4342-B048-85BDC9FD1C3A}</a:tableStyleId>
              </a:tblPr>
              <a:tblGrid>
                <a:gridCol w="386469">
                  <a:extLst>
                    <a:ext uri="{9D8B030D-6E8A-4147-A177-3AD203B41FA5}">
                      <a16:colId xmlns:a16="http://schemas.microsoft.com/office/drawing/2014/main" val="461969700"/>
                    </a:ext>
                  </a:extLst>
                </a:gridCol>
                <a:gridCol w="2055761">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the Carribean</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Bahamas</a:t>
                      </a:r>
                      <a:endParaRPr lang="en-US"/>
                    </a:p>
                  </a:txBody>
                  <a:tcPr/>
                </a:tc>
                <a:extLst>
                  <a:ext uri="{0D108BD9-81ED-4DB2-BD59-A6C34878D82A}">
                    <a16:rowId xmlns:a16="http://schemas.microsoft.com/office/drawing/2014/main" val="1956623344"/>
                  </a:ext>
                </a:extLst>
              </a:tr>
              <a:tr h="305170">
                <a:tc>
                  <a:txBody>
                    <a:bodyPr/>
                    <a:lstStyle/>
                    <a:p>
                      <a:pPr lvl="0">
                        <a:buNone/>
                      </a:pPr>
                      <a:r>
                        <a:rPr lang="en-US"/>
                        <a:t>3</a:t>
                      </a:r>
                    </a:p>
                  </a:txBody>
                  <a:tcPr/>
                </a:tc>
                <a:tc>
                  <a:txBody>
                    <a:bodyPr/>
                    <a:lstStyle/>
                    <a:p>
                      <a:pPr lvl="0">
                        <a:buNone/>
                      </a:pPr>
                      <a:r>
                        <a:rPr lang="en-US" b="0" u="none"/>
                        <a:t>Water skiing in Seychelles</a:t>
                      </a:r>
                      <a:endParaRPr lang="en-US" b="1" u="sng"/>
                    </a:p>
                  </a:txBody>
                  <a:tcPr/>
                </a:tc>
                <a:extLst>
                  <a:ext uri="{0D108BD9-81ED-4DB2-BD59-A6C34878D82A}">
                    <a16:rowId xmlns:a16="http://schemas.microsoft.com/office/drawing/2014/main" val="605482149"/>
                  </a:ext>
                </a:extLst>
              </a:tr>
            </a:tbl>
          </a:graphicData>
        </a:graphic>
      </p:graphicFrame>
      <p:graphicFrame>
        <p:nvGraphicFramePr>
          <p:cNvPr id="14" name="Table 13">
            <a:extLst>
              <a:ext uri="{FF2B5EF4-FFF2-40B4-BE49-F238E27FC236}">
                <a16:creationId xmlns:a16="http://schemas.microsoft.com/office/drawing/2014/main" id="{4AFB2F8F-1FCA-E01B-94C2-895BE90D0202}"/>
              </a:ext>
            </a:extLst>
          </p:cNvPr>
          <p:cNvGraphicFramePr>
            <a:graphicFrameLocks noGrp="1"/>
          </p:cNvGraphicFramePr>
          <p:nvPr/>
        </p:nvGraphicFramePr>
        <p:xfrm>
          <a:off x="9473484" y="3975739"/>
          <a:ext cx="2491124" cy="1280160"/>
        </p:xfrm>
        <a:graphic>
          <a:graphicData uri="http://schemas.openxmlformats.org/drawingml/2006/table">
            <a:tbl>
              <a:tblPr bandRow="1">
                <a:tableStyleId>{5C22544A-7EE6-4342-B048-85BDC9FD1C3A}</a:tableStyleId>
              </a:tblPr>
              <a:tblGrid>
                <a:gridCol w="394207">
                  <a:extLst>
                    <a:ext uri="{9D8B030D-6E8A-4147-A177-3AD203B41FA5}">
                      <a16:colId xmlns:a16="http://schemas.microsoft.com/office/drawing/2014/main" val="461969700"/>
                    </a:ext>
                  </a:extLst>
                </a:gridCol>
                <a:gridCol w="2096917">
                  <a:extLst>
                    <a:ext uri="{9D8B030D-6E8A-4147-A177-3AD203B41FA5}">
                      <a16:colId xmlns:a16="http://schemas.microsoft.com/office/drawing/2014/main" val="1482892922"/>
                    </a:ext>
                  </a:extLst>
                </a:gridCol>
              </a:tblGrid>
              <a:tr h="305171">
                <a:tc>
                  <a:txBody>
                    <a:bodyPr/>
                    <a:lstStyle/>
                    <a:p>
                      <a:r>
                        <a:rPr lang="en-US"/>
                        <a:t>1</a:t>
                      </a:r>
                    </a:p>
                  </a:txBody>
                  <a:tcPr/>
                </a:tc>
                <a:tc>
                  <a:txBody>
                    <a:bodyPr/>
                    <a:lstStyle/>
                    <a:p>
                      <a:r>
                        <a:rPr lang="en-US"/>
                        <a:t>Scuba Diving in Bahamas</a:t>
                      </a:r>
                      <a:endParaRPr lang="en-US" b="1" u="sng"/>
                    </a:p>
                  </a:txBody>
                  <a:tcPr/>
                </a:tc>
                <a:extLst>
                  <a:ext uri="{0D108BD9-81ED-4DB2-BD59-A6C34878D82A}">
                    <a16:rowId xmlns:a16="http://schemas.microsoft.com/office/drawing/2014/main" val="4216800493"/>
                  </a:ext>
                </a:extLst>
              </a:tr>
              <a:tr h="305170">
                <a:tc>
                  <a:txBody>
                    <a:bodyPr/>
                    <a:lstStyle/>
                    <a:p>
                      <a:pPr lvl="0">
                        <a:buNone/>
                      </a:pPr>
                      <a:r>
                        <a:rPr lang="en-US"/>
                        <a:t>2</a:t>
                      </a:r>
                    </a:p>
                  </a:txBody>
                  <a:tcPr/>
                </a:tc>
                <a:tc>
                  <a:txBody>
                    <a:bodyPr/>
                    <a:lstStyle/>
                    <a:p>
                      <a:pPr lvl="0">
                        <a:buNone/>
                      </a:pPr>
                      <a:r>
                        <a:rPr lang="en-US" sz="1800" b="0" i="0" u="none" strike="noStrike" noProof="0">
                          <a:solidFill>
                            <a:srgbClr val="000000"/>
                          </a:solidFill>
                          <a:latin typeface="Segoe UI"/>
                        </a:rPr>
                        <a:t>Scuba Diving in the Carribean</a:t>
                      </a:r>
                      <a:endParaRPr lang="en-US"/>
                    </a:p>
                  </a:txBody>
                  <a:tcPr/>
                </a:tc>
                <a:extLst>
                  <a:ext uri="{0D108BD9-81ED-4DB2-BD59-A6C34878D82A}">
                    <a16:rowId xmlns:a16="http://schemas.microsoft.com/office/drawing/2014/main" val="1956623344"/>
                  </a:ext>
                </a:extLst>
              </a:tr>
            </a:tbl>
          </a:graphicData>
        </a:graphic>
      </p:graphicFrame>
      <mc:AlternateContent xmlns:mc="http://schemas.openxmlformats.org/markup-compatibility/2006">
        <mc:Choice xmlns:p14="http://schemas.microsoft.com/office/powerpoint/2010/main" Requires="p14">
          <p:contentPart p14:bwMode="auto" r:id="rId3">
            <p14:nvContentPartPr>
              <p14:cNvPr id="21" name="Ink 20">
                <a:extLst>
                  <a:ext uri="{FF2B5EF4-FFF2-40B4-BE49-F238E27FC236}">
                    <a16:creationId xmlns:a16="http://schemas.microsoft.com/office/drawing/2014/main" id="{5D8B67D6-6824-A5B9-6CEC-EFDC0B9D4E2C}"/>
                  </a:ext>
                </a:extLst>
              </p14:cNvPr>
              <p14:cNvContentPartPr/>
              <p14:nvPr/>
            </p14:nvContentPartPr>
            <p14:xfrm>
              <a:off x="3757768" y="-357298"/>
              <a:ext cx="11373" cy="11373"/>
            </p14:xfrm>
          </p:contentPart>
        </mc:Choice>
        <mc:Fallback>
          <p:pic>
            <p:nvPicPr>
              <p:cNvPr id="21" name="Ink 20">
                <a:extLst>
                  <a:ext uri="{FF2B5EF4-FFF2-40B4-BE49-F238E27FC236}">
                    <a16:creationId xmlns:a16="http://schemas.microsoft.com/office/drawing/2014/main" id="{5D8B67D6-6824-A5B9-6CEC-EFDC0B9D4E2C}"/>
                  </a:ext>
                </a:extLst>
              </p:cNvPr>
              <p:cNvPicPr/>
              <p:nvPr/>
            </p:nvPicPr>
            <p:blipFill>
              <a:blip r:embed="rId4"/>
              <a:stretch>
                <a:fillRect/>
              </a:stretch>
            </p:blipFill>
            <p:spPr>
              <a:xfrm>
                <a:off x="3189118" y="-925948"/>
                <a:ext cx="1137300" cy="1137300"/>
              </a:xfrm>
              <a:prstGeom prst="rect">
                <a:avLst/>
              </a:prstGeom>
            </p:spPr>
          </p:pic>
        </mc:Fallback>
      </mc:AlternateContent>
      <p:sp>
        <p:nvSpPr>
          <p:cNvPr id="25" name="TextBox 24">
            <a:extLst>
              <a:ext uri="{FF2B5EF4-FFF2-40B4-BE49-F238E27FC236}">
                <a16:creationId xmlns:a16="http://schemas.microsoft.com/office/drawing/2014/main" id="{F8759295-025E-3D72-7FC2-40D7AD877BB0}"/>
              </a:ext>
            </a:extLst>
          </p:cNvPr>
          <p:cNvSpPr txBox="1"/>
          <p:nvPr/>
        </p:nvSpPr>
        <p:spPr>
          <a:xfrm>
            <a:off x="588457" y="1266456"/>
            <a:ext cx="10588833"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Question: "What underwater activities can I do in the Bahamas?"</a:t>
            </a:r>
          </a:p>
        </p:txBody>
      </p:sp>
      <p:cxnSp>
        <p:nvCxnSpPr>
          <p:cNvPr id="20" name="Connector: Curved 19">
            <a:extLst>
              <a:ext uri="{FF2B5EF4-FFF2-40B4-BE49-F238E27FC236}">
                <a16:creationId xmlns:a16="http://schemas.microsoft.com/office/drawing/2014/main" id="{51BFDBA1-C6D1-62EC-74A0-9FEE35745678}"/>
              </a:ext>
            </a:extLst>
          </p:cNvPr>
          <p:cNvCxnSpPr>
            <a:cxnSpLocks/>
          </p:cNvCxnSpPr>
          <p:nvPr/>
        </p:nvCxnSpPr>
        <p:spPr>
          <a:xfrm flipV="1">
            <a:off x="4239684" y="4238590"/>
            <a:ext cx="1698842" cy="1086151"/>
          </a:xfrm>
          <a:prstGeom prst="curvedConnector3">
            <a:avLst/>
          </a:prstGeom>
          <a:ln w="57150">
            <a:solidFill>
              <a:schemeClr val="accent1"/>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EAE1FC49-5100-C700-A4CC-2787523335F9}"/>
              </a:ext>
            </a:extLst>
          </p:cNvPr>
          <p:cNvCxnSpPr>
            <a:cxnSpLocks/>
            <a:stCxn id="3" idx="3"/>
            <a:endCxn id="13" idx="1"/>
          </p:cNvCxnSpPr>
          <p:nvPr/>
        </p:nvCxnSpPr>
        <p:spPr>
          <a:xfrm>
            <a:off x="4244675" y="3151708"/>
            <a:ext cx="1689985" cy="1709155"/>
          </a:xfrm>
          <a:prstGeom prst="curvedConnector3">
            <a:avLst>
              <a:gd name="adj1" fmla="val 50000"/>
            </a:avLst>
          </a:prstGeom>
          <a:ln w="57150">
            <a:solidFill>
              <a:schemeClr val="accent2"/>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A2CAC83C-DE2E-1749-A429-32400A285F24}"/>
              </a:ext>
            </a:extLst>
          </p:cNvPr>
          <p:cNvCxnSpPr>
            <a:cxnSpLocks/>
          </p:cNvCxnSpPr>
          <p:nvPr/>
        </p:nvCxnSpPr>
        <p:spPr>
          <a:xfrm flipV="1">
            <a:off x="4239684" y="5462124"/>
            <a:ext cx="1694976" cy="539000"/>
          </a:xfrm>
          <a:prstGeom prst="curvedConnector3">
            <a:avLst/>
          </a:prstGeom>
          <a:ln w="57150">
            <a:solidFill>
              <a:srgbClr val="C03BC4"/>
            </a:solidFill>
            <a:prstDash val="solid"/>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2">
            <a:extLst>
              <a:ext uri="{FF2B5EF4-FFF2-40B4-BE49-F238E27FC236}">
                <a16:creationId xmlns:a16="http://schemas.microsoft.com/office/drawing/2014/main" id="{91314671-B9A4-6864-4191-E5B247A627DB}"/>
              </a:ext>
            </a:extLst>
          </p:cNvPr>
          <p:cNvCxnSpPr>
            <a:cxnSpLocks/>
            <a:stCxn id="13" idx="3"/>
          </p:cNvCxnSpPr>
          <p:nvPr/>
        </p:nvCxnSpPr>
        <p:spPr>
          <a:xfrm flipV="1">
            <a:off x="8376890" y="4304963"/>
            <a:ext cx="1096593" cy="555900"/>
          </a:xfrm>
          <a:prstGeom prst="curvedConnector3">
            <a:avLst/>
          </a:prstGeom>
          <a:ln w="57150">
            <a:solidFill>
              <a:schemeClr val="accent2"/>
            </a:solidFill>
            <a:prstDash val="solid"/>
            <a:headEnd type="none" w="lg" len="med"/>
            <a:tailEnd type="triangle"/>
          </a:ln>
          <a:effectLst>
            <a:glow rad="12700">
              <a:schemeClr val="bg1"/>
            </a:glow>
          </a:effectLst>
        </p:spPr>
        <p:style>
          <a:lnRef idx="1">
            <a:schemeClr val="accent1"/>
          </a:lnRef>
          <a:fillRef idx="0">
            <a:schemeClr val="accent1"/>
          </a:fillRef>
          <a:effectRef idx="0">
            <a:schemeClr val="accent1"/>
          </a:effectRef>
          <a:fontRef idx="minor">
            <a:schemeClr val="tx1"/>
          </a:fontRef>
        </p:style>
      </p:cxnSp>
      <p:cxnSp>
        <p:nvCxnSpPr>
          <p:cNvPr id="22" name="Connector: Curved 19">
            <a:extLst>
              <a:ext uri="{FF2B5EF4-FFF2-40B4-BE49-F238E27FC236}">
                <a16:creationId xmlns:a16="http://schemas.microsoft.com/office/drawing/2014/main" id="{1F3A853C-C0D6-1B2A-58A5-764FE89B6E08}"/>
              </a:ext>
            </a:extLst>
          </p:cNvPr>
          <p:cNvCxnSpPr>
            <a:cxnSpLocks/>
          </p:cNvCxnSpPr>
          <p:nvPr/>
        </p:nvCxnSpPr>
        <p:spPr>
          <a:xfrm>
            <a:off x="8373024" y="4195377"/>
            <a:ext cx="1100459" cy="784908"/>
          </a:xfrm>
          <a:prstGeom prst="curvedConnector3">
            <a:avLst/>
          </a:prstGeom>
          <a:ln w="57150">
            <a:solidFill>
              <a:schemeClr val="accent1"/>
            </a:solidFill>
            <a:prstDash val="solid"/>
            <a:headEnd type="none" w="lg" len="med"/>
            <a:tailEnd type="triangle"/>
          </a:ln>
          <a:effectLst>
            <a:glow rad="25400">
              <a:schemeClr val="bg1"/>
            </a:glow>
          </a:effectLst>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65F9E9B9-AC3D-DC7B-31E0-91467542D078}"/>
              </a:ext>
            </a:extLst>
          </p:cNvPr>
          <p:cNvGrpSpPr/>
          <p:nvPr/>
        </p:nvGrpSpPr>
        <p:grpSpPr>
          <a:xfrm>
            <a:off x="429104" y="1781985"/>
            <a:ext cx="3507817" cy="3198300"/>
            <a:chOff x="429104" y="1781985"/>
            <a:chExt cx="3507817" cy="3198300"/>
          </a:xfrm>
        </p:grpSpPr>
        <p:sp>
          <p:nvSpPr>
            <p:cNvPr id="15" name="Flowchart: Magnetic Disk 4">
              <a:extLst>
                <a:ext uri="{FF2B5EF4-FFF2-40B4-BE49-F238E27FC236}">
                  <a16:creationId xmlns:a16="http://schemas.microsoft.com/office/drawing/2014/main" id="{828D8AD5-B105-96D3-1579-AE9C801DFF25}"/>
                </a:ext>
                <a:ext uri="{C183D7F6-B498-43B3-948B-1728B52AA6E4}">
                  <adec:decorative xmlns:adec="http://schemas.microsoft.com/office/drawing/2017/decorative" val="1"/>
                </a:ext>
              </a:extLst>
            </p:cNvPr>
            <p:cNvSpPr/>
            <p:nvPr/>
          </p:nvSpPr>
          <p:spPr>
            <a:xfrm>
              <a:off x="1888665" y="4056402"/>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 results</a:t>
              </a:r>
            </a:p>
          </p:txBody>
        </p:sp>
        <p:sp>
          <p:nvSpPr>
            <p:cNvPr id="17" name="Flowchart: Magnetic Disk 5">
              <a:extLst>
                <a:ext uri="{FF2B5EF4-FFF2-40B4-BE49-F238E27FC236}">
                  <a16:creationId xmlns:a16="http://schemas.microsoft.com/office/drawing/2014/main" id="{B85E29AB-1C94-26FA-A31F-21DDA255C770}"/>
                </a:ext>
                <a:ext uri="{C183D7F6-B498-43B3-948B-1728B52AA6E4}">
                  <adec:decorative xmlns:adec="http://schemas.microsoft.com/office/drawing/2017/decorative" val="1"/>
                </a:ext>
              </a:extLst>
            </p:cNvPr>
            <p:cNvSpPr/>
            <p:nvPr/>
          </p:nvSpPr>
          <p:spPr>
            <a:xfrm>
              <a:off x="1880573" y="1781985"/>
              <a:ext cx="2048256" cy="923883"/>
            </a:xfrm>
            <a:prstGeom prst="flowChartMagneticDisk">
              <a:avLst/>
            </a:prstGeom>
            <a:gradFill>
              <a:gsLst>
                <a:gs pos="32000">
                  <a:srgbClr val="C03BC4"/>
                </a:gs>
                <a:gs pos="100000">
                  <a:srgbClr val="399A91"/>
                </a:gs>
                <a:gs pos="68000">
                  <a:srgbClr val="0078D4"/>
                </a:gs>
                <a:gs pos="0">
                  <a:srgbClr val="FF5C39"/>
                </a:gs>
              </a:gsLst>
              <a:path path="circle">
                <a:fillToRect l="100000" t="100000"/>
              </a:path>
            </a:gra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 results</a:t>
              </a:r>
            </a:p>
          </p:txBody>
        </p:sp>
        <p:cxnSp>
          <p:nvCxnSpPr>
            <p:cNvPr id="7" name="Connector: Elbow 6">
              <a:extLst>
                <a:ext uri="{FF2B5EF4-FFF2-40B4-BE49-F238E27FC236}">
                  <a16:creationId xmlns:a16="http://schemas.microsoft.com/office/drawing/2014/main" id="{DA4E2305-AA02-36D7-D5AA-8F232527E339}"/>
                </a:ext>
              </a:extLst>
            </p:cNvPr>
            <p:cNvCxnSpPr>
              <a:cxnSpLocks/>
              <a:endCxn id="17" idx="2"/>
            </p:cNvCxnSpPr>
            <p:nvPr/>
          </p:nvCxnSpPr>
          <p:spPr>
            <a:xfrm rot="5400000" flipH="1" flipV="1">
              <a:off x="1064529" y="2266103"/>
              <a:ext cx="838220" cy="793868"/>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9" name="Connector: Elbow 8">
              <a:extLst>
                <a:ext uri="{FF2B5EF4-FFF2-40B4-BE49-F238E27FC236}">
                  <a16:creationId xmlns:a16="http://schemas.microsoft.com/office/drawing/2014/main" id="{E528F9E3-2BDF-6884-514D-D1346D9B49FF}"/>
                </a:ext>
              </a:extLst>
            </p:cNvPr>
            <p:cNvCxnSpPr>
              <a:cxnSpLocks/>
              <a:endCxn id="15" idx="2"/>
            </p:cNvCxnSpPr>
            <p:nvPr/>
          </p:nvCxnSpPr>
          <p:spPr>
            <a:xfrm rot="16200000" flipH="1">
              <a:off x="1023647" y="3653326"/>
              <a:ext cx="974256" cy="755780"/>
            </a:xfrm>
            <a:prstGeom prst="bentConnector2">
              <a:avLst/>
            </a:prstGeom>
            <a:ln w="12700" cap="rnd">
              <a:solidFill>
                <a:srgbClr val="BFBFBF"/>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16" name="Graphic 15" descr="Badge Question Mark with solid fill">
              <a:extLst>
                <a:ext uri="{FF2B5EF4-FFF2-40B4-BE49-F238E27FC236}">
                  <a16:creationId xmlns:a16="http://schemas.microsoft.com/office/drawing/2014/main" id="{FB91C214-6BB8-98DE-ED02-652EE48B9B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9104" y="2922203"/>
              <a:ext cx="914400" cy="914400"/>
            </a:xfrm>
            <a:prstGeom prst="rect">
              <a:avLst/>
            </a:prstGeom>
          </p:spPr>
        </p:pic>
      </p:grpSp>
      <p:sp>
        <p:nvSpPr>
          <p:cNvPr id="12" name="Rectangle: Rounded Corners 7">
            <a:extLst>
              <a:ext uri="{FF2B5EF4-FFF2-40B4-BE49-F238E27FC236}">
                <a16:creationId xmlns:a16="http://schemas.microsoft.com/office/drawing/2014/main" id="{7192DEDE-2444-DBDC-56E2-542EC64E46FA}"/>
              </a:ext>
            </a:extLst>
          </p:cNvPr>
          <p:cNvSpPr/>
          <p:nvPr/>
        </p:nvSpPr>
        <p:spPr>
          <a:xfrm>
            <a:off x="4600556" y="6267554"/>
            <a:ext cx="7364051" cy="49174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lvl="0">
              <a:defRPr/>
            </a:pPr>
            <a:r>
              <a:rPr kumimoji="0" lang="en-US" sz="1800" b="0" i="0" u="none" strike="noStrike" kern="1200" cap="none" spc="0" normalizeH="0" baseline="0" noProof="0">
                <a:ln>
                  <a:noFill/>
                </a:ln>
                <a:solidFill>
                  <a:schemeClr val="bg1"/>
                </a:solidFill>
                <a:effectLst/>
                <a:uLnTx/>
                <a:uFillTx/>
                <a:latin typeface="+mj-lt"/>
              </a:rPr>
              <a:t>💻 </a:t>
            </a:r>
            <a:r>
              <a:rPr kumimoji="0" lang="en-US" sz="1800" b="0" i="0" u="none" strike="noStrike" kern="1200" cap="none" spc="0" normalizeH="0" baseline="0" noProof="0">
                <a:ln>
                  <a:noFill/>
                </a:ln>
                <a:solidFill>
                  <a:schemeClr val="bg1"/>
                </a:solidFill>
                <a:effectLst/>
                <a:uLnTx/>
                <a:uFillTx/>
                <a:latin typeface="+mj-lt"/>
                <a:hlinkClick r:id="rId7">
                  <a:extLst>
                    <a:ext uri="{A12FA001-AC4F-418D-AE19-62706E023703}">
                      <ahyp:hlinkClr xmlns:ahyp="http://schemas.microsoft.com/office/drawing/2018/hyperlinkcolor" val="tx"/>
                    </a:ext>
                  </a:extLst>
                </a:hlinkClick>
              </a:rPr>
              <a:t>Demo: search_relevance.ipynb</a:t>
            </a:r>
            <a:r>
              <a:rPr kumimoji="0" lang="en-US" sz="1800" b="0" i="0" u="none" strike="noStrike" kern="1200" cap="none" spc="0" normalizeH="0" baseline="0" noProof="0">
                <a:ln>
                  <a:noFill/>
                </a:ln>
                <a:solidFill>
                  <a:schemeClr val="bg1"/>
                </a:solidFill>
                <a:effectLst/>
                <a:uLnTx/>
                <a:uFillTx/>
                <a:latin typeface="+mj-lt"/>
              </a:rPr>
              <a:t> </a:t>
            </a:r>
            <a:r>
              <a:rPr lang="en-US" sz="1800">
                <a:solidFill>
                  <a:schemeClr val="bg1"/>
                </a:solidFill>
              </a:rPr>
              <a:t>(</a:t>
            </a:r>
            <a:r>
              <a:rPr lang="en-US" sz="1800" err="1">
                <a:solidFill>
                  <a:schemeClr val="bg1"/>
                </a:solidFill>
                <a:hlinkClick r:id="rId8">
                  <a:extLst>
                    <a:ext uri="{A12FA001-AC4F-418D-AE19-62706E023703}">
                      <ahyp:hlinkClr xmlns:ahyp="http://schemas.microsoft.com/office/drawing/2018/hyperlinkcolor" val="tx"/>
                    </a:ext>
                  </a:extLst>
                </a:hlinkClick>
              </a:rPr>
              <a:t>aka.ms/aitour/search-relevance</a:t>
            </a:r>
            <a:r>
              <a:rPr lang="en-US" sz="1800">
                <a:solidFill>
                  <a:schemeClr val="bg1"/>
                </a:solidFill>
              </a:rPr>
              <a:t>) </a:t>
            </a:r>
            <a:r>
              <a:rPr kumimoji="0" lang="en-US" sz="1800" b="0" i="0" u="none" strike="noStrike" kern="1200" cap="none" spc="0" normalizeH="0" baseline="0" noProof="0">
                <a:ln>
                  <a:noFill/>
                </a:ln>
                <a:solidFill>
                  <a:schemeClr val="bg1"/>
                </a:solidFill>
                <a:effectLst/>
                <a:uLnTx/>
                <a:uFillTx/>
                <a:latin typeface="+mj-lt"/>
              </a:rPr>
              <a:t>   </a:t>
            </a:r>
          </a:p>
        </p:txBody>
      </p:sp>
    </p:spTree>
    <p:extLst>
      <p:ext uri="{BB962C8B-B14F-4D97-AF65-F5344CB8AC3E}">
        <p14:creationId xmlns:p14="http://schemas.microsoft.com/office/powerpoint/2010/main" val="831200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0" presetClass="entr" presetSubtype="0" fill="hold" grpId="0" nodeType="withEffect">
                                  <p:stCondLst>
                                    <p:cond delay="20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childTnLst>
                                </p:cTn>
                              </p:par>
                              <p:par>
                                <p:cTn id="42" presetID="42" presetClass="path" presetSubtype="0" decel="100000" fill="hold" grpId="1" nodeType="withEffect">
                                  <p:stCondLst>
                                    <p:cond delay="200"/>
                                  </p:stCondLst>
                                  <p:childTnLst>
                                    <p:animMotion origin="layout" path="M 0 -3.7037E-6 L 0 0.03542 " pathEditMode="relative" rAng="0" ptsTypes="AA">
                                      <p:cBhvr>
                                        <p:cTn id="43"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974F4E3-1F1E-C71E-1959-65B12773495F}"/>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B573B542-5109-0288-886F-659543420755}"/>
              </a:ext>
            </a:extLst>
          </p:cNvPr>
          <p:cNvSpPr>
            <a:spLocks noGrp="1"/>
          </p:cNvSpPr>
          <p:nvPr>
            <p:ph type="title"/>
          </p:nvPr>
        </p:nvSpPr>
        <p:spPr/>
        <p:txBody>
          <a:bodyPr/>
          <a:lstStyle/>
          <a:p>
            <a:r>
              <a:rPr lang="en-US"/>
              <a:t>Avoiding noise: Using minimum score thresholds</a:t>
            </a:r>
          </a:p>
        </p:txBody>
      </p:sp>
      <p:sp>
        <p:nvSpPr>
          <p:cNvPr id="22" name="Text Placeholder 4">
            <a:extLst>
              <a:ext uri="{FF2B5EF4-FFF2-40B4-BE49-F238E27FC236}">
                <a16:creationId xmlns:a16="http://schemas.microsoft.com/office/drawing/2014/main" id="{9C08938B-F842-47CB-E443-8DEA90BF09EC}"/>
              </a:ext>
            </a:extLst>
          </p:cNvPr>
          <p:cNvSpPr txBox="1">
            <a:spLocks/>
          </p:cNvSpPr>
          <p:nvPr/>
        </p:nvSpPr>
        <p:spPr>
          <a:xfrm>
            <a:off x="588263" y="1019905"/>
            <a:ext cx="9833045"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sz="2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Semantic ranker scores range from 0-4: </a:t>
            </a:r>
          </a:p>
        </p:txBody>
      </p:sp>
      <p:cxnSp>
        <p:nvCxnSpPr>
          <p:cNvPr id="6" name="Straight Connector 5">
            <a:extLst>
              <a:ext uri="{FF2B5EF4-FFF2-40B4-BE49-F238E27FC236}">
                <a16:creationId xmlns:a16="http://schemas.microsoft.com/office/drawing/2014/main" id="{89E4F24F-390D-15C3-A085-17CD71E74C0E}"/>
              </a:ext>
              <a:ext uri="{C183D7F6-B498-43B3-948B-1728B52AA6E4}">
                <adec:decorative xmlns:adec="http://schemas.microsoft.com/office/drawing/2017/decorative" val="1"/>
              </a:ext>
            </a:extLst>
          </p:cNvPr>
          <p:cNvCxnSpPr>
            <a:cxnSpLocks/>
          </p:cNvCxnSpPr>
          <p:nvPr/>
        </p:nvCxnSpPr>
        <p:spPr>
          <a:xfrm>
            <a:off x="586740" y="2197628"/>
            <a:ext cx="11018520" cy="0"/>
          </a:xfrm>
          <a:prstGeom prst="line">
            <a:avLst/>
          </a:prstGeom>
          <a:solidFill>
            <a:schemeClr val="bg1"/>
          </a:solidFill>
          <a:ln w="12700" cap="rnd">
            <a:solidFill>
              <a:srgbClr val="D9D9D6"/>
            </a:solidFill>
            <a:headEnd type="oval" w="lg" len="lg"/>
            <a:tailEnd type="oval" w="lg" len="lg"/>
          </a:ln>
          <a:effectLst/>
        </p:spPr>
        <p:style>
          <a:lnRef idx="1">
            <a:schemeClr val="accent2"/>
          </a:lnRef>
          <a:fillRef idx="3">
            <a:schemeClr val="accent2"/>
          </a:fillRef>
          <a:effectRef idx="2">
            <a:schemeClr val="accent2"/>
          </a:effectRef>
          <a:fontRef idx="minor">
            <a:schemeClr val="lt1"/>
          </a:fontRef>
        </p:style>
      </p:cxnSp>
      <p:cxnSp>
        <p:nvCxnSpPr>
          <p:cNvPr id="14" name="Straight Connector 13">
            <a:extLst>
              <a:ext uri="{FF2B5EF4-FFF2-40B4-BE49-F238E27FC236}">
                <a16:creationId xmlns:a16="http://schemas.microsoft.com/office/drawing/2014/main" id="{E8EC5A5E-0B25-C7DF-1317-CC7EDAFB8C75}"/>
              </a:ext>
              <a:ext uri="{C183D7F6-B498-43B3-948B-1728B52AA6E4}">
                <adec:decorative xmlns:adec="http://schemas.microsoft.com/office/drawing/2017/decorative" val="1"/>
              </a:ext>
            </a:extLst>
          </p:cNvPr>
          <p:cNvCxnSpPr>
            <a:cxnSpLocks/>
          </p:cNvCxnSpPr>
          <p:nvPr/>
        </p:nvCxnSpPr>
        <p:spPr>
          <a:xfrm>
            <a:off x="1488027"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6" name="Straight Connector 15">
            <a:extLst>
              <a:ext uri="{FF2B5EF4-FFF2-40B4-BE49-F238E27FC236}">
                <a16:creationId xmlns:a16="http://schemas.microsoft.com/office/drawing/2014/main" id="{0A3A52EE-9BD3-4E06-286D-360266D5D9A4}"/>
              </a:ext>
              <a:ext uri="{C183D7F6-B498-43B3-948B-1728B52AA6E4}">
                <adec:decorative xmlns:adec="http://schemas.microsoft.com/office/drawing/2017/decorative" val="1"/>
              </a:ext>
            </a:extLst>
          </p:cNvPr>
          <p:cNvCxnSpPr>
            <a:cxnSpLocks/>
          </p:cNvCxnSpPr>
          <p:nvPr/>
        </p:nvCxnSpPr>
        <p:spPr>
          <a:xfrm>
            <a:off x="3780500"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7" name="Straight Connector 16">
            <a:extLst>
              <a:ext uri="{FF2B5EF4-FFF2-40B4-BE49-F238E27FC236}">
                <a16:creationId xmlns:a16="http://schemas.microsoft.com/office/drawing/2014/main" id="{03F246EE-F7FE-D289-E508-15B3FDAD632C}"/>
              </a:ext>
              <a:ext uri="{C183D7F6-B498-43B3-948B-1728B52AA6E4}">
                <adec:decorative xmlns:adec="http://schemas.microsoft.com/office/drawing/2017/decorative" val="1"/>
              </a:ext>
            </a:extLst>
          </p:cNvPr>
          <p:cNvCxnSpPr>
            <a:cxnSpLocks/>
          </p:cNvCxnSpPr>
          <p:nvPr/>
        </p:nvCxnSpPr>
        <p:spPr>
          <a:xfrm>
            <a:off x="6081296"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8" name="Straight Connector 17">
            <a:extLst>
              <a:ext uri="{FF2B5EF4-FFF2-40B4-BE49-F238E27FC236}">
                <a16:creationId xmlns:a16="http://schemas.microsoft.com/office/drawing/2014/main" id="{6CB2F792-E155-8EE9-0FE6-46A5F5DB4562}"/>
              </a:ext>
              <a:ext uri="{C183D7F6-B498-43B3-948B-1728B52AA6E4}">
                <adec:decorative xmlns:adec="http://schemas.microsoft.com/office/drawing/2017/decorative" val="1"/>
              </a:ext>
            </a:extLst>
          </p:cNvPr>
          <p:cNvCxnSpPr>
            <a:cxnSpLocks/>
          </p:cNvCxnSpPr>
          <p:nvPr/>
        </p:nvCxnSpPr>
        <p:spPr>
          <a:xfrm>
            <a:off x="8319948"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cxnSp>
        <p:nvCxnSpPr>
          <p:cNvPr id="19" name="Straight Connector 18">
            <a:extLst>
              <a:ext uri="{FF2B5EF4-FFF2-40B4-BE49-F238E27FC236}">
                <a16:creationId xmlns:a16="http://schemas.microsoft.com/office/drawing/2014/main" id="{3101740E-C884-1367-33D0-C2E0DE2E5580}"/>
              </a:ext>
              <a:ext uri="{C183D7F6-B498-43B3-948B-1728B52AA6E4}">
                <adec:decorative xmlns:adec="http://schemas.microsoft.com/office/drawing/2017/decorative" val="1"/>
              </a:ext>
            </a:extLst>
          </p:cNvPr>
          <p:cNvCxnSpPr>
            <a:cxnSpLocks/>
          </p:cNvCxnSpPr>
          <p:nvPr/>
        </p:nvCxnSpPr>
        <p:spPr>
          <a:xfrm>
            <a:off x="10703973" y="2197628"/>
            <a:ext cx="0" cy="216038"/>
          </a:xfrm>
          <a:prstGeom prst="line">
            <a:avLst/>
          </a:prstGeom>
          <a:solidFill>
            <a:schemeClr val="bg1"/>
          </a:solidFill>
          <a:ln w="12700" cap="rnd">
            <a:solidFill>
              <a:srgbClr val="D9D9D6"/>
            </a:solidFill>
            <a:headEnd type="none" w="lg" len="lg"/>
            <a:tailEnd type="none" w="lg" len="lg"/>
          </a:ln>
          <a:effectLst/>
        </p:spPr>
        <p:style>
          <a:lnRef idx="1">
            <a:schemeClr val="accent2"/>
          </a:lnRef>
          <a:fillRef idx="3">
            <a:schemeClr val="accent2"/>
          </a:fillRef>
          <a:effectRef idx="2">
            <a:schemeClr val="accent2"/>
          </a:effectRef>
          <a:fontRef idx="minor">
            <a:schemeClr val="lt1"/>
          </a:fontRef>
        </p:style>
      </p:cxnSp>
      <p:sp>
        <p:nvSpPr>
          <p:cNvPr id="8" name="TextBox 7">
            <a:extLst>
              <a:ext uri="{FF2B5EF4-FFF2-40B4-BE49-F238E27FC236}">
                <a16:creationId xmlns:a16="http://schemas.microsoft.com/office/drawing/2014/main" id="{C8E9F4D6-ED27-152B-CD1D-5C15CDAD1A88}"/>
              </a:ext>
            </a:extLst>
          </p:cNvPr>
          <p:cNvSpPr txBox="1"/>
          <p:nvPr/>
        </p:nvSpPr>
        <p:spPr>
          <a:xfrm>
            <a:off x="1249810" y="2542258"/>
            <a:ext cx="472736" cy="400110"/>
          </a:xfrm>
          <a:prstGeom prst="rect">
            <a:avLst/>
          </a:prstGeom>
          <a:noFill/>
        </p:spPr>
        <p:txBody>
          <a:bodyPr wrap="square">
            <a:spAutoFit/>
          </a:bodyPr>
          <a:lstStyle/>
          <a:p>
            <a:pPr algn="ctr"/>
            <a:r>
              <a:rPr lang="en-US" sz="2000">
                <a:solidFill>
                  <a:schemeClr val="tx1"/>
                </a:solidFill>
                <a:latin typeface="+mj-lt"/>
              </a:rPr>
              <a:t>0</a:t>
            </a:r>
          </a:p>
        </p:txBody>
      </p:sp>
      <p:sp>
        <p:nvSpPr>
          <p:cNvPr id="20" name="TextBox 19">
            <a:extLst>
              <a:ext uri="{FF2B5EF4-FFF2-40B4-BE49-F238E27FC236}">
                <a16:creationId xmlns:a16="http://schemas.microsoft.com/office/drawing/2014/main" id="{FFA22101-D435-6288-0295-3B0F617C13AA}"/>
              </a:ext>
            </a:extLst>
          </p:cNvPr>
          <p:cNvSpPr txBox="1"/>
          <p:nvPr/>
        </p:nvSpPr>
        <p:spPr>
          <a:xfrm>
            <a:off x="490398" y="3060474"/>
            <a:ext cx="2007276" cy="1277273"/>
          </a:xfrm>
          <a:prstGeom prst="rect">
            <a:avLst/>
          </a:prstGeom>
          <a:noFill/>
        </p:spPr>
        <p:txBody>
          <a:bodyPr wrap="square">
            <a:spAutoFit/>
          </a:bodyPr>
          <a:lstStyle/>
          <a:p>
            <a:pPr algn="ctr"/>
            <a:r>
              <a:rPr lang="en-US" sz="2400">
                <a:latin typeface="+mj-lt"/>
              </a:rPr>
              <a:t>Worst</a:t>
            </a:r>
          </a:p>
          <a:p>
            <a:pPr algn="ctr"/>
            <a:r>
              <a:rPr lang="en-US" sz="2400">
                <a:latin typeface="+mj-lt"/>
              </a:rPr>
              <a:t>Quality</a:t>
            </a:r>
          </a:p>
          <a:p>
            <a:pPr algn="ctr">
              <a:spcBef>
                <a:spcPts val="600"/>
              </a:spcBef>
            </a:pPr>
            <a:r>
              <a:rPr lang="en-US" sz="2400">
                <a:solidFill>
                  <a:schemeClr val="tx1"/>
                </a:solidFill>
                <a:latin typeface="+mj-lt"/>
              </a:rPr>
              <a:t>👎🏼</a:t>
            </a:r>
          </a:p>
        </p:txBody>
      </p:sp>
      <p:sp>
        <p:nvSpPr>
          <p:cNvPr id="10" name="TextBox 9">
            <a:extLst>
              <a:ext uri="{FF2B5EF4-FFF2-40B4-BE49-F238E27FC236}">
                <a16:creationId xmlns:a16="http://schemas.microsoft.com/office/drawing/2014/main" id="{326F28C9-6043-EF45-6DA8-E8BDC2C81E0B}"/>
              </a:ext>
            </a:extLst>
          </p:cNvPr>
          <p:cNvSpPr txBox="1"/>
          <p:nvPr/>
        </p:nvSpPr>
        <p:spPr>
          <a:xfrm>
            <a:off x="3535228" y="2542258"/>
            <a:ext cx="472736" cy="400110"/>
          </a:xfrm>
          <a:prstGeom prst="rect">
            <a:avLst/>
          </a:prstGeom>
          <a:noFill/>
        </p:spPr>
        <p:txBody>
          <a:bodyPr wrap="square">
            <a:spAutoFit/>
          </a:bodyPr>
          <a:lstStyle/>
          <a:p>
            <a:pPr algn="ctr"/>
            <a:r>
              <a:rPr lang="en-US" sz="2000">
                <a:latin typeface="+mj-lt"/>
              </a:rPr>
              <a:t>1</a:t>
            </a:r>
            <a:endParaRPr lang="en-US" sz="2000">
              <a:solidFill>
                <a:schemeClr val="tx1"/>
              </a:solidFill>
              <a:latin typeface="+mj-lt"/>
            </a:endParaRPr>
          </a:p>
        </p:txBody>
      </p:sp>
      <p:sp>
        <p:nvSpPr>
          <p:cNvPr id="11" name="TextBox 10">
            <a:extLst>
              <a:ext uri="{FF2B5EF4-FFF2-40B4-BE49-F238E27FC236}">
                <a16:creationId xmlns:a16="http://schemas.microsoft.com/office/drawing/2014/main" id="{FB92A4A8-5C0A-E3C7-10C7-F8415B6AD403}"/>
              </a:ext>
            </a:extLst>
          </p:cNvPr>
          <p:cNvSpPr txBox="1"/>
          <p:nvPr/>
        </p:nvSpPr>
        <p:spPr>
          <a:xfrm>
            <a:off x="5849705" y="2542258"/>
            <a:ext cx="472736" cy="400110"/>
          </a:xfrm>
          <a:prstGeom prst="rect">
            <a:avLst/>
          </a:prstGeom>
          <a:noFill/>
        </p:spPr>
        <p:txBody>
          <a:bodyPr wrap="square">
            <a:spAutoFit/>
          </a:bodyPr>
          <a:lstStyle/>
          <a:p>
            <a:pPr algn="ctr"/>
            <a:r>
              <a:rPr lang="en-US" sz="2000">
                <a:latin typeface="+mj-lt"/>
              </a:rPr>
              <a:t>2</a:t>
            </a:r>
            <a:endParaRPr lang="en-US" sz="2000">
              <a:solidFill>
                <a:schemeClr val="tx1"/>
              </a:solidFill>
              <a:latin typeface="+mj-lt"/>
            </a:endParaRPr>
          </a:p>
        </p:txBody>
      </p:sp>
      <p:sp>
        <p:nvSpPr>
          <p:cNvPr id="12" name="TextBox 11">
            <a:extLst>
              <a:ext uri="{FF2B5EF4-FFF2-40B4-BE49-F238E27FC236}">
                <a16:creationId xmlns:a16="http://schemas.microsoft.com/office/drawing/2014/main" id="{ABE06C74-6A7D-1DFC-8E01-ADD4B252E7F1}"/>
              </a:ext>
            </a:extLst>
          </p:cNvPr>
          <p:cNvSpPr txBox="1"/>
          <p:nvPr/>
        </p:nvSpPr>
        <p:spPr>
          <a:xfrm>
            <a:off x="8086813" y="2542258"/>
            <a:ext cx="472736" cy="400110"/>
          </a:xfrm>
          <a:prstGeom prst="rect">
            <a:avLst/>
          </a:prstGeom>
          <a:noFill/>
        </p:spPr>
        <p:txBody>
          <a:bodyPr wrap="square">
            <a:spAutoFit/>
          </a:bodyPr>
          <a:lstStyle/>
          <a:p>
            <a:pPr algn="ctr"/>
            <a:r>
              <a:rPr lang="en-US" sz="2000">
                <a:latin typeface="+mj-lt"/>
              </a:rPr>
              <a:t>3</a:t>
            </a:r>
            <a:endParaRPr lang="en-US" sz="2000">
              <a:solidFill>
                <a:schemeClr val="tx1"/>
              </a:solidFill>
              <a:latin typeface="+mj-lt"/>
            </a:endParaRPr>
          </a:p>
        </p:txBody>
      </p:sp>
      <p:sp>
        <p:nvSpPr>
          <p:cNvPr id="9" name="TextBox 8">
            <a:extLst>
              <a:ext uri="{FF2B5EF4-FFF2-40B4-BE49-F238E27FC236}">
                <a16:creationId xmlns:a16="http://schemas.microsoft.com/office/drawing/2014/main" id="{131FE6A6-4CC5-2E0E-066F-08CEE8753479}"/>
              </a:ext>
            </a:extLst>
          </p:cNvPr>
          <p:cNvSpPr txBox="1"/>
          <p:nvPr/>
        </p:nvSpPr>
        <p:spPr>
          <a:xfrm>
            <a:off x="10479349" y="2542258"/>
            <a:ext cx="472736" cy="400110"/>
          </a:xfrm>
          <a:prstGeom prst="rect">
            <a:avLst/>
          </a:prstGeom>
          <a:noFill/>
        </p:spPr>
        <p:txBody>
          <a:bodyPr wrap="square">
            <a:spAutoFit/>
          </a:bodyPr>
          <a:lstStyle/>
          <a:p>
            <a:pPr algn="ctr"/>
            <a:r>
              <a:rPr lang="en-US" sz="2000">
                <a:latin typeface="+mj-lt"/>
              </a:rPr>
              <a:t>4</a:t>
            </a:r>
            <a:endParaRPr lang="en-US" sz="2000">
              <a:solidFill>
                <a:schemeClr val="tx1"/>
              </a:solidFill>
              <a:latin typeface="+mj-lt"/>
            </a:endParaRPr>
          </a:p>
        </p:txBody>
      </p:sp>
      <p:sp>
        <p:nvSpPr>
          <p:cNvPr id="21" name="TextBox 20">
            <a:extLst>
              <a:ext uri="{FF2B5EF4-FFF2-40B4-BE49-F238E27FC236}">
                <a16:creationId xmlns:a16="http://schemas.microsoft.com/office/drawing/2014/main" id="{FD392A09-5508-02EA-E848-D1BFA017E66C}"/>
              </a:ext>
            </a:extLst>
          </p:cNvPr>
          <p:cNvSpPr txBox="1"/>
          <p:nvPr/>
        </p:nvSpPr>
        <p:spPr>
          <a:xfrm>
            <a:off x="9948073" y="3060474"/>
            <a:ext cx="1523818" cy="1277273"/>
          </a:xfrm>
          <a:prstGeom prst="rect">
            <a:avLst/>
          </a:prstGeom>
          <a:noFill/>
        </p:spPr>
        <p:txBody>
          <a:bodyPr wrap="square">
            <a:spAutoFit/>
          </a:bodyPr>
          <a:lstStyle/>
          <a:p>
            <a:pPr algn="ctr"/>
            <a:r>
              <a:rPr lang="en-US" sz="2400">
                <a:latin typeface="+mj-lt"/>
              </a:rPr>
              <a:t>Best</a:t>
            </a:r>
          </a:p>
          <a:p>
            <a:pPr algn="ctr"/>
            <a:r>
              <a:rPr lang="en-US" sz="2400">
                <a:latin typeface="+mj-lt"/>
              </a:rPr>
              <a:t>Quality</a:t>
            </a:r>
          </a:p>
          <a:p>
            <a:pPr algn="ctr">
              <a:spcBef>
                <a:spcPts val="600"/>
              </a:spcBef>
            </a:pPr>
            <a:r>
              <a:rPr lang="en-US" sz="2400">
                <a:latin typeface="+mj-lt"/>
              </a:rPr>
              <a:t>👍🏼</a:t>
            </a:r>
          </a:p>
        </p:txBody>
      </p:sp>
      <p:sp>
        <p:nvSpPr>
          <p:cNvPr id="24" name="TextBox 23">
            <a:extLst>
              <a:ext uri="{FF2B5EF4-FFF2-40B4-BE49-F238E27FC236}">
                <a16:creationId xmlns:a16="http://schemas.microsoft.com/office/drawing/2014/main" id="{D35008F2-D22E-16C7-38B3-8DA9173501BC}"/>
              </a:ext>
            </a:extLst>
          </p:cNvPr>
          <p:cNvSpPr txBox="1"/>
          <p:nvPr/>
        </p:nvSpPr>
        <p:spPr>
          <a:xfrm>
            <a:off x="586740" y="4506586"/>
            <a:ext cx="11018520" cy="1863478"/>
          </a:xfrm>
          <a:prstGeom prst="rect">
            <a:avLst/>
          </a:prstGeom>
          <a:solidFill>
            <a:schemeClr val="bg1">
              <a:lumMod val="95000"/>
            </a:schemeClr>
          </a:solidFill>
        </p:spPr>
        <p:txBody>
          <a:bodyPr wrap="square" lIns="288000" anchor="ctr">
            <a:noAutofit/>
          </a:bodyPr>
          <a:lstStyle/>
          <a:p>
            <a:r>
              <a:rPr lang="en-US" err="1">
                <a:solidFill>
                  <a:srgbClr val="000000"/>
                </a:solidFill>
                <a:effectLst/>
                <a:latin typeface="Menlo" panose="020B0609030804020204" pitchFamily="49" charset="0"/>
              </a:rPr>
              <a:t>qualified_documents</a:t>
            </a:r>
            <a:r>
              <a:rPr lang="en-US">
                <a:solidFill>
                  <a:srgbClr val="000000"/>
                </a:solidFill>
                <a:effectLst/>
                <a:latin typeface="Menlo" panose="020B0609030804020204" pitchFamily="49" charset="0"/>
              </a:rPr>
              <a:t> = [</a:t>
            </a:r>
          </a:p>
          <a:p>
            <a:r>
              <a:rPr lang="en-US">
                <a:solidFill>
                  <a:srgbClr val="000000"/>
                </a:solidFill>
                <a:latin typeface="Menlo" panose="020B0609030804020204" pitchFamily="49" charset="0"/>
              </a:rPr>
              <a:t>	</a:t>
            </a:r>
            <a:r>
              <a:rPr lang="en-US">
                <a:solidFill>
                  <a:srgbClr val="000000"/>
                </a:solidFill>
                <a:effectLst/>
                <a:latin typeface="Menlo" panose="020B0609030804020204" pitchFamily="49" charset="0"/>
              </a:rPr>
              <a:t>doc </a:t>
            </a:r>
            <a:r>
              <a:rPr lang="en-US">
                <a:solidFill>
                  <a:srgbClr val="AF00DB"/>
                </a:solidFill>
                <a:effectLst/>
                <a:latin typeface="Menlo" panose="020B0609030804020204" pitchFamily="49" charset="0"/>
              </a:rPr>
              <a:t>for</a:t>
            </a:r>
            <a:r>
              <a:rPr lang="en-US">
                <a:solidFill>
                  <a:srgbClr val="000000"/>
                </a:solidFill>
                <a:effectLst/>
                <a:latin typeface="Menlo" panose="020B0609030804020204" pitchFamily="49" charset="0"/>
              </a:rPr>
              <a:t> doc </a:t>
            </a:r>
            <a:r>
              <a:rPr lang="en-US">
                <a:solidFill>
                  <a:srgbClr val="AF00DB"/>
                </a:solidFill>
                <a:effectLst/>
                <a:latin typeface="Menlo" panose="020B0609030804020204" pitchFamily="49" charset="0"/>
              </a:rPr>
              <a:t>in</a:t>
            </a:r>
            <a:r>
              <a:rPr lang="en-US">
                <a:solidFill>
                  <a:srgbClr val="000000"/>
                </a:solidFill>
                <a:effectLst/>
                <a:latin typeface="Menlo" panose="020B0609030804020204" pitchFamily="49" charset="0"/>
              </a:rPr>
              <a:t> documents</a:t>
            </a:r>
          </a:p>
          <a:p>
            <a:r>
              <a:rPr lang="en-US">
                <a:solidFill>
                  <a:srgbClr val="000000"/>
                </a:solidFill>
                <a:latin typeface="Menlo" panose="020B0609030804020204" pitchFamily="49" charset="0"/>
              </a:rPr>
              <a:t>	</a:t>
            </a:r>
            <a:r>
              <a:rPr lang="en-US">
                <a:solidFill>
                  <a:srgbClr val="AF00DB"/>
                </a:solidFill>
                <a:effectLst/>
                <a:latin typeface="Menlo" panose="020B0609030804020204" pitchFamily="49" charset="0"/>
              </a:rPr>
              <a:t>if</a:t>
            </a:r>
            <a:r>
              <a:rPr lang="en-US">
                <a:solidFill>
                  <a:srgbClr val="000000"/>
                </a:solidFill>
                <a:effectLst/>
                <a:latin typeface="Menlo" panose="020B0609030804020204" pitchFamily="49" charset="0"/>
              </a:rPr>
              <a:t> </a:t>
            </a:r>
            <a:r>
              <a:rPr lang="en-US" err="1">
                <a:solidFill>
                  <a:srgbClr val="001080"/>
                </a:solidFill>
                <a:effectLst/>
                <a:latin typeface="Menlo" panose="020B0609030804020204" pitchFamily="49" charset="0"/>
              </a:rPr>
              <a:t>doc</a:t>
            </a:r>
            <a:r>
              <a:rPr lang="en-US" err="1">
                <a:solidFill>
                  <a:srgbClr val="000000"/>
                </a:solidFill>
                <a:effectLst/>
                <a:latin typeface="Menlo" panose="020B0609030804020204" pitchFamily="49" charset="0"/>
              </a:rPr>
              <a:t>.</a:t>
            </a:r>
            <a:r>
              <a:rPr lang="en-US" err="1">
                <a:solidFill>
                  <a:srgbClr val="795E26"/>
                </a:solidFill>
                <a:effectLst/>
                <a:latin typeface="Menlo" panose="020B0609030804020204" pitchFamily="49" charset="0"/>
              </a:rPr>
              <a:t>get</a:t>
            </a:r>
            <a:r>
              <a:rPr lang="en-US">
                <a:solidFill>
                  <a:srgbClr val="000000"/>
                </a:solidFill>
                <a:effectLst/>
                <a:latin typeface="Menlo" panose="020B0609030804020204" pitchFamily="49" charset="0"/>
              </a:rPr>
              <a:t>(</a:t>
            </a:r>
            <a:r>
              <a:rPr lang="en-US">
                <a:solidFill>
                  <a:srgbClr val="A31515"/>
                </a:solidFill>
                <a:effectLst/>
                <a:latin typeface="Menlo" panose="020B0609030804020204" pitchFamily="49" charset="0"/>
              </a:rPr>
              <a:t>"@</a:t>
            </a:r>
            <a:r>
              <a:rPr lang="en-US" err="1">
                <a:solidFill>
                  <a:srgbClr val="A31515"/>
                </a:solidFill>
                <a:effectLst/>
                <a:latin typeface="Menlo" panose="020B0609030804020204" pitchFamily="49" charset="0"/>
              </a:rPr>
              <a:t>search.reranker_score</a:t>
            </a:r>
            <a:r>
              <a:rPr lang="en-US">
                <a:solidFill>
                  <a:srgbClr val="A31515"/>
                </a:solidFill>
                <a:effectLst/>
                <a:latin typeface="Menlo" panose="020B0609030804020204" pitchFamily="49" charset="0"/>
              </a:rPr>
              <a:t>"</a:t>
            </a:r>
            <a:r>
              <a:rPr lang="en-US">
                <a:solidFill>
                  <a:srgbClr val="000000"/>
                </a:solidFill>
                <a:effectLst/>
                <a:latin typeface="Menlo" panose="020B0609030804020204" pitchFamily="49" charset="0"/>
              </a:rPr>
              <a:t>) &gt;= </a:t>
            </a:r>
            <a:r>
              <a:rPr lang="en-US" err="1">
                <a:solidFill>
                  <a:srgbClr val="000000"/>
                </a:solidFill>
                <a:effectLst/>
                <a:latin typeface="Menlo" panose="020B0609030804020204" pitchFamily="49" charset="0"/>
              </a:rPr>
              <a:t>min_score</a:t>
            </a:r>
            <a:endParaRPr lang="en-US">
              <a:solidFill>
                <a:srgbClr val="000000"/>
              </a:solidFill>
              <a:effectLst/>
              <a:latin typeface="Menlo" panose="020B0609030804020204" pitchFamily="49" charset="0"/>
            </a:endParaRPr>
          </a:p>
          <a:p>
            <a:r>
              <a:rPr lang="en-US">
                <a:solidFill>
                  <a:srgbClr val="000000"/>
                </a:solidFill>
                <a:effectLst/>
                <a:latin typeface="Menlo" panose="020B0609030804020204" pitchFamily="49" charset="0"/>
              </a:rPr>
              <a:t>]</a:t>
            </a:r>
          </a:p>
        </p:txBody>
      </p:sp>
    </p:spTree>
    <p:extLst>
      <p:ext uri="{BB962C8B-B14F-4D97-AF65-F5344CB8AC3E}">
        <p14:creationId xmlns:p14="http://schemas.microsoft.com/office/powerpoint/2010/main" val="88610913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C29CA6B-0225-EF15-51AB-1D9086CE4E5A}"/>
              </a:ext>
            </a:extLst>
          </p:cNvPr>
          <p:cNvSpPr>
            <a:spLocks noGrp="1"/>
          </p:cNvSpPr>
          <p:nvPr>
            <p:ph type="title"/>
          </p:nvPr>
        </p:nvSpPr>
        <p:spPr>
          <a:xfrm>
            <a:off x="588264" y="3152001"/>
            <a:ext cx="4127692" cy="553998"/>
          </a:xfrm>
        </p:spPr>
        <p:txBody>
          <a:bodyPr/>
          <a:lstStyle/>
          <a:p>
            <a:r>
              <a:rPr lang="en-US"/>
              <a:t>Agenda</a:t>
            </a:r>
          </a:p>
        </p:txBody>
      </p:sp>
      <p:grpSp>
        <p:nvGrpSpPr>
          <p:cNvPr id="11" name="Group 10">
            <a:extLst>
              <a:ext uri="{FF2B5EF4-FFF2-40B4-BE49-F238E27FC236}">
                <a16:creationId xmlns:a16="http://schemas.microsoft.com/office/drawing/2014/main" id="{D72FA855-6095-094D-279B-BCEDE54E6659}"/>
              </a:ext>
              <a:ext uri="{C183D7F6-B498-43B3-948B-1728B52AA6E4}">
                <adec:decorative xmlns:adec="http://schemas.microsoft.com/office/drawing/2017/decorative" val="1"/>
              </a:ext>
            </a:extLst>
          </p:cNvPr>
          <p:cNvGrpSpPr/>
          <p:nvPr/>
        </p:nvGrpSpPr>
        <p:grpSpPr>
          <a:xfrm>
            <a:off x="4620012" y="1060328"/>
            <a:ext cx="612826" cy="4737345"/>
            <a:chOff x="5547448" y="1111566"/>
            <a:chExt cx="612826" cy="4737345"/>
          </a:xfrm>
          <a:gradFill flip="none" rotWithShape="1">
            <a:gsLst>
              <a:gs pos="0">
                <a:srgbClr val="FF5C39"/>
              </a:gs>
              <a:gs pos="32000">
                <a:srgbClr val="C03BC4"/>
              </a:gs>
              <a:gs pos="68000">
                <a:srgbClr val="0078D4"/>
              </a:gs>
              <a:gs pos="100000">
                <a:srgbClr val="399A91"/>
              </a:gs>
            </a:gsLst>
            <a:lin ang="16200000" scaled="1"/>
            <a:tileRect/>
          </a:gradFill>
        </p:grpSpPr>
        <p:sp>
          <p:nvSpPr>
            <p:cNvPr id="5" name="Oval 4">
              <a:extLst>
                <a:ext uri="{FF2B5EF4-FFF2-40B4-BE49-F238E27FC236}">
                  <a16:creationId xmlns:a16="http://schemas.microsoft.com/office/drawing/2014/main" id="{B519101B-9C3F-1CB8-69E1-BBF14A38EBC3}"/>
                </a:ext>
                <a:ext uri="{C183D7F6-B498-43B3-948B-1728B52AA6E4}">
                  <adec:decorative xmlns:adec="http://schemas.microsoft.com/office/drawing/2017/decorative" val="1"/>
                </a:ext>
              </a:extLst>
            </p:cNvPr>
            <p:cNvSpPr/>
            <p:nvPr/>
          </p:nvSpPr>
          <p:spPr bwMode="auto">
            <a:xfrm>
              <a:off x="5547448" y="1111566"/>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6" name="Oval 5">
              <a:extLst>
                <a:ext uri="{FF2B5EF4-FFF2-40B4-BE49-F238E27FC236}">
                  <a16:creationId xmlns:a16="http://schemas.microsoft.com/office/drawing/2014/main" id="{C7130AE8-620E-AAAC-CF0A-D95FC048BC80}"/>
                </a:ext>
                <a:ext uri="{C183D7F6-B498-43B3-948B-1728B52AA6E4}">
                  <adec:decorative xmlns:adec="http://schemas.microsoft.com/office/drawing/2017/decorative" val="1"/>
                </a:ext>
              </a:extLst>
            </p:cNvPr>
            <p:cNvSpPr/>
            <p:nvPr/>
          </p:nvSpPr>
          <p:spPr bwMode="auto">
            <a:xfrm>
              <a:off x="5547448" y="1936470"/>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7" name="Oval 6">
              <a:extLst>
                <a:ext uri="{FF2B5EF4-FFF2-40B4-BE49-F238E27FC236}">
                  <a16:creationId xmlns:a16="http://schemas.microsoft.com/office/drawing/2014/main" id="{089E4399-08E5-7CF6-8A2A-EBEFA4365D8D}"/>
                </a:ext>
                <a:ext uri="{C183D7F6-B498-43B3-948B-1728B52AA6E4}">
                  <adec:decorative xmlns:adec="http://schemas.microsoft.com/office/drawing/2017/decorative" val="1"/>
                </a:ext>
              </a:extLst>
            </p:cNvPr>
            <p:cNvSpPr/>
            <p:nvPr/>
          </p:nvSpPr>
          <p:spPr bwMode="auto">
            <a:xfrm>
              <a:off x="5547448" y="2761374"/>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8" name="Oval 7">
              <a:extLst>
                <a:ext uri="{FF2B5EF4-FFF2-40B4-BE49-F238E27FC236}">
                  <a16:creationId xmlns:a16="http://schemas.microsoft.com/office/drawing/2014/main" id="{97220C63-CCB3-13D0-EA35-29873FC706C7}"/>
                </a:ext>
                <a:ext uri="{C183D7F6-B498-43B3-948B-1728B52AA6E4}">
                  <adec:decorative xmlns:adec="http://schemas.microsoft.com/office/drawing/2017/decorative" val="1"/>
                </a:ext>
              </a:extLst>
            </p:cNvPr>
            <p:cNvSpPr/>
            <p:nvPr/>
          </p:nvSpPr>
          <p:spPr bwMode="auto">
            <a:xfrm>
              <a:off x="5547448" y="3586278"/>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sp>
          <p:nvSpPr>
            <p:cNvPr id="9" name="Oval 8">
              <a:extLst>
                <a:ext uri="{FF2B5EF4-FFF2-40B4-BE49-F238E27FC236}">
                  <a16:creationId xmlns:a16="http://schemas.microsoft.com/office/drawing/2014/main" id="{655B8799-7202-E33F-90D0-82A51FE23A43}"/>
                </a:ext>
                <a:ext uri="{C183D7F6-B498-43B3-948B-1728B52AA6E4}">
                  <adec:decorative xmlns:adec="http://schemas.microsoft.com/office/drawing/2017/decorative" val="1"/>
                </a:ext>
              </a:extLst>
            </p:cNvPr>
            <p:cNvSpPr/>
            <p:nvPr/>
          </p:nvSpPr>
          <p:spPr bwMode="auto">
            <a:xfrm>
              <a:off x="5547448" y="4411182"/>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5</a:t>
              </a:r>
            </a:p>
          </p:txBody>
        </p:sp>
        <p:sp>
          <p:nvSpPr>
            <p:cNvPr id="10" name="Oval 9">
              <a:extLst>
                <a:ext uri="{FF2B5EF4-FFF2-40B4-BE49-F238E27FC236}">
                  <a16:creationId xmlns:a16="http://schemas.microsoft.com/office/drawing/2014/main" id="{2A8F2B8D-47F5-F7FC-342D-48B5BB1162C4}"/>
                </a:ext>
                <a:ext uri="{C183D7F6-B498-43B3-948B-1728B52AA6E4}">
                  <adec:decorative xmlns:adec="http://schemas.microsoft.com/office/drawing/2017/decorative" val="1"/>
                </a:ext>
              </a:extLst>
            </p:cNvPr>
            <p:cNvSpPr/>
            <p:nvPr/>
          </p:nvSpPr>
          <p:spPr bwMode="auto">
            <a:xfrm>
              <a:off x="5547448" y="5236085"/>
              <a:ext cx="612826" cy="612826"/>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6</a:t>
              </a:r>
            </a:p>
          </p:txBody>
        </p:sp>
      </p:grpSp>
      <p:sp>
        <p:nvSpPr>
          <p:cNvPr id="13" name="TextBox 12">
            <a:extLst>
              <a:ext uri="{FF2B5EF4-FFF2-40B4-BE49-F238E27FC236}">
                <a16:creationId xmlns:a16="http://schemas.microsoft.com/office/drawing/2014/main" id="{C0881685-20CC-7C8B-1764-DAB850D122B6}"/>
              </a:ext>
            </a:extLst>
          </p:cNvPr>
          <p:cNvSpPr txBox="1"/>
          <p:nvPr/>
        </p:nvSpPr>
        <p:spPr>
          <a:xfrm>
            <a:off x="5559715" y="1180647"/>
            <a:ext cx="618118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Retrieval-Augmented Generation (RAG)</a:t>
            </a:r>
          </a:p>
        </p:txBody>
      </p:sp>
      <p:sp>
        <p:nvSpPr>
          <p:cNvPr id="14" name="TextBox 13">
            <a:extLst>
              <a:ext uri="{FF2B5EF4-FFF2-40B4-BE49-F238E27FC236}">
                <a16:creationId xmlns:a16="http://schemas.microsoft.com/office/drawing/2014/main" id="{B12EBEF7-2E79-C49B-3948-955DB109B71A}"/>
              </a:ext>
            </a:extLst>
          </p:cNvPr>
          <p:cNvSpPr txBox="1"/>
          <p:nvPr/>
        </p:nvSpPr>
        <p:spPr>
          <a:xfrm>
            <a:off x="5559715" y="200360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Vectors and vector search</a:t>
            </a:r>
          </a:p>
        </p:txBody>
      </p:sp>
      <p:sp>
        <p:nvSpPr>
          <p:cNvPr id="15" name="TextBox 14">
            <a:extLst>
              <a:ext uri="{FF2B5EF4-FFF2-40B4-BE49-F238E27FC236}">
                <a16:creationId xmlns:a16="http://schemas.microsoft.com/office/drawing/2014/main" id="{2749E8D0-358F-654F-8B44-0CFFDBF20167}"/>
              </a:ext>
            </a:extLst>
          </p:cNvPr>
          <p:cNvSpPr txBox="1"/>
          <p:nvPr/>
        </p:nvSpPr>
        <p:spPr>
          <a:xfrm>
            <a:off x="5559715" y="2826567"/>
            <a:ext cx="5723981"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State-of-the-art retrieval with AI Search</a:t>
            </a:r>
          </a:p>
        </p:txBody>
      </p:sp>
      <p:sp>
        <p:nvSpPr>
          <p:cNvPr id="16" name="TextBox 15">
            <a:extLst>
              <a:ext uri="{FF2B5EF4-FFF2-40B4-BE49-F238E27FC236}">
                <a16:creationId xmlns:a16="http://schemas.microsoft.com/office/drawing/2014/main" id="{E75880E0-A45F-E9E4-B781-1D401F5FB918}"/>
              </a:ext>
            </a:extLst>
          </p:cNvPr>
          <p:cNvSpPr txBox="1"/>
          <p:nvPr/>
        </p:nvSpPr>
        <p:spPr>
          <a:xfrm>
            <a:off x="5559715" y="364952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Data ingestion approaches</a:t>
            </a:r>
          </a:p>
        </p:txBody>
      </p:sp>
      <p:sp>
        <p:nvSpPr>
          <p:cNvPr id="17" name="TextBox 16">
            <a:extLst>
              <a:ext uri="{FF2B5EF4-FFF2-40B4-BE49-F238E27FC236}">
                <a16:creationId xmlns:a16="http://schemas.microsoft.com/office/drawing/2014/main" id="{905BD0CB-EAD8-97B6-F3B9-D6C94751ACE6}"/>
              </a:ext>
            </a:extLst>
          </p:cNvPr>
          <p:cNvSpPr txBox="1"/>
          <p:nvPr/>
        </p:nvSpPr>
        <p:spPr>
          <a:xfrm>
            <a:off x="5559715" y="447248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Evaluation</a:t>
            </a:r>
          </a:p>
        </p:txBody>
      </p:sp>
      <p:sp>
        <p:nvSpPr>
          <p:cNvPr id="18" name="TextBox 17">
            <a:extLst>
              <a:ext uri="{FF2B5EF4-FFF2-40B4-BE49-F238E27FC236}">
                <a16:creationId xmlns:a16="http://schemas.microsoft.com/office/drawing/2014/main" id="{71C3440D-505F-0E4A-21A9-5D2A1F696C38}"/>
              </a:ext>
            </a:extLst>
          </p:cNvPr>
          <p:cNvSpPr txBox="1"/>
          <p:nvPr/>
        </p:nvSpPr>
        <p:spPr>
          <a:xfrm>
            <a:off x="5559715" y="5295447"/>
            <a:ext cx="5135273"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rgbClr val="000000"/>
                    </a:gs>
                    <a:gs pos="20280">
                      <a:srgbClr val="000000"/>
                    </a:gs>
                  </a:gsLst>
                  <a:lin ang="0" scaled="0"/>
                </a:gradFill>
              </a:rPr>
              <a:t>Productionizing</a:t>
            </a:r>
          </a:p>
        </p:txBody>
      </p:sp>
    </p:spTree>
    <p:extLst>
      <p:ext uri="{BB962C8B-B14F-4D97-AF65-F5344CB8AC3E}">
        <p14:creationId xmlns:p14="http://schemas.microsoft.com/office/powerpoint/2010/main" val="1061143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100"/>
                                  </p:stCondLst>
                                  <p:childTnLst>
                                    <p:animMotion origin="layout" path="M 1.875E-6 4.44444E-6 L 1.875E-6 0.03541 " pathEditMode="relative" rAng="0" ptsTypes="AA">
                                      <p:cBhvr>
                                        <p:cTn id="9" dur="700" spd="-100000" fill="hold"/>
                                        <p:tgtEl>
                                          <p:spTgt spid="1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100"/>
                                  </p:stCondLst>
                                  <p:childTnLst>
                                    <p:animMotion origin="layout" path="M 1.875E-6 4.44444E-6 L 1.87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42" presetClass="path" presetSubtype="0" decel="100000" fill="hold" grpId="1" nodeType="withEffect">
                                  <p:stCondLst>
                                    <p:cond delay="100"/>
                                  </p:stCondLst>
                                  <p:childTnLst>
                                    <p:animMotion origin="layout" path="M 1.875E-6 4.44444E-6 L 1.875E-6 0.03541 " pathEditMode="relative" rAng="0" ptsTypes="AA">
                                      <p:cBhvr>
                                        <p:cTn id="19" dur="700" spd="-100000" fill="hold"/>
                                        <p:tgtEl>
                                          <p:spTgt spid="15"/>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42" presetClass="path" presetSubtype="0" decel="100000" fill="hold" grpId="1" nodeType="withEffect">
                                  <p:stCondLst>
                                    <p:cond delay="100"/>
                                  </p:stCondLst>
                                  <p:childTnLst>
                                    <p:animMotion origin="layout" path="M 1.875E-6 4.44444E-6 L 1.875E-6 0.03541 " pathEditMode="relative" rAng="0" ptsTypes="AA">
                                      <p:cBhvr>
                                        <p:cTn id="24" dur="700" spd="-100000" fill="hold"/>
                                        <p:tgtEl>
                                          <p:spTgt spid="16"/>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42" presetClass="path" presetSubtype="0" decel="100000" fill="hold" grpId="1" nodeType="withEffect">
                                  <p:stCondLst>
                                    <p:cond delay="100"/>
                                  </p:stCondLst>
                                  <p:childTnLst>
                                    <p:animMotion origin="layout" path="M 1.875E-6 4.44444E-6 L 1.875E-6 0.03541 " pathEditMode="relative" rAng="0" ptsTypes="AA">
                                      <p:cBhvr>
                                        <p:cTn id="29" dur="700" spd="-100000" fill="hold"/>
                                        <p:tgtEl>
                                          <p:spTgt spid="17"/>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grpId="1" nodeType="withEffect">
                                  <p:stCondLst>
                                    <p:cond delay="100"/>
                                  </p:stCondLst>
                                  <p:childTnLst>
                                    <p:animMotion origin="layout" path="M 1.875E-6 4.44444E-6 L 1.875E-6 0.03541 " pathEditMode="relative" rAng="0" ptsTypes="AA">
                                      <p:cBhvr>
                                        <p:cTn id="34"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P spid="16" grpId="0"/>
      <p:bldP spid="16" grpId="1"/>
      <p:bldP spid="17" grpId="0"/>
      <p:bldP spid="17" grpId="1"/>
      <p:bldP spid="18" grpId="0"/>
      <p:bldP spid="1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590E6-EEBC-135D-C0CA-4CBCE0CB3F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16C21-5012-377C-7D9F-EF98E9CBF090}"/>
              </a:ext>
            </a:extLst>
          </p:cNvPr>
          <p:cNvSpPr>
            <a:spLocks noGrp="1"/>
          </p:cNvSpPr>
          <p:nvPr>
            <p:ph type="title"/>
          </p:nvPr>
        </p:nvSpPr>
        <p:spPr>
          <a:xfrm>
            <a:off x="588263" y="457200"/>
            <a:ext cx="11018520" cy="553998"/>
          </a:xfrm>
        </p:spPr>
        <p:txBody>
          <a:bodyPr/>
          <a:lstStyle/>
          <a:p>
            <a:r>
              <a:rPr lang="en-US" b="1"/>
              <a:t>Impact of search strategies on relevance</a:t>
            </a:r>
          </a:p>
        </p:txBody>
      </p:sp>
      <p:sp>
        <p:nvSpPr>
          <p:cNvPr id="4" name="Text Placeholder 4">
            <a:extLst>
              <a:ext uri="{FF2B5EF4-FFF2-40B4-BE49-F238E27FC236}">
                <a16:creationId xmlns:a16="http://schemas.microsoft.com/office/drawing/2014/main" id="{BC593ABC-A260-91A6-9762-8AEFD7C93597}"/>
              </a:ext>
            </a:extLst>
          </p:cNvPr>
          <p:cNvSpPr txBox="1">
            <a:spLocks/>
          </p:cNvSpPr>
          <p:nvPr/>
        </p:nvSpPr>
        <p:spPr>
          <a:xfrm>
            <a:off x="588264" y="1409127"/>
            <a:ext cx="3854948" cy="1483341"/>
          </a:xfrm>
          <a:prstGeom prst="rect">
            <a:avLst/>
          </a:prstGeom>
          <a:noFill/>
        </p:spPr>
        <p:txBody>
          <a:bodyPr lIns="0" r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2400"/>
              </a:spcAft>
              <a:buNone/>
            </a:pPr>
            <a:r>
              <a:rPr lang="en-US" b="1"/>
              <a:t>Hybrid (vectors + keywords) </a:t>
            </a:r>
            <a:br>
              <a:rPr lang="en-US" b="1"/>
            </a:br>
            <a:r>
              <a:rPr lang="en-US" b="1"/>
              <a:t>L1 stage improves recall</a:t>
            </a:r>
          </a:p>
          <a:p>
            <a:pPr marL="11112" lvl="1" indent="0">
              <a:spcBef>
                <a:spcPts val="0"/>
              </a:spcBef>
              <a:spcAft>
                <a:spcPts val="1200"/>
              </a:spcAft>
              <a:buNone/>
            </a:pPr>
            <a:r>
              <a:rPr lang="en-US" b="1"/>
              <a:t>Semantic reranking in L2 stage boosts ranking precision</a:t>
            </a:r>
          </a:p>
        </p:txBody>
      </p:sp>
      <p:cxnSp>
        <p:nvCxnSpPr>
          <p:cNvPr id="23" name="Straight Connector 22">
            <a:extLst>
              <a:ext uri="{FF2B5EF4-FFF2-40B4-BE49-F238E27FC236}">
                <a16:creationId xmlns:a16="http://schemas.microsoft.com/office/drawing/2014/main" id="{632B0197-483C-0D70-77EC-3F4610CD11B2}"/>
              </a:ext>
              <a:ext uri="{C183D7F6-B498-43B3-948B-1728B52AA6E4}">
                <adec:decorative xmlns:adec="http://schemas.microsoft.com/office/drawing/2017/decorative" val="1"/>
              </a:ext>
            </a:extLst>
          </p:cNvPr>
          <p:cNvCxnSpPr>
            <a:cxnSpLocks/>
          </p:cNvCxnSpPr>
          <p:nvPr/>
        </p:nvCxnSpPr>
        <p:spPr>
          <a:xfrm>
            <a:off x="578666" y="2221030"/>
            <a:ext cx="3555452"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6" name="Rounded Rectangle 35">
            <a:extLst>
              <a:ext uri="{FF2B5EF4-FFF2-40B4-BE49-F238E27FC236}">
                <a16:creationId xmlns:a16="http://schemas.microsoft.com/office/drawing/2014/main" id="{54AA1E9E-3FBE-AA91-33F5-C1D3137A29D8}"/>
              </a:ext>
              <a:ext uri="{C183D7F6-B498-43B3-948B-1728B52AA6E4}">
                <adec:decorative xmlns:adec="http://schemas.microsoft.com/office/drawing/2017/decorative" val="1"/>
              </a:ext>
            </a:extLst>
          </p:cNvPr>
          <p:cNvSpPr/>
          <p:nvPr/>
        </p:nvSpPr>
        <p:spPr bwMode="auto">
          <a:xfrm>
            <a:off x="4833612" y="1436688"/>
            <a:ext cx="6777667" cy="4352889"/>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b="1" err="1">
              <a:gradFill>
                <a:gsLst>
                  <a:gs pos="41958">
                    <a:srgbClr val="FFFFFF"/>
                  </a:gs>
                  <a:gs pos="63000">
                    <a:srgbClr val="FFFFFF"/>
                  </a:gs>
                </a:gsLst>
                <a:lin ang="0" scaled="0"/>
              </a:gradFill>
              <a:latin typeface="Segoe UI"/>
              <a:cs typeface="Segoe UI" panose="020B0502040204020203" pitchFamily="34" charset="0"/>
            </a:endParaRPr>
          </a:p>
        </p:txBody>
      </p:sp>
      <p:graphicFrame>
        <p:nvGraphicFramePr>
          <p:cNvPr id="34" name="Chart 33" descr="Chart showing Customer datasets [NDCG@3], Beir [NDCG@10], and Miracl [NDCG@10], and their respective numbers of Keyword, Vector (ada-002), Hybrid (Keyword + Vector), and Hybrid + Semantic ranker.">
            <a:extLst>
              <a:ext uri="{FF2B5EF4-FFF2-40B4-BE49-F238E27FC236}">
                <a16:creationId xmlns:a16="http://schemas.microsoft.com/office/drawing/2014/main" id="{55F6A035-7BEF-4FED-6AB6-76B0E8DA73D4}"/>
              </a:ext>
            </a:extLst>
          </p:cNvPr>
          <p:cNvGraphicFramePr/>
          <p:nvPr/>
        </p:nvGraphicFramePr>
        <p:xfrm>
          <a:off x="4833611" y="1439054"/>
          <a:ext cx="6538715" cy="4111048"/>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76DEDE46-1A02-3F92-9911-967A51BC6C67}"/>
              </a:ext>
            </a:extLst>
          </p:cNvPr>
          <p:cNvSpPr txBox="1"/>
          <p:nvPr/>
        </p:nvSpPr>
        <p:spPr>
          <a:xfrm>
            <a:off x="644431" y="5294984"/>
            <a:ext cx="3798781" cy="307777"/>
          </a:xfrm>
          <a:prstGeom prst="rect">
            <a:avLst/>
          </a:prstGeom>
          <a:noFill/>
        </p:spPr>
        <p:txBody>
          <a:bodyPr wrap="square" lIns="0" tIns="0" rIns="0" bIns="0" rtlCol="0" anchor="t">
            <a:spAutoFit/>
          </a:bodyPr>
          <a:lstStyle/>
          <a:p>
            <a:pPr algn="l"/>
            <a:r>
              <a:rPr lang="en-US" sz="2000"/>
              <a:t>Source: </a:t>
            </a:r>
            <a:r>
              <a:rPr lang="en-US" sz="2000">
                <a:solidFill>
                  <a:schemeClr val="accent2"/>
                </a:solidFill>
                <a:hlinkClick r:id="rId4">
                  <a:extLst>
                    <a:ext uri="{A12FA001-AC4F-418D-AE19-62706E023703}">
                      <ahyp:hlinkClr xmlns:ahyp="http://schemas.microsoft.com/office/drawing/2018/hyperlinkcolor" val="tx"/>
                    </a:ext>
                  </a:extLst>
                </a:hlinkClick>
              </a:rPr>
              <a:t>aka.ms/ragrelevance</a:t>
            </a:r>
            <a:endParaRPr lang="en-US" sz="2000">
              <a:solidFill>
                <a:schemeClr val="accent2"/>
              </a:solidFill>
              <a:cs typeface="Segoe UI"/>
            </a:endParaRPr>
          </a:p>
        </p:txBody>
      </p:sp>
    </p:spTree>
    <p:extLst>
      <p:ext uri="{BB962C8B-B14F-4D97-AF65-F5344CB8AC3E}">
        <p14:creationId xmlns:p14="http://schemas.microsoft.com/office/powerpoint/2010/main" val="1475790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nodeType="withEffect">
                                  <p:stCondLst>
                                    <p:cond delay="0"/>
                                  </p:stCondLst>
                                  <p:childTnLst>
                                    <p:animMotion origin="layout" path="M 0 3.7037E-7 L 0 0.03542 " pathEditMode="relative" rAng="0" ptsTypes="AA">
                                      <p:cBhvr>
                                        <p:cTn id="14" dur="700" spd="-100000" fill="hold"/>
                                        <p:tgtEl>
                                          <p:spTgt spid="23"/>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500"/>
                                        <p:tgtEl>
                                          <p:spTgt spid="36"/>
                                        </p:tgtEl>
                                      </p:cBhvr>
                                    </p:animEffect>
                                  </p:childTnLst>
                                </p:cTn>
                              </p:par>
                              <p:par>
                                <p:cTn id="18" presetID="42" presetClass="path" presetSubtype="0" decel="100000" fill="hold" grpId="1" nodeType="withEffect">
                                  <p:stCondLst>
                                    <p:cond delay="200"/>
                                  </p:stCondLst>
                                  <p:childTnLst>
                                    <p:animMotion origin="layout" path="M 0 3.7037E-7 L 0 0.03542 " pathEditMode="relative" rAng="0" ptsTypes="AA">
                                      <p:cBhvr>
                                        <p:cTn id="19" dur="700" spd="-100000" fill="hold"/>
                                        <p:tgtEl>
                                          <p:spTgt spid="36"/>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par>
                                <p:cTn id="23" presetID="42" presetClass="path" presetSubtype="0" decel="100000" fill="hold" grpId="1" nodeType="withEffect">
                                  <p:stCondLst>
                                    <p:cond delay="200"/>
                                  </p:stCondLst>
                                  <p:childTnLst>
                                    <p:animMotion origin="layout" path="M 0 3.7037E-7 L 0 0.03542 " pathEditMode="relative" rAng="0" ptsTypes="AA">
                                      <p:cBhvr>
                                        <p:cTn id="24" dur="700" spd="-100000" fill="hold"/>
                                        <p:tgtEl>
                                          <p:spTgt spid="3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200"/>
                                  </p:stCondLst>
                                  <p:childTnLst>
                                    <p:animMotion origin="layout" path="M 0 3.7037E-7 L 0 0.03542 " pathEditMode="relative" rAng="0" ptsTypes="AA">
                                      <p:cBhvr>
                                        <p:cTn id="2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6" grpId="0" animBg="1"/>
      <p:bldP spid="36" grpId="1" animBg="1"/>
      <p:bldGraphic spid="34" grpId="0">
        <p:bldAsOne/>
      </p:bldGraphic>
      <p:bldGraphic spid="34" grpId="1">
        <p:bldAsOne/>
      </p:bldGraphic>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C2BEEB-2580-DBD1-3AC8-B367A246F2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ECF196-A9A1-3DD5-C29A-E4C9230AC556}"/>
              </a:ext>
            </a:extLst>
          </p:cNvPr>
          <p:cNvSpPr>
            <a:spLocks noGrp="1"/>
          </p:cNvSpPr>
          <p:nvPr>
            <p:ph type="title"/>
          </p:nvPr>
        </p:nvSpPr>
        <p:spPr/>
        <p:txBody>
          <a:bodyPr/>
          <a:lstStyle/>
          <a:p>
            <a:r>
              <a:rPr lang="en-US"/>
              <a:t>Impact of query types on relevance</a:t>
            </a:r>
          </a:p>
        </p:txBody>
      </p:sp>
      <p:sp>
        <p:nvSpPr>
          <p:cNvPr id="3" name="Rounded Rectangle 5">
            <a:extLst>
              <a:ext uri="{FF2B5EF4-FFF2-40B4-BE49-F238E27FC236}">
                <a16:creationId xmlns:a16="http://schemas.microsoft.com/office/drawing/2014/main" id="{C945B728-15D1-2D33-6D37-659B147DA5D9}"/>
              </a:ext>
              <a:ext uri="{C183D7F6-B498-43B3-948B-1728B52AA6E4}">
                <adec:decorative xmlns:adec="http://schemas.microsoft.com/office/drawing/2017/decorative" val="1"/>
              </a:ext>
            </a:extLst>
          </p:cNvPr>
          <p:cNvSpPr/>
          <p:nvPr/>
        </p:nvSpPr>
        <p:spPr bwMode="auto">
          <a:xfrm>
            <a:off x="585218" y="1219200"/>
            <a:ext cx="11006968" cy="4854357"/>
          </a:xfrm>
          <a:prstGeom prst="roundRect">
            <a:avLst>
              <a:gd name="adj" fmla="val 4308"/>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grpSp>
        <p:nvGrpSpPr>
          <p:cNvPr id="9" name="Group 8">
            <a:extLst>
              <a:ext uri="{FF2B5EF4-FFF2-40B4-BE49-F238E27FC236}">
                <a16:creationId xmlns:a16="http://schemas.microsoft.com/office/drawing/2014/main" id="{A36B07B7-51C1-4D62-FC81-75890EB6A886}"/>
              </a:ext>
              <a:ext uri="{C183D7F6-B498-43B3-948B-1728B52AA6E4}">
                <adec:decorative xmlns:adec="http://schemas.microsoft.com/office/drawing/2017/decorative" val="1"/>
              </a:ext>
            </a:extLst>
          </p:cNvPr>
          <p:cNvGrpSpPr/>
          <p:nvPr/>
        </p:nvGrpSpPr>
        <p:grpSpPr>
          <a:xfrm>
            <a:off x="5072014" y="1393714"/>
            <a:ext cx="6296265" cy="378973"/>
            <a:chOff x="5072014" y="1393714"/>
            <a:chExt cx="6296265" cy="378973"/>
          </a:xfrm>
        </p:grpSpPr>
        <p:sp>
          <p:nvSpPr>
            <p:cNvPr id="28" name="Graphic 7">
              <a:extLst>
                <a:ext uri="{FF2B5EF4-FFF2-40B4-BE49-F238E27FC236}">
                  <a16:creationId xmlns:a16="http://schemas.microsoft.com/office/drawing/2014/main" id="{BC3CBADC-E4D6-85F4-F1D0-72B4A940323F}"/>
                </a:ext>
                <a:ext uri="{C183D7F6-B498-43B3-948B-1728B52AA6E4}">
                  <adec:decorative xmlns:adec="http://schemas.microsoft.com/office/drawing/2017/decorative" val="1"/>
                </a:ext>
              </a:extLst>
            </p:cNvPr>
            <p:cNvSpPr/>
            <p:nvPr/>
          </p:nvSpPr>
          <p:spPr>
            <a:xfrm>
              <a:off x="5072014"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9" name="Graphic 8">
              <a:extLst>
                <a:ext uri="{FF2B5EF4-FFF2-40B4-BE49-F238E27FC236}">
                  <a16:creationId xmlns:a16="http://schemas.microsoft.com/office/drawing/2014/main" id="{FC06A2BA-5B53-71A3-4959-5B75AC322E81}"/>
                </a:ext>
                <a:ext uri="{C183D7F6-B498-43B3-948B-1728B52AA6E4}">
                  <adec:decorative xmlns:adec="http://schemas.microsoft.com/office/drawing/2017/decorative" val="1"/>
                </a:ext>
              </a:extLst>
            </p:cNvPr>
            <p:cNvSpPr/>
            <p:nvPr/>
          </p:nvSpPr>
          <p:spPr>
            <a:xfrm>
              <a:off x="7044246"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0" name="Graphic 9">
              <a:extLst>
                <a:ext uri="{FF2B5EF4-FFF2-40B4-BE49-F238E27FC236}">
                  <a16:creationId xmlns:a16="http://schemas.microsoft.com/office/drawing/2014/main" id="{9ACFE434-D8F3-001F-A867-5C5D8597A3E0}"/>
                </a:ext>
                <a:ext uri="{C183D7F6-B498-43B3-948B-1728B52AA6E4}">
                  <adec:decorative xmlns:adec="http://schemas.microsoft.com/office/drawing/2017/decorative" val="1"/>
                </a:ext>
              </a:extLst>
            </p:cNvPr>
            <p:cNvSpPr/>
            <p:nvPr/>
          </p:nvSpPr>
          <p:spPr>
            <a:xfrm>
              <a:off x="9006806"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31" name="Graphic 10">
              <a:extLst>
                <a:ext uri="{FF2B5EF4-FFF2-40B4-BE49-F238E27FC236}">
                  <a16:creationId xmlns:a16="http://schemas.microsoft.com/office/drawing/2014/main" id="{9BD5D975-DE75-4CBC-1FC8-7A6D9EEB506F}"/>
                </a:ext>
                <a:ext uri="{C183D7F6-B498-43B3-948B-1728B52AA6E4}">
                  <adec:decorative xmlns:adec="http://schemas.microsoft.com/office/drawing/2017/decorative" val="1"/>
                </a:ext>
              </a:extLst>
            </p:cNvPr>
            <p:cNvSpPr/>
            <p:nvPr/>
          </p:nvSpPr>
          <p:spPr>
            <a:xfrm>
              <a:off x="10989309" y="1393714"/>
              <a:ext cx="378970" cy="378973"/>
            </a:xfrm>
            <a:custGeom>
              <a:avLst/>
              <a:gdLst>
                <a:gd name="connsiteX0" fmla="*/ 153647 w 378970"/>
                <a:gd name="connsiteY0" fmla="*/ 0 h 378973"/>
                <a:gd name="connsiteX1" fmla="*/ 307301 w 378970"/>
                <a:gd name="connsiteY1" fmla="*/ 153641 h 378973"/>
                <a:gd name="connsiteX2" fmla="*/ 275827 w 378970"/>
                <a:gd name="connsiteY2" fmla="*/ 246819 h 378973"/>
                <a:gd name="connsiteX3" fmla="*/ 372994 w 378970"/>
                <a:gd name="connsiteY3" fmla="*/ 344026 h 378973"/>
                <a:gd name="connsiteX4" fmla="*/ 372945 w 378970"/>
                <a:gd name="connsiteY4" fmla="*/ 372998 h 378973"/>
                <a:gd name="connsiteX5" fmla="*/ 345952 w 378970"/>
                <a:gd name="connsiteY5" fmla="*/ 374694 h 378973"/>
                <a:gd name="connsiteX6" fmla="*/ 344026 w 378970"/>
                <a:gd name="connsiteY6" fmla="*/ 372994 h 378973"/>
                <a:gd name="connsiteX7" fmla="*/ 246819 w 378970"/>
                <a:gd name="connsiteY7" fmla="*/ 275827 h 378973"/>
                <a:gd name="connsiteX8" fmla="*/ 31475 w 378970"/>
                <a:gd name="connsiteY8" fmla="*/ 246811 h 378973"/>
                <a:gd name="connsiteX9" fmla="*/ 60492 w 378970"/>
                <a:gd name="connsiteY9" fmla="*/ 31467 h 378973"/>
                <a:gd name="connsiteX10" fmla="*/ 153647 w 378970"/>
                <a:gd name="connsiteY10" fmla="*/ 0 h 378973"/>
                <a:gd name="connsiteX11" fmla="*/ 153647 w 378970"/>
                <a:gd name="connsiteY11" fmla="*/ 40973 h 378973"/>
                <a:gd name="connsiteX12" fmla="*/ 40973 w 378970"/>
                <a:gd name="connsiteY12" fmla="*/ 153647 h 378973"/>
                <a:gd name="connsiteX13" fmla="*/ 153647 w 378970"/>
                <a:gd name="connsiteY13" fmla="*/ 266322 h 378973"/>
                <a:gd name="connsiteX14" fmla="*/ 266322 w 378970"/>
                <a:gd name="connsiteY14" fmla="*/ 153647 h 378973"/>
                <a:gd name="connsiteX15" fmla="*/ 153647 w 378970"/>
                <a:gd name="connsiteY15" fmla="*/ 40973 h 378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8970" h="378973">
                  <a:moveTo>
                    <a:pt x="153647" y="0"/>
                  </a:moveTo>
                  <a:cubicBezTo>
                    <a:pt x="238503" y="-3"/>
                    <a:pt x="307296" y="68784"/>
                    <a:pt x="307301" y="153641"/>
                  </a:cubicBezTo>
                  <a:cubicBezTo>
                    <a:pt x="307303" y="187310"/>
                    <a:pt x="296244" y="220047"/>
                    <a:pt x="275827" y="246819"/>
                  </a:cubicBezTo>
                  <a:lnTo>
                    <a:pt x="372994" y="344026"/>
                  </a:lnTo>
                  <a:cubicBezTo>
                    <a:pt x="380982" y="352041"/>
                    <a:pt x="380959" y="365012"/>
                    <a:pt x="372945" y="372998"/>
                  </a:cubicBezTo>
                  <a:cubicBezTo>
                    <a:pt x="365652" y="380267"/>
                    <a:pt x="354097" y="380992"/>
                    <a:pt x="345952" y="374694"/>
                  </a:cubicBezTo>
                  <a:lnTo>
                    <a:pt x="344026" y="372994"/>
                  </a:lnTo>
                  <a:lnTo>
                    <a:pt x="246819" y="275827"/>
                  </a:lnTo>
                  <a:cubicBezTo>
                    <a:pt x="179341" y="327281"/>
                    <a:pt x="82928" y="314288"/>
                    <a:pt x="31475" y="246811"/>
                  </a:cubicBezTo>
                  <a:cubicBezTo>
                    <a:pt x="-19978" y="179333"/>
                    <a:pt x="-6986" y="82920"/>
                    <a:pt x="60492" y="31467"/>
                  </a:cubicBezTo>
                  <a:cubicBezTo>
                    <a:pt x="87258" y="11057"/>
                    <a:pt x="119987" y="2"/>
                    <a:pt x="153647" y="0"/>
                  </a:cubicBezTo>
                  <a:close/>
                  <a:moveTo>
                    <a:pt x="153647" y="40973"/>
                  </a:moveTo>
                  <a:cubicBezTo>
                    <a:pt x="91419" y="40973"/>
                    <a:pt x="40973" y="91419"/>
                    <a:pt x="40973" y="153647"/>
                  </a:cubicBezTo>
                  <a:cubicBezTo>
                    <a:pt x="40973" y="215876"/>
                    <a:pt x="91419" y="266322"/>
                    <a:pt x="153647" y="266322"/>
                  </a:cubicBezTo>
                  <a:cubicBezTo>
                    <a:pt x="215876" y="266322"/>
                    <a:pt x="266322" y="215876"/>
                    <a:pt x="266322" y="153647"/>
                  </a:cubicBezTo>
                  <a:cubicBezTo>
                    <a:pt x="266322" y="91419"/>
                    <a:pt x="215876" y="40973"/>
                    <a:pt x="153647" y="40973"/>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aphicFrame>
        <p:nvGraphicFramePr>
          <p:cNvPr id="32" name="Table 31">
            <a:extLst>
              <a:ext uri="{FF2B5EF4-FFF2-40B4-BE49-F238E27FC236}">
                <a16:creationId xmlns:a16="http://schemas.microsoft.com/office/drawing/2014/main" id="{D69E09FD-15FF-1377-15CD-31EEF7BD3565}"/>
              </a:ext>
            </a:extLst>
          </p:cNvPr>
          <p:cNvGraphicFramePr>
            <a:graphicFrameLocks noGrp="1"/>
          </p:cNvGraphicFramePr>
          <p:nvPr/>
        </p:nvGraphicFramePr>
        <p:xfrm>
          <a:off x="805013" y="1754037"/>
          <a:ext cx="10581973" cy="4120680"/>
        </p:xfrm>
        <a:graphic>
          <a:graphicData uri="http://schemas.openxmlformats.org/drawingml/2006/table">
            <a:tbl>
              <a:tblPr firstRow="1" bandRow="1"/>
              <a:tblGrid>
                <a:gridCol w="2778845">
                  <a:extLst>
                    <a:ext uri="{9D8B030D-6E8A-4147-A177-3AD203B41FA5}">
                      <a16:colId xmlns:a16="http://schemas.microsoft.com/office/drawing/2014/main" val="501489503"/>
                    </a:ext>
                  </a:extLst>
                </a:gridCol>
                <a:gridCol w="1950782">
                  <a:extLst>
                    <a:ext uri="{9D8B030D-6E8A-4147-A177-3AD203B41FA5}">
                      <a16:colId xmlns:a16="http://schemas.microsoft.com/office/drawing/2014/main" val="2715735881"/>
                    </a:ext>
                  </a:extLst>
                </a:gridCol>
                <a:gridCol w="1950782">
                  <a:extLst>
                    <a:ext uri="{9D8B030D-6E8A-4147-A177-3AD203B41FA5}">
                      <a16:colId xmlns:a16="http://schemas.microsoft.com/office/drawing/2014/main" val="3018410819"/>
                    </a:ext>
                  </a:extLst>
                </a:gridCol>
                <a:gridCol w="1950782">
                  <a:extLst>
                    <a:ext uri="{9D8B030D-6E8A-4147-A177-3AD203B41FA5}">
                      <a16:colId xmlns:a16="http://schemas.microsoft.com/office/drawing/2014/main" val="1454691429"/>
                    </a:ext>
                  </a:extLst>
                </a:gridCol>
                <a:gridCol w="1950782">
                  <a:extLst>
                    <a:ext uri="{9D8B030D-6E8A-4147-A177-3AD203B41FA5}">
                      <a16:colId xmlns:a16="http://schemas.microsoft.com/office/drawing/2014/main" val="2496674081"/>
                    </a:ext>
                  </a:extLst>
                </a:gridCol>
              </a:tblGrid>
              <a:tr h="93600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1" i="0" u="none" strike="noStrike">
                          <a:solidFill>
                            <a:schemeClr val="tx1"/>
                          </a:solidFill>
                          <a:effectLst/>
                          <a:latin typeface="+mj-lt"/>
                        </a:rPr>
                        <a:t>Query type</a:t>
                      </a:r>
                    </a:p>
                  </a:txBody>
                  <a:tcPr marL="72000" marR="6829"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Keyword</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Vector</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Hybrid</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1" i="0" u="none" strike="noStrike">
                          <a:solidFill>
                            <a:schemeClr val="tx1"/>
                          </a:solidFill>
                          <a:effectLst/>
                          <a:latin typeface="+mj-lt"/>
                        </a:rPr>
                        <a:t>Hybrid +</a:t>
                      </a:r>
                      <a:br>
                        <a:rPr lang="en-US" sz="1600" b="1" i="0" u="none" strike="noStrike">
                          <a:solidFill>
                            <a:schemeClr val="tx1"/>
                          </a:solidFill>
                          <a:effectLst/>
                          <a:latin typeface="+mj-lt"/>
                        </a:rPr>
                      </a:br>
                      <a:r>
                        <a:rPr lang="en-US" sz="1600" b="1" i="0" u="none" strike="noStrike">
                          <a:solidFill>
                            <a:schemeClr val="tx1"/>
                          </a:solidFill>
                          <a:effectLst/>
                          <a:latin typeface="+mj-lt"/>
                        </a:rPr>
                        <a:t>Semantic ranker </a:t>
                      </a:r>
                      <a:br>
                        <a:rPr lang="en-US" sz="1600" b="1" i="0" u="none" strike="noStrike">
                          <a:solidFill>
                            <a:schemeClr val="tx1"/>
                          </a:solidFill>
                          <a:effectLst/>
                          <a:latin typeface="+mj-lt"/>
                        </a:rPr>
                      </a:br>
                      <a:r>
                        <a:rPr lang="en-US" sz="1600" b="1" i="0" u="none" strike="noStrike">
                          <a:solidFill>
                            <a:schemeClr val="tx1"/>
                          </a:solidFill>
                          <a:effectLst/>
                          <a:latin typeface="+mj-lt"/>
                        </a:rPr>
                        <a:t>[NDCG@3]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1548707"/>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12700" indent="0" algn="l" fontAlgn="b">
                        <a:tabLst/>
                      </a:pPr>
                      <a:r>
                        <a:rPr lang="en-US" sz="1600" b="0" i="0" u="none" strike="noStrike">
                          <a:solidFill>
                            <a:schemeClr val="tx1"/>
                          </a:solidFill>
                          <a:effectLst/>
                          <a:latin typeface="+mn-lt"/>
                        </a:rPr>
                        <a:t>Concept seeking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C7E"/>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45.8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58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59.6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4DA81"/>
                    </a:solidFill>
                  </a:tcPr>
                </a:tc>
                <a:extLst>
                  <a:ext uri="{0D108BD9-81ED-4DB2-BD59-A6C34878D82A}">
                    <a16:rowId xmlns:a16="http://schemas.microsoft.com/office/drawing/2014/main" val="2588870592"/>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Fact seeking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37.8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8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E9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E9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63.4</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1D580"/>
                    </a:solidFill>
                  </a:tcPr>
                </a:tc>
                <a:extLst>
                  <a:ext uri="{0D108BD9-81ED-4DB2-BD59-A6C34878D82A}">
                    <a16:rowId xmlns:a16="http://schemas.microsoft.com/office/drawing/2014/main" val="4226662768"/>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Exact snippet search</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51.1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D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41.5</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5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60.8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ED981"/>
                    </a:solidFill>
                  </a:tcPr>
                </a:tc>
                <a:extLst>
                  <a:ext uri="{0D108BD9-81ED-4DB2-BD59-A6C34878D82A}">
                    <a16:rowId xmlns:a16="http://schemas.microsoft.com/office/drawing/2014/main" val="87618610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Web search-like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68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6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50</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3E8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58.9 </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7DB81"/>
                    </a:solidFill>
                  </a:tcPr>
                </a:tc>
                <a:extLst>
                  <a:ext uri="{0D108BD9-81ED-4DB2-BD59-A6C34878D82A}">
                    <a16:rowId xmlns:a16="http://schemas.microsoft.com/office/drawing/2014/main" val="2699460461"/>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Keyword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79.2</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63BE7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11.7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696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DD88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66.9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0D07F"/>
                    </a:solidFill>
                  </a:tcPr>
                </a:tc>
                <a:extLst>
                  <a:ext uri="{0D108BD9-81ED-4DB2-BD59-A6C34878D82A}">
                    <a16:rowId xmlns:a16="http://schemas.microsoft.com/office/drawing/2014/main" val="841376099"/>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Low query/doc term overlap</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23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A927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36.1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17C"/>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35.9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C17B"/>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7E984"/>
                    </a:solidFill>
                  </a:tcPr>
                </a:tc>
                <a:extLst>
                  <a:ext uri="{0D108BD9-81ED-4DB2-BD59-A6C34878D82A}">
                    <a16:rowId xmlns:a16="http://schemas.microsoft.com/office/drawing/2014/main" val="1721409834"/>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Queries with misspellings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28.8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A776"/>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39.1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C7E"/>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40.6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2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54.6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CE182"/>
                    </a:solidFill>
                  </a:tcPr>
                </a:tc>
                <a:extLst>
                  <a:ext uri="{0D108BD9-81ED-4DB2-BD59-A6C34878D82A}">
                    <a16:rowId xmlns:a16="http://schemas.microsoft.com/office/drawing/2014/main" val="134034023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Long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42.7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D980"/>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41.6</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D57F"/>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48.1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CEB84"/>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59.4</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5DB81"/>
                    </a:solidFill>
                  </a:tcPr>
                </a:tc>
                <a:extLst>
                  <a:ext uri="{0D108BD9-81ED-4DB2-BD59-A6C34878D82A}">
                    <a16:rowId xmlns:a16="http://schemas.microsoft.com/office/drawing/2014/main" val="329551830"/>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Medium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38.1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9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44.7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182"/>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46.7</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EE8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59.9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2DA81"/>
                    </a:solidFill>
                  </a:tcPr>
                </a:tc>
                <a:extLst>
                  <a:ext uri="{0D108BD9-81ED-4DB2-BD59-A6C34878D82A}">
                    <a16:rowId xmlns:a16="http://schemas.microsoft.com/office/drawing/2014/main" val="2977867374"/>
                  </a:ext>
                </a:extLst>
              </a:tr>
              <a:tr h="31846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fontAlgn="b"/>
                      <a:r>
                        <a:rPr lang="en-US" sz="1600" b="0" i="0" u="none" strike="noStrike">
                          <a:solidFill>
                            <a:schemeClr val="tx1"/>
                          </a:solidFill>
                          <a:effectLst/>
                          <a:latin typeface="+mn-lt"/>
                        </a:rPr>
                        <a:t>Short queries</a:t>
                      </a:r>
                    </a:p>
                  </a:txBody>
                  <a:tcPr marL="72000" marR="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53.1</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E3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38.8</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DCB7D"/>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53</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E4E483"/>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r" fontAlgn="b"/>
                      <a:r>
                        <a:rPr lang="en-US" sz="1600" b="0" i="0" u="none" strike="noStrike">
                          <a:solidFill>
                            <a:srgbClr val="000000"/>
                          </a:solidFill>
                          <a:effectLst/>
                          <a:latin typeface="+mn-lt"/>
                        </a:rPr>
                        <a:t>63.9</a:t>
                      </a:r>
                    </a:p>
                  </a:txBody>
                  <a:tcPr marL="6829" marR="72000" marT="6829"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AFD480"/>
                    </a:solidFill>
                  </a:tcPr>
                </a:tc>
                <a:extLst>
                  <a:ext uri="{0D108BD9-81ED-4DB2-BD59-A6C34878D82A}">
                    <a16:rowId xmlns:a16="http://schemas.microsoft.com/office/drawing/2014/main" val="896223305"/>
                  </a:ext>
                </a:extLst>
              </a:tr>
            </a:tbl>
          </a:graphicData>
        </a:graphic>
      </p:graphicFrame>
      <p:sp>
        <p:nvSpPr>
          <p:cNvPr id="4" name="TextBox 3">
            <a:extLst>
              <a:ext uri="{FF2B5EF4-FFF2-40B4-BE49-F238E27FC236}">
                <a16:creationId xmlns:a16="http://schemas.microsoft.com/office/drawing/2014/main" id="{B9BB7F1A-01C4-9530-2F0C-C94D9DEEE7D1}"/>
              </a:ext>
            </a:extLst>
          </p:cNvPr>
          <p:cNvSpPr txBox="1"/>
          <p:nvPr/>
        </p:nvSpPr>
        <p:spPr>
          <a:xfrm>
            <a:off x="886875" y="6156881"/>
            <a:ext cx="6157371" cy="276999"/>
          </a:xfrm>
          <a:prstGeom prst="rect">
            <a:avLst/>
          </a:prstGeom>
          <a:noFill/>
        </p:spPr>
        <p:txBody>
          <a:bodyPr wrap="square" lIns="0" tIns="0" rIns="0" bIns="0" rtlCol="0" anchor="t">
            <a:spAutoFit/>
          </a:bodyPr>
          <a:lstStyle/>
          <a:p>
            <a:pPr algn="l"/>
            <a:r>
              <a:rPr lang="en-US" sz="1800"/>
              <a:t>Source: </a:t>
            </a:r>
            <a:r>
              <a:rPr lang="en-US" sz="1800">
                <a:solidFill>
                  <a:schemeClr val="accent2"/>
                </a:solidFill>
                <a:hlinkClick r:id="rId3">
                  <a:extLst>
                    <a:ext uri="{A12FA001-AC4F-418D-AE19-62706E023703}">
                      <ahyp:hlinkClr xmlns:ahyp="http://schemas.microsoft.com/office/drawing/2018/hyperlinkcolor" val="tx"/>
                    </a:ext>
                  </a:extLst>
                </a:hlinkClick>
              </a:rPr>
              <a:t>aka.ms/ragrelevance</a:t>
            </a:r>
            <a:endParaRPr lang="en-US" sz="1800">
              <a:solidFill>
                <a:schemeClr val="accent2"/>
              </a:solidFill>
              <a:cs typeface="Segoe UI"/>
            </a:endParaRPr>
          </a:p>
        </p:txBody>
      </p:sp>
    </p:spTree>
    <p:extLst>
      <p:ext uri="{BB962C8B-B14F-4D97-AF65-F5344CB8AC3E}">
        <p14:creationId xmlns:p14="http://schemas.microsoft.com/office/powerpoint/2010/main" val="5924008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42" presetClass="path" presetSubtype="0" decel="100000" fill="hold" nodeType="withEffect">
                                  <p:stCondLst>
                                    <p:cond delay="0"/>
                                  </p:stCondLst>
                                  <p:childTnLst>
                                    <p:animMotion origin="layout" path="M 0 3.7037E-7 L 0 0.03542 " pathEditMode="relative" rAng="0" ptsTypes="AA">
                                      <p:cBhvr>
                                        <p:cTn id="9" dur="700" spd="-100000" fill="hold"/>
                                        <p:tgtEl>
                                          <p:spTgt spid="3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nodeType="withEffect">
                                  <p:stCondLst>
                                    <p:cond delay="0"/>
                                  </p:stCondLst>
                                  <p:childTnLst>
                                    <p:animMotion origin="layout" path="M 0 3.7037E-7 L 0 0.03542 " pathEditMode="relative" rAng="0" ptsTypes="AA">
                                      <p:cBhvr>
                                        <p:cTn id="19" dur="700" spd="-100000" fill="hold"/>
                                        <p:tgtEl>
                                          <p:spTgt spid="9"/>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200"/>
                                  </p:stCondLst>
                                  <p:childTnLst>
                                    <p:animMotion origin="layout" path="M 0 3.7037E-7 L 0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EF2669-0C34-D901-9E76-34B35F17C5CA}"/>
              </a:ext>
            </a:extLst>
          </p:cNvPr>
          <p:cNvSpPr/>
          <p:nvPr/>
        </p:nvSpPr>
        <p:spPr bwMode="auto">
          <a:xfrm>
            <a:off x="588263" y="1221770"/>
            <a:ext cx="11138432" cy="4598586"/>
          </a:xfrm>
          <a:prstGeom prst="rect">
            <a:avLst/>
          </a:prstGeom>
          <a:solidFill>
            <a:schemeClr val="bg1">
              <a:lumMod val="95000"/>
            </a:schemeClr>
          </a:solidFill>
          <a:ln>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FBE7E40-C73E-9140-C946-822A529BF022}"/>
              </a:ext>
            </a:extLst>
          </p:cNvPr>
          <p:cNvSpPr>
            <a:spLocks noGrp="1"/>
          </p:cNvSpPr>
          <p:nvPr>
            <p:ph type="title"/>
          </p:nvPr>
        </p:nvSpPr>
        <p:spPr/>
        <p:txBody>
          <a:bodyPr/>
          <a:lstStyle/>
          <a:p>
            <a:r>
              <a:rPr lang="en-US"/>
              <a:t>Demo: Building a RAG flow in Python</a:t>
            </a:r>
          </a:p>
        </p:txBody>
      </p:sp>
      <p:sp>
        <p:nvSpPr>
          <p:cNvPr id="3" name="Content Placeholder 2">
            <a:extLst>
              <a:ext uri="{FF2B5EF4-FFF2-40B4-BE49-F238E27FC236}">
                <a16:creationId xmlns:a16="http://schemas.microsoft.com/office/drawing/2014/main" id="{13A81760-2D06-5C9E-06CD-CE58C5C2A413}"/>
              </a:ext>
            </a:extLst>
          </p:cNvPr>
          <p:cNvSpPr>
            <a:spLocks noGrp="1"/>
          </p:cNvSpPr>
          <p:nvPr>
            <p:ph sz="quarter" idx="10"/>
          </p:nvPr>
        </p:nvSpPr>
        <p:spPr>
          <a:xfrm>
            <a:off x="707857" y="1299828"/>
            <a:ext cx="11018838" cy="4431983"/>
          </a:xfrm>
        </p:spPr>
        <p:txBody>
          <a:bodyPr/>
          <a:lstStyle/>
          <a:p>
            <a:pPr marL="0" indent="0">
              <a:buNone/>
            </a:pPr>
            <a:r>
              <a:rPr lang="en-US" sz="1600" b="0">
                <a:solidFill>
                  <a:srgbClr val="0070C1"/>
                </a:solidFill>
                <a:effectLst/>
                <a:latin typeface="Menlo" panose="020B0609030804020204" pitchFamily="49" charset="0"/>
              </a:rPr>
              <a:t>SYSTEM_MESSAGE</a:t>
            </a:r>
            <a:r>
              <a:rPr lang="en-US" sz="1600" b="0">
                <a:solidFill>
                  <a:srgbClr val="000000"/>
                </a:solidFill>
                <a:effectLst/>
                <a:latin typeface="Menlo" panose="020B0609030804020204" pitchFamily="49" charset="0"/>
              </a:rPr>
              <a:t> = </a:t>
            </a:r>
            <a:r>
              <a:rPr lang="en-US" sz="1600" b="0">
                <a:solidFill>
                  <a:srgbClr val="A31515"/>
                </a:solidFill>
                <a:effectLst/>
                <a:latin typeface="Menlo" panose="020B0609030804020204" pitchFamily="49" charset="0"/>
              </a:rPr>
              <a:t>"""Assistant helps company employees questions about the employee handbook. Answer ONLY with the facts listed in the list of sources below.</a:t>
            </a:r>
            <a:endParaRPr lang="en-US" sz="1600" b="0">
              <a:solidFill>
                <a:srgbClr val="000000"/>
              </a:solidFill>
              <a:effectLst/>
              <a:latin typeface="Menlo" panose="020B0609030804020204" pitchFamily="49" charset="0"/>
            </a:endParaRPr>
          </a:p>
          <a:p>
            <a:pPr marL="0" indent="0">
              <a:buNone/>
            </a:pPr>
            <a:r>
              <a:rPr lang="en-US" sz="1600" b="0">
                <a:solidFill>
                  <a:srgbClr val="A31515"/>
                </a:solidFill>
                <a:effectLst/>
                <a:latin typeface="Menlo" panose="020B0609030804020204" pitchFamily="49" charset="0"/>
              </a:rPr>
              <a:t>If there isn't enough information below, say you don't know. Each source has a name followed by colon and the actual information, include the source name for each fact you use.Use square brackets to reference the source, for example [info1.txt]."""</a:t>
            </a:r>
            <a:endParaRPr lang="en-US" sz="1600" b="0">
              <a:solidFill>
                <a:srgbClr val="000000"/>
              </a:solidFill>
              <a:effectLst/>
              <a:latin typeface="Menlo" panose="020B0609030804020204" pitchFamily="49" charset="0"/>
            </a:endParaRPr>
          </a:p>
          <a:p>
            <a:pPr marL="0" indent="0">
              <a:buNone/>
            </a:pPr>
            <a:r>
              <a:rPr lang="en-US" sz="1600" b="0">
                <a:solidFill>
                  <a:srgbClr val="0070C1"/>
                </a:solidFill>
                <a:effectLst/>
                <a:latin typeface="Menlo" panose="020B0609030804020204" pitchFamily="49" charset="0"/>
              </a:rPr>
              <a:t>USER_MESSAGE</a:t>
            </a:r>
            <a:r>
              <a:rPr lang="en-US" sz="1600" b="0">
                <a:solidFill>
                  <a:srgbClr val="000000"/>
                </a:solidFill>
                <a:effectLst/>
                <a:latin typeface="Menlo" panose="020B0609030804020204" pitchFamily="49" charset="0"/>
              </a:rPr>
              <a:t> = </a:t>
            </a:r>
            <a:r>
              <a:rPr lang="en-US" sz="1600" b="0">
                <a:solidFill>
                  <a:srgbClr val="001080"/>
                </a:solidFill>
                <a:effectLst/>
                <a:latin typeface="Menlo" panose="020B0609030804020204" pitchFamily="49" charset="0"/>
              </a:rPr>
              <a:t>user_question</a:t>
            </a:r>
            <a:r>
              <a:rPr lang="en-US" sz="1600" b="0">
                <a:solidFill>
                  <a:srgbClr val="000000"/>
                </a:solidFill>
                <a:effectLst/>
                <a:latin typeface="Menlo" panose="020B0609030804020204" pitchFamily="49" charset="0"/>
              </a:rPr>
              <a:t> + </a:t>
            </a:r>
            <a:r>
              <a:rPr lang="en-US" sz="1600" b="0">
                <a:solidFill>
                  <a:srgbClr val="A31515"/>
                </a:solidFill>
                <a:effectLst/>
                <a:latin typeface="Menlo" panose="020B0609030804020204" pitchFamily="49" charset="0"/>
              </a:rPr>
              <a:t>"</a:t>
            </a:r>
            <a:r>
              <a:rPr lang="en-US" sz="1600" b="0">
                <a:solidFill>
                  <a:srgbClr val="EE0000"/>
                </a:solidFill>
                <a:effectLst/>
                <a:latin typeface="Menlo" panose="020B0609030804020204" pitchFamily="49" charset="0"/>
              </a:rPr>
              <a:t>\n</a:t>
            </a:r>
            <a:r>
              <a:rPr lang="en-US" sz="1600" b="0">
                <a:solidFill>
                  <a:srgbClr val="A31515"/>
                </a:solidFill>
                <a:effectLst/>
                <a:latin typeface="Menlo" panose="020B0609030804020204" pitchFamily="49" charset="0"/>
              </a:rPr>
              <a:t>Sources: "</a:t>
            </a:r>
            <a:r>
              <a:rPr lang="en-US" sz="1600" b="0">
                <a:solidFill>
                  <a:srgbClr val="000000"/>
                </a:solidFill>
                <a:effectLst/>
                <a:latin typeface="Menlo" panose="020B0609030804020204" pitchFamily="49" charset="0"/>
              </a:rPr>
              <a:t> + </a:t>
            </a:r>
            <a:r>
              <a:rPr lang="en-US" sz="1600" b="0">
                <a:solidFill>
                  <a:srgbClr val="001080"/>
                </a:solidFill>
                <a:effectLst/>
                <a:latin typeface="Menlo" panose="020B0609030804020204" pitchFamily="49" charset="0"/>
              </a:rPr>
              <a:t>sources</a:t>
            </a:r>
            <a:endParaRPr lang="en-US" sz="1600" b="0">
              <a:solidFill>
                <a:srgbClr val="000000"/>
              </a:solidFill>
              <a:effectLst/>
              <a:latin typeface="Menlo" panose="020B0609030804020204" pitchFamily="49" charset="0"/>
            </a:endParaRPr>
          </a:p>
          <a:p>
            <a:pPr marL="0" indent="0">
              <a:buNone/>
            </a:pPr>
            <a:br>
              <a:rPr lang="en-US" sz="1600" b="0">
                <a:solidFill>
                  <a:srgbClr val="000000"/>
                </a:solidFill>
                <a:effectLst/>
                <a:latin typeface="Menlo" panose="020B0609030804020204" pitchFamily="49" charset="0"/>
              </a:rPr>
            </a:br>
            <a:r>
              <a:rPr lang="en-US" sz="1600" b="0">
                <a:solidFill>
                  <a:srgbClr val="008000"/>
                </a:solidFill>
                <a:effectLst/>
                <a:latin typeface="Menlo" panose="020B0609030804020204" pitchFamily="49" charset="0"/>
              </a:rPr>
              <a:t># Now we can use the matches to generate a response</a:t>
            </a:r>
            <a:endParaRPr lang="en-US" sz="1600" b="0">
              <a:solidFill>
                <a:srgbClr val="000000"/>
              </a:solidFill>
              <a:effectLst/>
              <a:latin typeface="Menlo" panose="020B0609030804020204" pitchFamily="49" charset="0"/>
            </a:endParaRPr>
          </a:p>
          <a:p>
            <a:pPr marL="0" indent="0">
              <a:buNone/>
            </a:pPr>
            <a:r>
              <a:rPr lang="en-US" sz="1600" b="0">
                <a:solidFill>
                  <a:srgbClr val="001080"/>
                </a:solidFill>
                <a:effectLst/>
                <a:latin typeface="Menlo" panose="020B0609030804020204" pitchFamily="49" charset="0"/>
              </a:rPr>
              <a:t>response</a:t>
            </a:r>
            <a:r>
              <a:rPr lang="en-US" sz="1600" b="0">
                <a:solidFill>
                  <a:srgbClr val="000000"/>
                </a:solidFill>
                <a:effectLst/>
                <a:latin typeface="Menlo" panose="020B0609030804020204" pitchFamily="49" charset="0"/>
              </a:rPr>
              <a:t> = </a:t>
            </a:r>
            <a:r>
              <a:rPr lang="en-US" sz="1600" b="0">
                <a:solidFill>
                  <a:srgbClr val="001080"/>
                </a:solidFill>
                <a:effectLst/>
                <a:latin typeface="Menlo" panose="020B0609030804020204" pitchFamily="49" charset="0"/>
              </a:rPr>
              <a:t>openai_client</a:t>
            </a:r>
            <a:r>
              <a:rPr lang="en-US" sz="1600" b="0">
                <a:solidFill>
                  <a:srgbClr val="000000"/>
                </a:solidFill>
                <a:effectLst/>
                <a:latin typeface="Menlo" panose="020B0609030804020204" pitchFamily="49" charset="0"/>
              </a:rPr>
              <a:t>.</a:t>
            </a:r>
            <a:r>
              <a:rPr lang="en-US" sz="1600" b="0">
                <a:solidFill>
                  <a:srgbClr val="001080"/>
                </a:solidFill>
                <a:effectLst/>
                <a:latin typeface="Menlo" panose="020B0609030804020204" pitchFamily="49" charset="0"/>
              </a:rPr>
              <a:t>chat</a:t>
            </a:r>
            <a:r>
              <a:rPr lang="en-US" sz="1600" b="0">
                <a:solidFill>
                  <a:srgbClr val="000000"/>
                </a:solidFill>
                <a:effectLst/>
                <a:latin typeface="Menlo" panose="020B0609030804020204" pitchFamily="49" charset="0"/>
              </a:rPr>
              <a:t>.</a:t>
            </a:r>
            <a:r>
              <a:rPr lang="en-US" sz="1600" b="0">
                <a:solidFill>
                  <a:srgbClr val="001080"/>
                </a:solidFill>
                <a:effectLst/>
                <a:latin typeface="Menlo" panose="020B0609030804020204" pitchFamily="49" charset="0"/>
              </a:rPr>
              <a:t>completions</a:t>
            </a:r>
            <a:r>
              <a:rPr lang="en-US" sz="1600" b="0">
                <a:solidFill>
                  <a:srgbClr val="000000"/>
                </a:solidFill>
                <a:effectLst/>
                <a:latin typeface="Menlo" panose="020B0609030804020204" pitchFamily="49" charset="0"/>
              </a:rPr>
              <a:t>.</a:t>
            </a:r>
            <a:r>
              <a:rPr lang="en-US" sz="1600" b="0">
                <a:solidFill>
                  <a:srgbClr val="795E26"/>
                </a:solidFill>
                <a:effectLst/>
                <a:latin typeface="Menlo" panose="020B0609030804020204" pitchFamily="49" charset="0"/>
              </a:rPr>
              <a:t>create</a:t>
            </a:r>
            <a:r>
              <a:rPr lang="en-US" sz="1600" b="0">
                <a:solidFill>
                  <a:srgbClr val="000000"/>
                </a:solidFill>
                <a:effectLst/>
                <a:latin typeface="Menlo" panose="020B0609030804020204" pitchFamily="49" charset="0"/>
              </a:rPr>
              <a:t>(</a:t>
            </a:r>
          </a:p>
          <a:p>
            <a:pPr marL="0" indent="0">
              <a:buNone/>
            </a:pPr>
            <a:r>
              <a:rPr lang="en-US" sz="1600" b="0">
                <a:solidFill>
                  <a:srgbClr val="001080"/>
                </a:solidFill>
                <a:effectLst/>
                <a:latin typeface="Menlo" panose="020B0609030804020204" pitchFamily="49" charset="0"/>
              </a:rPr>
              <a:t>  model</a:t>
            </a:r>
            <a:r>
              <a:rPr lang="en-US" sz="1600" b="0">
                <a:solidFill>
                  <a:srgbClr val="000000"/>
                </a:solidFill>
                <a:effectLst/>
                <a:latin typeface="Menlo" panose="020B0609030804020204" pitchFamily="49" charset="0"/>
              </a:rPr>
              <a:t>=</a:t>
            </a:r>
            <a:r>
              <a:rPr lang="en-US" sz="1600" b="0">
                <a:solidFill>
                  <a:srgbClr val="267F99"/>
                </a:solidFill>
                <a:effectLst/>
                <a:latin typeface="Menlo" panose="020B0609030804020204" pitchFamily="49" charset="0"/>
              </a:rPr>
              <a:t>os</a:t>
            </a:r>
            <a:r>
              <a:rPr lang="en-US" sz="1600" b="0">
                <a:solidFill>
                  <a:srgbClr val="000000"/>
                </a:solidFill>
                <a:effectLst/>
                <a:latin typeface="Menlo" panose="020B0609030804020204" pitchFamily="49" charset="0"/>
              </a:rPr>
              <a:t>.</a:t>
            </a:r>
            <a:r>
              <a:rPr lang="en-US" sz="1600" b="0">
                <a:solidFill>
                  <a:srgbClr val="795E26"/>
                </a:solidFill>
                <a:effectLst/>
                <a:latin typeface="Menlo" panose="020B0609030804020204" pitchFamily="49" charset="0"/>
              </a:rPr>
              <a:t>getenv</a:t>
            </a:r>
            <a:r>
              <a:rPr lang="en-US" sz="1600" b="0">
                <a:solidFill>
                  <a:srgbClr val="000000"/>
                </a:solidFill>
                <a:effectLst/>
                <a:latin typeface="Menlo" panose="020B0609030804020204" pitchFamily="49" charset="0"/>
              </a:rPr>
              <a:t>(</a:t>
            </a:r>
            <a:r>
              <a:rPr lang="en-US" sz="1600" b="0">
                <a:solidFill>
                  <a:srgbClr val="A31515"/>
                </a:solidFill>
                <a:effectLst/>
                <a:latin typeface="Menlo" panose="020B0609030804020204" pitchFamily="49" charset="0"/>
              </a:rPr>
              <a:t>"AZURE_OPENAI_DEPLOYMENT_NAME"</a:t>
            </a:r>
            <a:r>
              <a:rPr lang="en-US" sz="1600" b="0">
                <a:solidFill>
                  <a:srgbClr val="000000"/>
                </a:solidFill>
                <a:effectLst/>
                <a:latin typeface="Menlo" panose="020B0609030804020204" pitchFamily="49" charset="0"/>
              </a:rPr>
              <a:t>),</a:t>
            </a:r>
          </a:p>
          <a:p>
            <a:pPr marL="0" indent="0">
              <a:buNone/>
            </a:pPr>
            <a:r>
              <a:rPr lang="en-US" sz="1600" b="0">
                <a:solidFill>
                  <a:srgbClr val="001080"/>
                </a:solidFill>
                <a:effectLst/>
                <a:latin typeface="Menlo" panose="020B0609030804020204" pitchFamily="49" charset="0"/>
              </a:rPr>
              <a:t>  temperature</a:t>
            </a:r>
            <a:r>
              <a:rPr lang="en-US" sz="1600" b="0">
                <a:solidFill>
                  <a:srgbClr val="000000"/>
                </a:solidFill>
                <a:effectLst/>
                <a:latin typeface="Menlo" panose="020B0609030804020204" pitchFamily="49" charset="0"/>
              </a:rPr>
              <a:t>=</a:t>
            </a:r>
            <a:r>
              <a:rPr lang="en-US" sz="1600" b="0">
                <a:solidFill>
                  <a:srgbClr val="098658"/>
                </a:solidFill>
                <a:effectLst/>
                <a:latin typeface="Menlo" panose="020B0609030804020204" pitchFamily="49" charset="0"/>
              </a:rPr>
              <a:t>0.3</a:t>
            </a:r>
            <a:r>
              <a:rPr lang="en-US" sz="1600" b="0">
                <a:solidFill>
                  <a:srgbClr val="000000"/>
                </a:solidFill>
                <a:effectLst/>
                <a:latin typeface="Menlo" panose="020B0609030804020204" pitchFamily="49" charset="0"/>
              </a:rPr>
              <a:t>,</a:t>
            </a:r>
          </a:p>
          <a:p>
            <a:pPr marL="0" indent="0">
              <a:buNone/>
            </a:pPr>
            <a:r>
              <a:rPr lang="en-US" sz="1600" b="0">
                <a:solidFill>
                  <a:srgbClr val="001080"/>
                </a:solidFill>
                <a:effectLst/>
                <a:latin typeface="Menlo" panose="020B0609030804020204" pitchFamily="49" charset="0"/>
              </a:rPr>
              <a:t>  messages</a:t>
            </a:r>
            <a:r>
              <a:rPr lang="en-US" sz="1600" b="0">
                <a:solidFill>
                  <a:srgbClr val="000000"/>
                </a:solidFill>
                <a:effectLst/>
                <a:latin typeface="Menlo" panose="020B0609030804020204" pitchFamily="49" charset="0"/>
              </a:rPr>
              <a:t>=[</a:t>
            </a:r>
          </a:p>
          <a:p>
            <a:pPr marL="0" indent="0">
              <a:buNone/>
            </a:pPr>
            <a:r>
              <a:rPr lang="en-US" sz="1600" b="0">
                <a:solidFill>
                  <a:srgbClr val="000000"/>
                </a:solidFill>
                <a:effectLst/>
                <a:latin typeface="Menlo" panose="020B0609030804020204" pitchFamily="49" charset="0"/>
              </a:rPr>
              <a:t>    {</a:t>
            </a:r>
            <a:r>
              <a:rPr lang="en-US" sz="1600" b="0">
                <a:solidFill>
                  <a:srgbClr val="A31515"/>
                </a:solidFill>
                <a:effectLst/>
                <a:latin typeface="Menlo" panose="020B0609030804020204" pitchFamily="49" charset="0"/>
              </a:rPr>
              <a:t>"role"</a:t>
            </a:r>
            <a:r>
              <a:rPr lang="en-US" sz="1600" b="0">
                <a:solidFill>
                  <a:srgbClr val="000000"/>
                </a:solidFill>
                <a:effectLst/>
                <a:latin typeface="Menlo" panose="020B0609030804020204" pitchFamily="49" charset="0"/>
              </a:rPr>
              <a:t>: </a:t>
            </a:r>
            <a:r>
              <a:rPr lang="en-US" sz="1600" b="0">
                <a:solidFill>
                  <a:srgbClr val="A31515"/>
                </a:solidFill>
                <a:effectLst/>
                <a:latin typeface="Menlo" panose="020B0609030804020204" pitchFamily="49" charset="0"/>
              </a:rPr>
              <a:t>"system"</a:t>
            </a:r>
            <a:r>
              <a:rPr lang="en-US" sz="1600" b="0">
                <a:solidFill>
                  <a:srgbClr val="000000"/>
                </a:solidFill>
                <a:effectLst/>
                <a:latin typeface="Menlo" panose="020B0609030804020204" pitchFamily="49" charset="0"/>
              </a:rPr>
              <a:t>, </a:t>
            </a:r>
            <a:r>
              <a:rPr lang="en-US" sz="1600" b="0">
                <a:solidFill>
                  <a:srgbClr val="A31515"/>
                </a:solidFill>
                <a:effectLst/>
                <a:latin typeface="Menlo" panose="020B0609030804020204" pitchFamily="49" charset="0"/>
              </a:rPr>
              <a:t>"content"</a:t>
            </a:r>
            <a:r>
              <a:rPr lang="en-US" sz="1600" b="0">
                <a:solidFill>
                  <a:srgbClr val="000000"/>
                </a:solidFill>
                <a:effectLst/>
                <a:latin typeface="Menlo" panose="020B0609030804020204" pitchFamily="49" charset="0"/>
              </a:rPr>
              <a:t>: </a:t>
            </a:r>
            <a:r>
              <a:rPr lang="en-US" sz="1600" b="0">
                <a:solidFill>
                  <a:srgbClr val="0070C1"/>
                </a:solidFill>
                <a:effectLst/>
                <a:latin typeface="Menlo" panose="020B0609030804020204" pitchFamily="49" charset="0"/>
              </a:rPr>
              <a:t>SYSTEM_MESSAGE</a:t>
            </a:r>
            <a:r>
              <a:rPr lang="en-US" sz="1600" b="0">
                <a:solidFill>
                  <a:srgbClr val="000000"/>
                </a:solidFill>
                <a:effectLst/>
                <a:latin typeface="Menlo" panose="020B0609030804020204" pitchFamily="49" charset="0"/>
              </a:rPr>
              <a:t>},</a:t>
            </a:r>
          </a:p>
          <a:p>
            <a:pPr marL="0" indent="0">
              <a:buNone/>
            </a:pPr>
            <a:r>
              <a:rPr lang="en-US" sz="1600" b="0">
                <a:solidFill>
                  <a:srgbClr val="000000"/>
                </a:solidFill>
                <a:effectLst/>
                <a:latin typeface="Menlo" panose="020B0609030804020204" pitchFamily="49" charset="0"/>
              </a:rPr>
              <a:t>    {</a:t>
            </a:r>
            <a:r>
              <a:rPr lang="en-US" sz="1600" b="0">
                <a:solidFill>
                  <a:srgbClr val="A31515"/>
                </a:solidFill>
                <a:effectLst/>
                <a:latin typeface="Menlo" panose="020B0609030804020204" pitchFamily="49" charset="0"/>
              </a:rPr>
              <a:t>"role"</a:t>
            </a:r>
            <a:r>
              <a:rPr lang="en-US" sz="1600" b="0">
                <a:solidFill>
                  <a:srgbClr val="000000"/>
                </a:solidFill>
                <a:effectLst/>
                <a:latin typeface="Menlo" panose="020B0609030804020204" pitchFamily="49" charset="0"/>
              </a:rPr>
              <a:t>: </a:t>
            </a:r>
            <a:r>
              <a:rPr lang="en-US" sz="1600" b="0">
                <a:solidFill>
                  <a:srgbClr val="A31515"/>
                </a:solidFill>
                <a:effectLst/>
                <a:latin typeface="Menlo" panose="020B0609030804020204" pitchFamily="49" charset="0"/>
              </a:rPr>
              <a:t>"user"</a:t>
            </a:r>
            <a:r>
              <a:rPr lang="en-US" sz="1600" b="0">
                <a:solidFill>
                  <a:srgbClr val="000000"/>
                </a:solidFill>
                <a:effectLst/>
                <a:latin typeface="Menlo" panose="020B0609030804020204" pitchFamily="49" charset="0"/>
              </a:rPr>
              <a:t>, </a:t>
            </a:r>
            <a:r>
              <a:rPr lang="en-US" sz="1600" b="0">
                <a:solidFill>
                  <a:srgbClr val="A31515"/>
                </a:solidFill>
                <a:effectLst/>
                <a:latin typeface="Menlo" panose="020B0609030804020204" pitchFamily="49" charset="0"/>
              </a:rPr>
              <a:t>"content"</a:t>
            </a:r>
            <a:r>
              <a:rPr lang="en-US" sz="1600" b="0">
                <a:solidFill>
                  <a:srgbClr val="000000"/>
                </a:solidFill>
                <a:effectLst/>
                <a:latin typeface="Menlo" panose="020B0609030804020204" pitchFamily="49" charset="0"/>
              </a:rPr>
              <a:t>: </a:t>
            </a:r>
            <a:r>
              <a:rPr lang="en-US" sz="1600" b="0">
                <a:solidFill>
                  <a:srgbClr val="0070C1"/>
                </a:solidFill>
                <a:effectLst/>
                <a:latin typeface="Menlo" panose="020B0609030804020204" pitchFamily="49" charset="0"/>
              </a:rPr>
              <a:t>USER_MESSAGE</a:t>
            </a:r>
            <a:r>
              <a:rPr lang="en-US" sz="1600" b="0">
                <a:solidFill>
                  <a:srgbClr val="000000"/>
                </a:solidFill>
                <a:effectLst/>
                <a:latin typeface="Menlo" panose="020B0609030804020204" pitchFamily="49" charset="0"/>
              </a:rPr>
              <a:t>},</a:t>
            </a:r>
          </a:p>
          <a:p>
            <a:pPr marL="0" indent="0">
              <a:buNone/>
            </a:pPr>
            <a:r>
              <a:rPr lang="en-US" sz="1600" b="0">
                <a:solidFill>
                  <a:srgbClr val="000000"/>
                </a:solidFill>
                <a:effectLst/>
                <a:latin typeface="Menlo" panose="020B0609030804020204" pitchFamily="49" charset="0"/>
              </a:rPr>
              <a:t>  ])</a:t>
            </a:r>
            <a:br>
              <a:rPr lang="en-US" sz="1600" b="0">
                <a:solidFill>
                  <a:srgbClr val="000000"/>
                </a:solidFill>
                <a:effectLst/>
                <a:latin typeface="Menlo" panose="020B0609030804020204" pitchFamily="49" charset="0"/>
              </a:rPr>
            </a:br>
            <a:r>
              <a:rPr lang="en-US" sz="1600" b="0">
                <a:solidFill>
                  <a:srgbClr val="001080"/>
                </a:solidFill>
                <a:effectLst/>
                <a:latin typeface="Menlo" panose="020B0609030804020204" pitchFamily="49" charset="0"/>
              </a:rPr>
              <a:t>answer</a:t>
            </a:r>
            <a:r>
              <a:rPr lang="en-US" sz="1600" b="0">
                <a:solidFill>
                  <a:srgbClr val="000000"/>
                </a:solidFill>
                <a:effectLst/>
                <a:latin typeface="Menlo" panose="020B0609030804020204" pitchFamily="49" charset="0"/>
              </a:rPr>
              <a:t> = </a:t>
            </a:r>
            <a:r>
              <a:rPr lang="en-US" sz="1600" b="0">
                <a:solidFill>
                  <a:srgbClr val="001080"/>
                </a:solidFill>
                <a:effectLst/>
                <a:latin typeface="Menlo" panose="020B0609030804020204" pitchFamily="49" charset="0"/>
              </a:rPr>
              <a:t>response</a:t>
            </a:r>
            <a:r>
              <a:rPr lang="en-US" sz="1600" b="0">
                <a:solidFill>
                  <a:srgbClr val="000000"/>
                </a:solidFill>
                <a:effectLst/>
                <a:latin typeface="Menlo" panose="020B0609030804020204" pitchFamily="49" charset="0"/>
              </a:rPr>
              <a:t>.</a:t>
            </a:r>
            <a:r>
              <a:rPr lang="en-US" sz="1600" b="0">
                <a:solidFill>
                  <a:srgbClr val="001080"/>
                </a:solidFill>
                <a:effectLst/>
                <a:latin typeface="Menlo" panose="020B0609030804020204" pitchFamily="49" charset="0"/>
              </a:rPr>
              <a:t>choices</a:t>
            </a:r>
            <a:r>
              <a:rPr lang="en-US" sz="1600" b="0">
                <a:solidFill>
                  <a:srgbClr val="000000"/>
                </a:solidFill>
                <a:effectLst/>
                <a:latin typeface="Menlo" panose="020B0609030804020204" pitchFamily="49" charset="0"/>
              </a:rPr>
              <a:t>[</a:t>
            </a:r>
            <a:r>
              <a:rPr lang="en-US" sz="1600" b="0">
                <a:solidFill>
                  <a:srgbClr val="098658"/>
                </a:solidFill>
                <a:effectLst/>
                <a:latin typeface="Menlo" panose="020B0609030804020204" pitchFamily="49" charset="0"/>
              </a:rPr>
              <a:t>0</a:t>
            </a:r>
            <a:r>
              <a:rPr lang="en-US" sz="1600" b="0">
                <a:solidFill>
                  <a:srgbClr val="000000"/>
                </a:solidFill>
                <a:effectLst/>
                <a:latin typeface="Menlo" panose="020B0609030804020204" pitchFamily="49" charset="0"/>
              </a:rPr>
              <a:t>].</a:t>
            </a:r>
            <a:r>
              <a:rPr lang="en-US" sz="1600" b="0">
                <a:solidFill>
                  <a:srgbClr val="001080"/>
                </a:solidFill>
                <a:effectLst/>
                <a:latin typeface="Menlo" panose="020B0609030804020204" pitchFamily="49" charset="0"/>
              </a:rPr>
              <a:t>message</a:t>
            </a:r>
            <a:r>
              <a:rPr lang="en-US" sz="1600" b="0">
                <a:solidFill>
                  <a:srgbClr val="000000"/>
                </a:solidFill>
                <a:effectLst/>
                <a:latin typeface="Menlo" panose="020B0609030804020204" pitchFamily="49" charset="0"/>
              </a:rPr>
              <a:t>.</a:t>
            </a:r>
            <a:r>
              <a:rPr lang="en-US" sz="1600" b="0">
                <a:solidFill>
                  <a:srgbClr val="001080"/>
                </a:solidFill>
                <a:effectLst/>
                <a:latin typeface="Menlo" panose="020B0609030804020204" pitchFamily="49" charset="0"/>
              </a:rPr>
              <a:t>content</a:t>
            </a:r>
            <a:endParaRPr lang="en-US" sz="1600" b="0">
              <a:solidFill>
                <a:srgbClr val="000000"/>
              </a:solidFill>
              <a:effectLst/>
              <a:latin typeface="Menlo" panose="020B0609030804020204" pitchFamily="49" charset="0"/>
            </a:endParaRPr>
          </a:p>
        </p:txBody>
      </p:sp>
      <p:sp>
        <p:nvSpPr>
          <p:cNvPr id="5" name="Rectangle: Rounded Corners 7">
            <a:extLst>
              <a:ext uri="{FF2B5EF4-FFF2-40B4-BE49-F238E27FC236}">
                <a16:creationId xmlns:a16="http://schemas.microsoft.com/office/drawing/2014/main" id="{1688D22B-AD38-BE7A-187F-BC27F95BEF8F}"/>
              </a:ext>
            </a:extLst>
          </p:cNvPr>
          <p:cNvSpPr/>
          <p:nvPr/>
        </p:nvSpPr>
        <p:spPr>
          <a:xfrm>
            <a:off x="588261" y="5999076"/>
            <a:ext cx="4826577" cy="49174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lvl="0">
              <a:defRPr/>
            </a:pPr>
            <a:r>
              <a:rPr kumimoji="0" lang="en-US" sz="1800" b="0" i="0" u="none" strike="noStrike" kern="1200" cap="none" spc="0" normalizeH="0" baseline="0" noProof="0">
                <a:ln>
                  <a:noFill/>
                </a:ln>
                <a:solidFill>
                  <a:schemeClr val="bg1"/>
                </a:solidFill>
                <a:effectLst/>
                <a:uLnTx/>
                <a:uFillTx/>
                <a:latin typeface="+mj-lt"/>
              </a:rPr>
              <a:t>💻 </a:t>
            </a:r>
            <a:r>
              <a:rPr kumimoji="0" lang="en-US" sz="1800" b="0" i="0" u="none" strike="noStrike" kern="1200" cap="none" spc="0" normalizeH="0" baseline="0" noProof="0">
                <a:ln>
                  <a:noFill/>
                </a:ln>
                <a:solidFill>
                  <a:schemeClr val="bg1"/>
                </a:solidFill>
                <a:effectLst/>
                <a:uLnTx/>
                <a:uFillTx/>
                <a:latin typeface="+mj-lt"/>
                <a:hlinkClick r:id="rId3">
                  <a:extLst>
                    <a:ext uri="{A12FA001-AC4F-418D-AE19-62706E023703}">
                      <ahyp:hlinkClr xmlns:ahyp="http://schemas.microsoft.com/office/drawing/2018/hyperlinkcolor" val="tx"/>
                    </a:ext>
                  </a:extLst>
                </a:hlinkClick>
              </a:rPr>
              <a:t>Demo: rag.ipynb</a:t>
            </a:r>
            <a:r>
              <a:rPr kumimoji="0" lang="en-US" sz="1800" b="0" i="0" u="none" strike="noStrike" kern="1200" cap="none" spc="0" normalizeH="0" baseline="0" noProof="0">
                <a:ln>
                  <a:noFill/>
                </a:ln>
                <a:solidFill>
                  <a:schemeClr val="bg1"/>
                </a:solidFill>
                <a:effectLst/>
                <a:uLnTx/>
                <a:uFillTx/>
                <a:latin typeface="+mj-lt"/>
              </a:rPr>
              <a:t> </a:t>
            </a:r>
            <a:r>
              <a:rPr lang="en-US" sz="1800">
                <a:solidFill>
                  <a:schemeClr val="bg1"/>
                </a:solidFill>
              </a:rPr>
              <a:t>(</a:t>
            </a:r>
            <a:r>
              <a:rPr lang="en-US" sz="1800" err="1">
                <a:solidFill>
                  <a:schemeClr val="bg1"/>
                </a:solidFill>
                <a:hlinkClick r:id="rId4">
                  <a:extLst>
                    <a:ext uri="{A12FA001-AC4F-418D-AE19-62706E023703}">
                      <ahyp:hlinkClr xmlns:ahyp="http://schemas.microsoft.com/office/drawing/2018/hyperlinkcolor" val="tx"/>
                    </a:ext>
                  </a:extLst>
                </a:hlinkClick>
              </a:rPr>
              <a:t>aka.ms/aitour/rag</a:t>
            </a:r>
            <a:r>
              <a:rPr lang="en-US" sz="1800">
                <a:solidFill>
                  <a:schemeClr val="bg1"/>
                </a:solidFill>
              </a:rPr>
              <a:t>) </a:t>
            </a:r>
            <a:r>
              <a:rPr kumimoji="0" lang="en-US" sz="1800" b="0" i="0" u="none" strike="noStrike" kern="1200" cap="none" spc="0" normalizeH="0" baseline="0" noProof="0">
                <a:ln>
                  <a:noFill/>
                </a:ln>
                <a:solidFill>
                  <a:schemeClr val="bg1"/>
                </a:solidFill>
                <a:effectLst/>
                <a:uLnTx/>
                <a:uFillTx/>
                <a:latin typeface="+mj-lt"/>
              </a:rPr>
              <a:t>   </a:t>
            </a:r>
          </a:p>
        </p:txBody>
      </p:sp>
    </p:spTree>
    <p:extLst>
      <p:ext uri="{BB962C8B-B14F-4D97-AF65-F5344CB8AC3E}">
        <p14:creationId xmlns:p14="http://schemas.microsoft.com/office/powerpoint/2010/main" val="42538594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0 -3.7037E-6 L 0 0.03542 " pathEditMode="relative" rAng="0" ptsTypes="AA">
                                      <p:cBhvr>
                                        <p:cTn id="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5">
            <a:extLst>
              <a:ext uri="{FF2B5EF4-FFF2-40B4-BE49-F238E27FC236}">
                <a16:creationId xmlns:a16="http://schemas.microsoft.com/office/drawing/2014/main" id="{A46C94AC-BD80-6AA5-545C-28F0DA71E788}"/>
              </a:ext>
              <a:ext uri="{C183D7F6-B498-43B3-948B-1728B52AA6E4}">
                <adec:decorative xmlns:adec="http://schemas.microsoft.com/office/drawing/2017/decorative" val="1"/>
              </a:ext>
            </a:extLst>
          </p:cNvPr>
          <p:cNvSpPr/>
          <p:nvPr/>
        </p:nvSpPr>
        <p:spPr bwMode="auto">
          <a:xfrm>
            <a:off x="6432312" y="4192348"/>
            <a:ext cx="5171424" cy="2208452"/>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 name="Title 3">
            <a:extLst>
              <a:ext uri="{FF2B5EF4-FFF2-40B4-BE49-F238E27FC236}">
                <a16:creationId xmlns:a16="http://schemas.microsoft.com/office/drawing/2014/main" id="{383D1D9D-C909-9A91-BADA-BFE95604E322}"/>
              </a:ext>
            </a:extLst>
          </p:cNvPr>
          <p:cNvSpPr>
            <a:spLocks noGrp="1"/>
          </p:cNvSpPr>
          <p:nvPr>
            <p:ph type="title"/>
          </p:nvPr>
        </p:nvSpPr>
        <p:spPr/>
        <p:txBody>
          <a:bodyPr/>
          <a:lstStyle/>
          <a:p>
            <a:r>
              <a:rPr lang="en-US"/>
              <a:t>RAG on Documents </a:t>
            </a:r>
          </a:p>
        </p:txBody>
      </p:sp>
      <p:sp>
        <p:nvSpPr>
          <p:cNvPr id="5" name="TextBox 4">
            <a:extLst>
              <a:ext uri="{FF2B5EF4-FFF2-40B4-BE49-F238E27FC236}">
                <a16:creationId xmlns:a16="http://schemas.microsoft.com/office/drawing/2014/main" id="{C11754F1-27B5-2967-F5E0-E38C3F0BC8B1}"/>
              </a:ext>
            </a:extLst>
          </p:cNvPr>
          <p:cNvSpPr txBox="1"/>
          <p:nvPr/>
        </p:nvSpPr>
        <p:spPr>
          <a:xfrm>
            <a:off x="4820863" y="505619"/>
            <a:ext cx="1111695" cy="457200"/>
          </a:xfrm>
          <a:prstGeom prst="roundRect">
            <a:avLst>
              <a:gd name="adj" fmla="val 3909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DEMO</a:t>
            </a:r>
          </a:p>
        </p:txBody>
      </p:sp>
      <p:pic>
        <p:nvPicPr>
          <p:cNvPr id="2" name="Picture 1" descr="A screenshot of a chat">
            <a:extLst>
              <a:ext uri="{FF2B5EF4-FFF2-40B4-BE49-F238E27FC236}">
                <a16:creationId xmlns:a16="http://schemas.microsoft.com/office/drawing/2014/main" id="{F0FA4DFF-3570-719F-CF5F-1CE723E821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9" b="25382"/>
          <a:stretch/>
        </p:blipFill>
        <p:spPr bwMode="auto">
          <a:xfrm>
            <a:off x="588264" y="1344051"/>
            <a:ext cx="6092180" cy="4883813"/>
          </a:xfrm>
          <a:prstGeom prst="roundRect">
            <a:avLst>
              <a:gd name="adj" fmla="val 319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6" name="TextBox 5">
            <a:extLst>
              <a:ext uri="{FF2B5EF4-FFF2-40B4-BE49-F238E27FC236}">
                <a16:creationId xmlns:a16="http://schemas.microsoft.com/office/drawing/2014/main" id="{458A251A-34F7-9E0F-9CE1-2E2CF4520D4A}"/>
              </a:ext>
            </a:extLst>
          </p:cNvPr>
          <p:cNvSpPr txBox="1"/>
          <p:nvPr/>
        </p:nvSpPr>
        <p:spPr>
          <a:xfrm>
            <a:off x="6960564" y="2813447"/>
            <a:ext cx="4220420" cy="1231106"/>
          </a:xfrm>
          <a:prstGeom prst="rect">
            <a:avLst/>
          </a:prstGeom>
          <a:noFill/>
        </p:spPr>
        <p:txBody>
          <a:bodyPr wrap="square" lIns="90000" tIns="0" rIns="90000" bIns="0" rtlCol="0">
            <a:spAutoFit/>
          </a:bodyPr>
          <a:lstStyle/>
          <a:p>
            <a:pPr algn="l"/>
            <a:endParaRPr lang="en-US" sz="1600"/>
          </a:p>
          <a:p>
            <a:pPr algn="l"/>
            <a:r>
              <a:rPr lang="en-US" sz="1600"/>
              <a:t>Azure OpenAI +</a:t>
            </a:r>
          </a:p>
          <a:p>
            <a:pPr algn="l"/>
            <a:r>
              <a:rPr lang="en-US" sz="1600"/>
              <a:t>Azure AI Search +</a:t>
            </a:r>
          </a:p>
          <a:p>
            <a:pPr algn="l"/>
            <a:r>
              <a:rPr lang="en-US" sz="1600"/>
              <a:t>Azure App Service</a:t>
            </a:r>
          </a:p>
          <a:p>
            <a:pPr algn="l"/>
            <a:endParaRPr lang="en-US" sz="1600"/>
          </a:p>
        </p:txBody>
      </p:sp>
      <p:sp>
        <p:nvSpPr>
          <p:cNvPr id="8" name="TextBox 7">
            <a:extLst>
              <a:ext uri="{FF2B5EF4-FFF2-40B4-BE49-F238E27FC236}">
                <a16:creationId xmlns:a16="http://schemas.microsoft.com/office/drawing/2014/main" id="{58F94C4D-7675-657F-6C59-E164429F7ABB}"/>
              </a:ext>
            </a:extLst>
          </p:cNvPr>
          <p:cNvSpPr txBox="1"/>
          <p:nvPr/>
        </p:nvSpPr>
        <p:spPr>
          <a:xfrm>
            <a:off x="6960564" y="4427688"/>
            <a:ext cx="4134678" cy="1723549"/>
          </a:xfrm>
          <a:prstGeom prst="rect">
            <a:avLst/>
          </a:prstGeom>
          <a:noFill/>
        </p:spPr>
        <p:txBody>
          <a:bodyPr wrap="square">
            <a:spAutoFit/>
          </a:bodyPr>
          <a:lstStyle/>
          <a:p>
            <a:pPr algn="l"/>
            <a:r>
              <a:rPr lang="en-US" sz="2400">
                <a:latin typeface="+mj-lt"/>
              </a:rPr>
              <a:t>Code:</a:t>
            </a:r>
          </a:p>
          <a:p>
            <a:pPr algn="l"/>
            <a:r>
              <a:rPr lang="en-US" sz="2400" err="1">
                <a:solidFill>
                  <a:schemeClr val="accent2"/>
                </a:solidFill>
                <a:hlinkClick r:id="rId4">
                  <a:extLst>
                    <a:ext uri="{A12FA001-AC4F-418D-AE19-62706E023703}">
                      <ahyp:hlinkClr xmlns:ahyp="http://schemas.microsoft.com/office/drawing/2018/hyperlinkcolor" val="tx"/>
                    </a:ext>
                  </a:extLst>
                </a:hlinkClick>
              </a:rPr>
              <a:t>aka.ms</a:t>
            </a:r>
            <a:r>
              <a:rPr lang="en-US" sz="2400">
                <a:solidFill>
                  <a:schemeClr val="accent2"/>
                </a:solidFill>
                <a:hlinkClick r:id="rId4">
                  <a:extLst>
                    <a:ext uri="{A12FA001-AC4F-418D-AE19-62706E023703}">
                      <ahyp:hlinkClr xmlns:ahyp="http://schemas.microsoft.com/office/drawing/2018/hyperlinkcolor" val="tx"/>
                    </a:ext>
                  </a:extLst>
                </a:hlinkClick>
              </a:rPr>
              <a:t>/</a:t>
            </a:r>
            <a:r>
              <a:rPr lang="en-US" sz="2400" err="1">
                <a:solidFill>
                  <a:schemeClr val="accent2"/>
                </a:solidFill>
                <a:hlinkClick r:id="rId4">
                  <a:extLst>
                    <a:ext uri="{A12FA001-AC4F-418D-AE19-62706E023703}">
                      <ahyp:hlinkClr xmlns:ahyp="http://schemas.microsoft.com/office/drawing/2018/hyperlinkcolor" val="tx"/>
                    </a:ext>
                  </a:extLst>
                </a:hlinkClick>
              </a:rPr>
              <a:t>ragchat</a:t>
            </a:r>
            <a:endParaRPr lang="en-US" sz="2400">
              <a:solidFill>
                <a:schemeClr val="accent2"/>
              </a:solidFill>
            </a:endParaRPr>
          </a:p>
          <a:p>
            <a:pPr algn="l">
              <a:spcBef>
                <a:spcPts val="1200"/>
              </a:spcBef>
            </a:pPr>
            <a:r>
              <a:rPr lang="en-US" sz="2400">
                <a:latin typeface="+mj-lt"/>
              </a:rPr>
              <a:t>Demo:</a:t>
            </a:r>
          </a:p>
          <a:p>
            <a:pPr algn="l"/>
            <a:r>
              <a:rPr lang="en-US" sz="2400" err="1">
                <a:solidFill>
                  <a:schemeClr val="accent2"/>
                </a:solidFill>
                <a:hlinkClick r:id="rId5">
                  <a:extLst>
                    <a:ext uri="{A12FA001-AC4F-418D-AE19-62706E023703}">
                      <ahyp:hlinkClr xmlns:ahyp="http://schemas.microsoft.com/office/drawing/2018/hyperlinkcolor" val="tx"/>
                    </a:ext>
                  </a:extLst>
                </a:hlinkClick>
              </a:rPr>
              <a:t>aka.ms</a:t>
            </a:r>
            <a:r>
              <a:rPr lang="en-US" sz="2400">
                <a:solidFill>
                  <a:schemeClr val="accent2"/>
                </a:solidFill>
                <a:hlinkClick r:id="rId5">
                  <a:extLst>
                    <a:ext uri="{A12FA001-AC4F-418D-AE19-62706E023703}">
                      <ahyp:hlinkClr xmlns:ahyp="http://schemas.microsoft.com/office/drawing/2018/hyperlinkcolor" val="tx"/>
                    </a:ext>
                  </a:extLst>
                </a:hlinkClick>
              </a:rPr>
              <a:t>/</a:t>
            </a:r>
            <a:r>
              <a:rPr lang="en-US" sz="2400" err="1">
                <a:solidFill>
                  <a:schemeClr val="accent2"/>
                </a:solidFill>
                <a:hlinkClick r:id="rId5">
                  <a:extLst>
                    <a:ext uri="{A12FA001-AC4F-418D-AE19-62706E023703}">
                      <ahyp:hlinkClr xmlns:ahyp="http://schemas.microsoft.com/office/drawing/2018/hyperlinkcolor" val="tx"/>
                    </a:ext>
                  </a:extLst>
                </a:hlinkClick>
              </a:rPr>
              <a:t>ragchat</a:t>
            </a:r>
            <a:r>
              <a:rPr lang="en-US" sz="2400">
                <a:solidFill>
                  <a:schemeClr val="accent2"/>
                </a:solidFill>
                <a:hlinkClick r:id="rId5">
                  <a:extLst>
                    <a:ext uri="{A12FA001-AC4F-418D-AE19-62706E023703}">
                      <ahyp:hlinkClr xmlns:ahyp="http://schemas.microsoft.com/office/drawing/2018/hyperlinkcolor" val="tx"/>
                    </a:ext>
                  </a:extLst>
                </a:hlinkClick>
              </a:rPr>
              <a:t>/demo</a:t>
            </a:r>
            <a:endParaRPr lang="en-US" sz="2400">
              <a:solidFill>
                <a:schemeClr val="accent2"/>
              </a:solidFill>
            </a:endParaRPr>
          </a:p>
        </p:txBody>
      </p:sp>
    </p:spTree>
    <p:extLst>
      <p:ext uri="{BB962C8B-B14F-4D97-AF65-F5344CB8AC3E}">
        <p14:creationId xmlns:p14="http://schemas.microsoft.com/office/powerpoint/2010/main" val="267513321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09ECE-16E8-4F74-07A4-85CB2C83356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B699E66-8519-0A12-8FF6-2AEAC991A7F0}"/>
              </a:ext>
            </a:extLst>
          </p:cNvPr>
          <p:cNvSpPr>
            <a:spLocks noGrp="1"/>
          </p:cNvSpPr>
          <p:nvPr>
            <p:ph type="title"/>
          </p:nvPr>
        </p:nvSpPr>
        <p:spPr/>
        <p:txBody>
          <a:bodyPr/>
          <a:lstStyle/>
          <a:p>
            <a:r>
              <a:rPr lang="en-US"/>
              <a:t>Data preparation</a:t>
            </a:r>
          </a:p>
        </p:txBody>
      </p:sp>
      <p:sp>
        <p:nvSpPr>
          <p:cNvPr id="5" name="Text Placeholder 4">
            <a:extLst>
              <a:ext uri="{FF2B5EF4-FFF2-40B4-BE49-F238E27FC236}">
                <a16:creationId xmlns:a16="http://schemas.microsoft.com/office/drawing/2014/main" id="{31830692-902D-7F8A-E9F0-520F30D78498}"/>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85055449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fontScale="90000"/>
          </a:bodyPr>
          <a:lstStyle/>
          <a:p>
            <a:r>
              <a:rPr lang="en-US" sz="4000">
                <a:effectLst>
                  <a:glow rad="63500">
                    <a:schemeClr val="bg1">
                      <a:alpha val="40000"/>
                    </a:schemeClr>
                  </a:glow>
                </a:effectLst>
                <a:latin typeface="Segoe UI Semibold" panose="020B0702040204020203" pitchFamily="34" charset="0"/>
                <a:cs typeface="Segoe UI Semibold" panose="020B0702040204020203" pitchFamily="34" charset="0"/>
              </a:rPr>
              <a:t>Why do we need to split documents?</a:t>
            </a:r>
            <a:endParaRPr lang="en-US" sz="4000">
              <a:latin typeface="Segoe UI Semibold" panose="020B0702040204020203" pitchFamily="34" charset="0"/>
              <a:cs typeface="Segoe UI Semibold" panose="020B0702040204020203" pitchFamily="34" charset="0"/>
            </a:endParaRPr>
          </a:p>
        </p:txBody>
      </p:sp>
      <p:sp>
        <p:nvSpPr>
          <p:cNvPr id="6" name="Rectangle: Rounded Corners 7">
            <a:extLst>
              <a:ext uri="{FF2B5EF4-FFF2-40B4-BE49-F238E27FC236}">
                <a16:creationId xmlns:a16="http://schemas.microsoft.com/office/drawing/2014/main" id="{EC68AE12-6B74-1782-2201-5099FD8A59AB}"/>
              </a:ext>
            </a:extLst>
          </p:cNvPr>
          <p:cNvSpPr/>
          <p:nvPr/>
        </p:nvSpPr>
        <p:spPr>
          <a:xfrm>
            <a:off x="588262" y="1587229"/>
            <a:ext cx="360000" cy="36000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1</a:t>
            </a:r>
          </a:p>
        </p:txBody>
      </p:sp>
      <p:sp>
        <p:nvSpPr>
          <p:cNvPr id="4" name="Content Placeholder 4">
            <a:extLst>
              <a:ext uri="{FF2B5EF4-FFF2-40B4-BE49-F238E27FC236}">
                <a16:creationId xmlns:a16="http://schemas.microsoft.com/office/drawing/2014/main" id="{C1D7C1E0-0949-884E-DC6F-77BC39520EAD}"/>
              </a:ext>
            </a:extLst>
          </p:cNvPr>
          <p:cNvSpPr txBox="1">
            <a:spLocks/>
          </p:cNvSpPr>
          <p:nvPr/>
        </p:nvSpPr>
        <p:spPr>
          <a:xfrm>
            <a:off x="1082635" y="1598323"/>
            <a:ext cx="4200566" cy="472824"/>
          </a:xfrm>
        </p:spPr>
        <p:txBody>
          <a:bodyPr wrap="none" tIns="0" bIns="0" anchor="t">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lvl="1"/>
            <a:r>
              <a:rPr lang="en-US" sz="2400"/>
              <a:t>LLMs have limited context</a:t>
            </a:r>
            <a:br>
              <a:rPr lang="en-US" sz="2400"/>
            </a:br>
            <a:r>
              <a:rPr lang="en-US" sz="2400"/>
              <a:t>windows (4K – 128K)</a:t>
            </a:r>
          </a:p>
        </p:txBody>
      </p:sp>
      <p:sp>
        <p:nvSpPr>
          <p:cNvPr id="7" name="Rectangle: Rounded Corners 7">
            <a:extLst>
              <a:ext uri="{FF2B5EF4-FFF2-40B4-BE49-F238E27FC236}">
                <a16:creationId xmlns:a16="http://schemas.microsoft.com/office/drawing/2014/main" id="{CFC12E75-54C5-8DE3-7483-9E94C5D2DCF0}"/>
              </a:ext>
            </a:extLst>
          </p:cNvPr>
          <p:cNvSpPr/>
          <p:nvPr/>
        </p:nvSpPr>
        <p:spPr>
          <a:xfrm>
            <a:off x="588262" y="2716029"/>
            <a:ext cx="360000" cy="361910"/>
          </a:xfrm>
          <a:prstGeom prst="ellipse">
            <a:avLst/>
          </a:prstGeom>
          <a:gradFill>
            <a:gsLst>
              <a:gs pos="32000">
                <a:srgbClr val="C03BC4"/>
              </a:gs>
              <a:gs pos="100000">
                <a:srgbClr val="399A91"/>
              </a:gs>
              <a:gs pos="68000">
                <a:srgbClr val="0078D4"/>
              </a:gs>
              <a:gs pos="0">
                <a:srgbClr val="FF5C39"/>
              </a:gs>
            </a:gsLst>
            <a:path path="circle">
              <a:fillToRect l="100000" t="100000"/>
            </a:path>
          </a:gradFill>
          <a:ln w="25400">
            <a:noFill/>
          </a:ln>
          <a:effectLst>
            <a:outerShdw blurRad="63500" dist="63500" dir="2700000" algn="tl" rotWithShape="0">
              <a:srgbClr val="454142">
                <a:alpha val="20000"/>
              </a:srgb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r>
              <a:rPr lang="en-US" sz="1200">
                <a:solidFill>
                  <a:schemeClr val="bg1"/>
                </a:solidFill>
                <a:latin typeface="+mj-lt"/>
              </a:rPr>
              <a:t>2</a:t>
            </a:r>
          </a:p>
        </p:txBody>
      </p:sp>
      <p:sp>
        <p:nvSpPr>
          <p:cNvPr id="8" name="Content Placeholder 4">
            <a:extLst>
              <a:ext uri="{FF2B5EF4-FFF2-40B4-BE49-F238E27FC236}">
                <a16:creationId xmlns:a16="http://schemas.microsoft.com/office/drawing/2014/main" id="{6CE14D47-189D-F976-EA4C-2E9DFA65A18A}"/>
              </a:ext>
            </a:extLst>
          </p:cNvPr>
          <p:cNvSpPr txBox="1">
            <a:spLocks/>
          </p:cNvSpPr>
          <p:nvPr/>
        </p:nvSpPr>
        <p:spPr>
          <a:xfrm>
            <a:off x="1082634" y="2716217"/>
            <a:ext cx="3691247" cy="1105636"/>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0"/>
              </a:spcBef>
              <a:buNone/>
            </a:pPr>
            <a:r>
              <a:rPr lang="en-US" sz="2400"/>
              <a:t>When an LLM receives too much information, it can get easily distracted by irrelevant details.</a:t>
            </a:r>
            <a:endParaRPr lang="en-US" sz="1600"/>
          </a:p>
        </p:txBody>
      </p:sp>
      <p:sp>
        <p:nvSpPr>
          <p:cNvPr id="9" name="Rounded Rectangle 8">
            <a:extLst>
              <a:ext uri="{FF2B5EF4-FFF2-40B4-BE49-F238E27FC236}">
                <a16:creationId xmlns:a16="http://schemas.microsoft.com/office/drawing/2014/main" id="{B844C474-C180-7C96-7FC2-A57FD5C6DCA6}"/>
              </a:ext>
              <a:ext uri="{C183D7F6-B498-43B3-948B-1728B52AA6E4}">
                <adec:decorative xmlns:adec="http://schemas.microsoft.com/office/drawing/2017/decorative" val="1"/>
              </a:ext>
            </a:extLst>
          </p:cNvPr>
          <p:cNvSpPr/>
          <p:nvPr/>
        </p:nvSpPr>
        <p:spPr bwMode="auto">
          <a:xfrm>
            <a:off x="5283200" y="1436688"/>
            <a:ext cx="6319517" cy="4832349"/>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33" name="TextBox 32">
            <a:extLst>
              <a:ext uri="{FF2B5EF4-FFF2-40B4-BE49-F238E27FC236}">
                <a16:creationId xmlns:a16="http://schemas.microsoft.com/office/drawing/2014/main" id="{E96CBB64-DA8A-2292-E27D-6FB80C9CE295}"/>
              </a:ext>
            </a:extLst>
          </p:cNvPr>
          <p:cNvSpPr txBox="1"/>
          <p:nvPr/>
        </p:nvSpPr>
        <p:spPr>
          <a:xfrm rot="16200000">
            <a:off x="4250306" y="3042764"/>
            <a:ext cx="2771481" cy="400111"/>
          </a:xfrm>
          <a:prstGeom prst="rect">
            <a:avLst/>
          </a:prstGeom>
          <a:noFill/>
        </p:spPr>
        <p:txBody>
          <a:bodyPr wrap="square" lIns="0" tIns="182880" rIns="0" bIns="0" rtlCol="0">
            <a:spAutoFit/>
          </a:bodyPr>
          <a:lstStyle/>
          <a:p>
            <a:pPr algn="ctr">
              <a:defRPr/>
            </a:pPr>
            <a:r>
              <a:rPr lang="en-US" sz="1400">
                <a:solidFill>
                  <a:srgbClr val="000000"/>
                </a:solidFill>
                <a:latin typeface="+mj-lt"/>
              </a:rPr>
              <a:t>Accuracy</a:t>
            </a:r>
          </a:p>
        </p:txBody>
      </p:sp>
      <p:graphicFrame>
        <p:nvGraphicFramePr>
          <p:cNvPr id="32" name="Chart 31" descr="Chart showing Accuracy in relation to Number of documents in input context.">
            <a:extLst>
              <a:ext uri="{FF2B5EF4-FFF2-40B4-BE49-F238E27FC236}">
                <a16:creationId xmlns:a16="http://schemas.microsoft.com/office/drawing/2014/main" id="{ED08762A-BD53-25FA-F7FC-E22FBCDB54A6}"/>
              </a:ext>
            </a:extLst>
          </p:cNvPr>
          <p:cNvGraphicFramePr/>
          <p:nvPr/>
        </p:nvGraphicFramePr>
        <p:xfrm>
          <a:off x="5988889" y="1718868"/>
          <a:ext cx="5344142" cy="3273920"/>
        </p:xfrm>
        <a:graphic>
          <a:graphicData uri="http://schemas.openxmlformats.org/drawingml/2006/chart">
            <c:chart xmlns:c="http://schemas.openxmlformats.org/drawingml/2006/chart" xmlns:r="http://schemas.openxmlformats.org/officeDocument/2006/relationships" r:id="rId3"/>
          </a:graphicData>
        </a:graphic>
      </p:graphicFrame>
      <p:sp>
        <p:nvSpPr>
          <p:cNvPr id="34" name="TextBox 33">
            <a:extLst>
              <a:ext uri="{FF2B5EF4-FFF2-40B4-BE49-F238E27FC236}">
                <a16:creationId xmlns:a16="http://schemas.microsoft.com/office/drawing/2014/main" id="{C33F09BB-07E1-EB90-C02A-D8BE7DE56B24}"/>
              </a:ext>
            </a:extLst>
          </p:cNvPr>
          <p:cNvSpPr txBox="1"/>
          <p:nvPr/>
        </p:nvSpPr>
        <p:spPr>
          <a:xfrm>
            <a:off x="6363094" y="5191985"/>
            <a:ext cx="4581427" cy="215444"/>
          </a:xfrm>
          <a:prstGeom prst="rect">
            <a:avLst/>
          </a:prstGeom>
          <a:noFill/>
        </p:spPr>
        <p:txBody>
          <a:bodyPr wrap="square" lIns="0" tIns="0" rIns="0" bIns="0" rtlCol="0">
            <a:spAutoFit/>
          </a:bodyPr>
          <a:lstStyle/>
          <a:p>
            <a:pPr algn="ctr">
              <a:defRPr/>
            </a:pPr>
            <a:r>
              <a:rPr lang="en-US" sz="1400">
                <a:solidFill>
                  <a:srgbClr val="000000"/>
                </a:solidFill>
                <a:latin typeface="+mj-lt"/>
              </a:rPr>
              <a:t>Number of documents in input context</a:t>
            </a:r>
          </a:p>
        </p:txBody>
      </p:sp>
      <p:sp>
        <p:nvSpPr>
          <p:cNvPr id="10" name="TextBox 9">
            <a:extLst>
              <a:ext uri="{FF2B5EF4-FFF2-40B4-BE49-F238E27FC236}">
                <a16:creationId xmlns:a16="http://schemas.microsoft.com/office/drawing/2014/main" id="{F0A9DED5-C07B-F508-DE9F-B981A4536EBD}"/>
              </a:ext>
            </a:extLst>
          </p:cNvPr>
          <p:cNvSpPr txBox="1"/>
          <p:nvPr/>
        </p:nvSpPr>
        <p:spPr>
          <a:xfrm>
            <a:off x="5552885" y="5784137"/>
            <a:ext cx="5780146" cy="338553"/>
          </a:xfrm>
          <a:prstGeom prst="rect">
            <a:avLst/>
          </a:prstGeom>
          <a:noFill/>
        </p:spPr>
        <p:txBody>
          <a:bodyPr wrap="square" lIns="91440" tIns="91440" rIns="91440" bIns="9144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rPr>
              <a:t>Source: Lost in the Middle: How Language Models Use Long Contexts, Liu et al. arXiv:2307.03172</a:t>
            </a:r>
          </a:p>
        </p:txBody>
      </p:sp>
    </p:spTree>
    <p:extLst>
      <p:ext uri="{BB962C8B-B14F-4D97-AF65-F5344CB8AC3E}">
        <p14:creationId xmlns:p14="http://schemas.microsoft.com/office/powerpoint/2010/main" val="16591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2.08333E-6 4.44444E-6 L 2.08333E-6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42" presetClass="path" presetSubtype="0" decel="100000" fill="hold" grpId="1" nodeType="withEffect">
                                  <p:stCondLst>
                                    <p:cond delay="0"/>
                                  </p:stCondLst>
                                  <p:childTnLst>
                                    <p:animMotion origin="layout" path="M -2.91667E-6 -3.33333E-6 L -2.91667E-6 0.03542 " pathEditMode="relative" rAng="0" ptsTypes="AA">
                                      <p:cBhvr>
                                        <p:cTn id="14" dur="700" spd="-100000" fill="hold"/>
                                        <p:tgtEl>
                                          <p:spTgt spid="10"/>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4"/>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par>
                                <p:cTn id="30" presetID="42" presetClass="path" presetSubtype="0" decel="100000" fill="hold" grpId="1" nodeType="withEffect">
                                  <p:stCondLst>
                                    <p:cond delay="0"/>
                                  </p:stCondLst>
                                  <p:childTnLst>
                                    <p:animMotion origin="layout" path="M -2.91667E-6 -3.33333E-6 L -2.91667E-6 0.03542 " pathEditMode="relative" rAng="0" ptsTypes="AA">
                                      <p:cBhvr>
                                        <p:cTn id="31" dur="700" spd="-100000" fill="hold"/>
                                        <p:tgtEl>
                                          <p:spTgt spid="7"/>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42" presetClass="path" presetSubtype="0" decel="100000" fill="hold" grpId="1" nodeType="withEffect">
                                  <p:stCondLst>
                                    <p:cond delay="0"/>
                                  </p:stCondLst>
                                  <p:childTnLst>
                                    <p:animMotion origin="layout" path="M -2.91667E-6 -3.33333E-6 L -2.91667E-6 0.03542 " pathEditMode="relative" rAng="0" ptsTypes="AA">
                                      <p:cBhvr>
                                        <p:cTn id="36" dur="700" spd="-100000" fill="hold"/>
                                        <p:tgtEl>
                                          <p:spTgt spid="8"/>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42" presetClass="path" presetSubtype="0" decel="100000" fill="hold" grpId="1" nodeType="withEffect">
                                  <p:stCondLst>
                                    <p:cond delay="0"/>
                                  </p:stCondLst>
                                  <p:childTnLst>
                                    <p:animMotion origin="layout" path="M -2.91667E-6 -3.33333E-6 L -2.91667E-6 0.03542 " pathEditMode="relative" rAng="0" ptsTypes="AA">
                                      <p:cBhvr>
                                        <p:cTn id="41" dur="700" spd="-100000" fill="hold"/>
                                        <p:tgtEl>
                                          <p:spTgt spid="33"/>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42" presetClass="path" presetSubtype="0" decel="100000" fill="hold" grpId="1" nodeType="withEffect">
                                  <p:stCondLst>
                                    <p:cond delay="0"/>
                                  </p:stCondLst>
                                  <p:childTnLst>
                                    <p:animMotion origin="layout" path="M -2.91667E-6 -3.33333E-6 L -2.91667E-6 0.03542 " pathEditMode="relative" rAng="0" ptsTypes="AA">
                                      <p:cBhvr>
                                        <p:cTn id="46" dur="700" spd="-100000" fill="hold"/>
                                        <p:tgtEl>
                                          <p:spTgt spid="3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500"/>
                                        <p:tgtEl>
                                          <p:spTgt spid="34"/>
                                        </p:tgtEl>
                                      </p:cBhvr>
                                    </p:animEffect>
                                  </p:childTnLst>
                                </p:cTn>
                              </p:par>
                              <p:par>
                                <p:cTn id="50" presetID="42" presetClass="path" presetSubtype="0" decel="100000" fill="hold" grpId="1" nodeType="withEffect">
                                  <p:stCondLst>
                                    <p:cond delay="0"/>
                                  </p:stCondLst>
                                  <p:childTnLst>
                                    <p:animMotion origin="layout" path="M -2.91667E-6 -3.33333E-6 L -2.91667E-6 0.03542 " pathEditMode="relative" rAng="0" ptsTypes="AA">
                                      <p:cBhvr>
                                        <p:cTn id="51" dur="700" spd="-100000" fill="hold"/>
                                        <p:tgtEl>
                                          <p:spTgt spid="3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 grpId="0"/>
      <p:bldP spid="4" grpId="1"/>
      <p:bldP spid="7" grpId="0" animBg="1"/>
      <p:bldP spid="7" grpId="1" animBg="1"/>
      <p:bldP spid="8" grpId="0"/>
      <p:bldP spid="8" grpId="1"/>
      <p:bldP spid="9" grpId="0" animBg="1"/>
      <p:bldP spid="9" grpId="1" animBg="1"/>
      <p:bldP spid="33" grpId="0"/>
      <p:bldP spid="33" grpId="1"/>
      <p:bldGraphic spid="32" grpId="0">
        <p:bldAsOne/>
      </p:bldGraphic>
      <p:bldGraphic spid="32" grpId="1">
        <p:bldAsOne/>
      </p:bldGraphic>
      <p:bldP spid="34" grpId="0"/>
      <p:bldP spid="34" grpId="1"/>
      <p:bldP spid="10" grpId="0"/>
      <p:bldP spid="1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31B15-1627-E839-AAF2-F21AF766E1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99CA4-399C-F1D7-B413-10552FF5D2A8}"/>
              </a:ext>
            </a:extLst>
          </p:cNvPr>
          <p:cNvSpPr>
            <a:spLocks noGrp="1"/>
          </p:cNvSpPr>
          <p:nvPr>
            <p:ph type="title"/>
          </p:nvPr>
        </p:nvSpPr>
        <p:spPr/>
        <p:txBody>
          <a:bodyPr>
            <a:normAutofit/>
          </a:bodyPr>
          <a:lstStyle/>
          <a:p>
            <a:r>
              <a:rPr lang="en-US"/>
              <a:t>Optimal size of document chunk</a:t>
            </a:r>
          </a:p>
        </p:txBody>
      </p:sp>
      <p:sp>
        <p:nvSpPr>
          <p:cNvPr id="17" name="Rounded Rectangle 16">
            <a:extLst>
              <a:ext uri="{FF2B5EF4-FFF2-40B4-BE49-F238E27FC236}">
                <a16:creationId xmlns:a16="http://schemas.microsoft.com/office/drawing/2014/main" id="{31DAAD46-F2F4-9BEB-5FA6-3BA0ABE7673F}"/>
              </a:ext>
              <a:ext uri="{C183D7F6-B498-43B3-948B-1728B52AA6E4}">
                <adec:decorative xmlns:adec="http://schemas.microsoft.com/office/drawing/2017/decorative" val="1"/>
              </a:ext>
            </a:extLst>
          </p:cNvPr>
          <p:cNvSpPr/>
          <p:nvPr/>
        </p:nvSpPr>
        <p:spPr bwMode="auto">
          <a:xfrm>
            <a:off x="584200" y="1543369"/>
            <a:ext cx="5268595" cy="2768551"/>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0" name="TextBox 9">
            <a:extLst>
              <a:ext uri="{FF2B5EF4-FFF2-40B4-BE49-F238E27FC236}">
                <a16:creationId xmlns:a16="http://schemas.microsoft.com/office/drawing/2014/main" id="{B6F4A19C-2EAB-FB7E-59C8-AB1DDBCD3C3A}"/>
              </a:ext>
            </a:extLst>
          </p:cNvPr>
          <p:cNvSpPr txBox="1"/>
          <p:nvPr/>
        </p:nvSpPr>
        <p:spPr>
          <a:xfrm>
            <a:off x="698497" y="1282540"/>
            <a:ext cx="2262822" cy="452664"/>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Number of tokens</a:t>
            </a:r>
          </a:p>
        </p:txBody>
      </p:sp>
      <p:graphicFrame>
        <p:nvGraphicFramePr>
          <p:cNvPr id="4" name="Table 3">
            <a:extLst>
              <a:ext uri="{FF2B5EF4-FFF2-40B4-BE49-F238E27FC236}">
                <a16:creationId xmlns:a16="http://schemas.microsoft.com/office/drawing/2014/main" id="{601569DE-6F4F-F144-45FC-0DB06995E2E1}"/>
              </a:ext>
            </a:extLst>
          </p:cNvPr>
          <p:cNvGraphicFramePr>
            <a:graphicFrameLocks noGrp="1"/>
          </p:cNvGraphicFramePr>
          <p:nvPr>
            <p:extLst>
              <p:ext uri="{D42A27DB-BD31-4B8C-83A1-F6EECF244321}">
                <p14:modId xmlns:p14="http://schemas.microsoft.com/office/powerpoint/2010/main" val="2732797696"/>
              </p:ext>
            </p:extLst>
          </p:nvPr>
        </p:nvGraphicFramePr>
        <p:xfrm>
          <a:off x="698497" y="1812894"/>
          <a:ext cx="5040000" cy="2441055"/>
        </p:xfrm>
        <a:graphic>
          <a:graphicData uri="http://schemas.openxmlformats.org/drawingml/2006/table">
            <a:tbl>
              <a:tblPr firstRow="1"/>
              <a:tblGrid>
                <a:gridCol w="3404510">
                  <a:extLst>
                    <a:ext uri="{9D8B030D-6E8A-4147-A177-3AD203B41FA5}">
                      <a16:colId xmlns:a16="http://schemas.microsoft.com/office/drawing/2014/main" val="814734357"/>
                    </a:ext>
                  </a:extLst>
                </a:gridCol>
                <a:gridCol w="1635490">
                  <a:extLst>
                    <a:ext uri="{9D8B030D-6E8A-4147-A177-3AD203B41FA5}">
                      <a16:colId xmlns:a16="http://schemas.microsoft.com/office/drawing/2014/main" val="68127168"/>
                    </a:ext>
                  </a:extLst>
                </a:gridCol>
              </a:tblGrid>
              <a:tr h="488211">
                <a:tc>
                  <a:txBody>
                    <a:bodyPr/>
                    <a:lstStyle/>
                    <a:p>
                      <a:pPr latinLnBrk="0"/>
                      <a:r>
                        <a:rPr lang="en-US" sz="1400" b="1">
                          <a:effectLst/>
                          <a:latin typeface="+mj-lt"/>
                        </a:rPr>
                        <a:t>Retrieval Configuration</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r" latinLnBrk="0"/>
                      <a:r>
                        <a:rPr lang="en-US" sz="1400" b="1">
                          <a:effectLst/>
                          <a:latin typeface="+mj-lt"/>
                        </a:rPr>
                        <a:t>Recall@50</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159363863"/>
                  </a:ext>
                </a:extLst>
              </a:tr>
              <a:tr h="488211">
                <a:tc>
                  <a:txBody>
                    <a:bodyPr/>
                    <a:lstStyle/>
                    <a:p>
                      <a:pPr latinLnBrk="0"/>
                      <a:r>
                        <a:rPr lang="en-US" sz="1400">
                          <a:effectLst/>
                          <a:latin typeface="SegoeUI"/>
                        </a:rPr>
                        <a:t>512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b="1">
                          <a:effectLst/>
                          <a:latin typeface="+mj-lt"/>
                        </a:rPr>
                        <a:t>42.4</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483728052"/>
                  </a:ext>
                </a:extLst>
              </a:tr>
              <a:tr h="488211">
                <a:tc>
                  <a:txBody>
                    <a:bodyPr/>
                    <a:lstStyle/>
                    <a:p>
                      <a:pPr latinLnBrk="0"/>
                      <a:r>
                        <a:rPr lang="en-US" sz="1400">
                          <a:effectLst/>
                          <a:latin typeface="SegoeUI"/>
                        </a:rPr>
                        <a:t>1024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37.5</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1173535125"/>
                  </a:ext>
                </a:extLst>
              </a:tr>
              <a:tr h="488211">
                <a:tc>
                  <a:txBody>
                    <a:bodyPr/>
                    <a:lstStyle/>
                    <a:p>
                      <a:pPr latinLnBrk="0"/>
                      <a:r>
                        <a:rPr lang="en-US" sz="1400">
                          <a:effectLst/>
                          <a:latin typeface="SegoeUI"/>
                        </a:rPr>
                        <a:t>4096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36.4</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2558465816"/>
                  </a:ext>
                </a:extLst>
              </a:tr>
              <a:tr h="488211">
                <a:tc>
                  <a:txBody>
                    <a:bodyPr/>
                    <a:lstStyle/>
                    <a:p>
                      <a:pPr latinLnBrk="0"/>
                      <a:r>
                        <a:rPr lang="en-US" sz="1400">
                          <a:effectLst/>
                          <a:latin typeface="SegoeUI"/>
                        </a:rPr>
                        <a:t>8191 input tokens per vector</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34.9</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3522092965"/>
                  </a:ext>
                </a:extLst>
              </a:tr>
            </a:tbl>
          </a:graphicData>
        </a:graphic>
      </p:graphicFrame>
      <p:sp>
        <p:nvSpPr>
          <p:cNvPr id="19" name="Rounded Rectangle 18">
            <a:extLst>
              <a:ext uri="{FF2B5EF4-FFF2-40B4-BE49-F238E27FC236}">
                <a16:creationId xmlns:a16="http://schemas.microsoft.com/office/drawing/2014/main" id="{292AA40F-4837-D48A-F7DA-38C2E2495722}"/>
              </a:ext>
              <a:ext uri="{C183D7F6-B498-43B3-948B-1728B52AA6E4}">
                <adec:decorative xmlns:adec="http://schemas.microsoft.com/office/drawing/2017/decorative" val="1"/>
              </a:ext>
            </a:extLst>
          </p:cNvPr>
          <p:cNvSpPr/>
          <p:nvPr/>
        </p:nvSpPr>
        <p:spPr bwMode="auto">
          <a:xfrm>
            <a:off x="6155268" y="1543370"/>
            <a:ext cx="5268595" cy="2768550"/>
          </a:xfrm>
          <a:prstGeom prst="roundRect">
            <a:avLst>
              <a:gd name="adj" fmla="val 346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3" name="TextBox 12">
            <a:extLst>
              <a:ext uri="{FF2B5EF4-FFF2-40B4-BE49-F238E27FC236}">
                <a16:creationId xmlns:a16="http://schemas.microsoft.com/office/drawing/2014/main" id="{9B62C18F-22B2-3BFA-6412-A22878B7615A}"/>
              </a:ext>
            </a:extLst>
          </p:cNvPr>
          <p:cNvSpPr txBox="1"/>
          <p:nvPr/>
        </p:nvSpPr>
        <p:spPr>
          <a:xfrm>
            <a:off x="6269988" y="1262181"/>
            <a:ext cx="3083279"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non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a:latin typeface="Segoe UI Semibold" panose="020F0502020204030204" pitchFamily="34" charset="0"/>
              </a:rPr>
              <a:t>Chunk boundary strategy</a:t>
            </a:r>
          </a:p>
        </p:txBody>
      </p:sp>
      <p:graphicFrame>
        <p:nvGraphicFramePr>
          <p:cNvPr id="7" name="Table 6">
            <a:extLst>
              <a:ext uri="{FF2B5EF4-FFF2-40B4-BE49-F238E27FC236}">
                <a16:creationId xmlns:a16="http://schemas.microsoft.com/office/drawing/2014/main" id="{FF523663-DE23-C474-2C09-F125F4DFDDB9}"/>
              </a:ext>
            </a:extLst>
          </p:cNvPr>
          <p:cNvGraphicFramePr>
            <a:graphicFrameLocks noGrp="1"/>
          </p:cNvGraphicFramePr>
          <p:nvPr>
            <p:extLst>
              <p:ext uri="{D42A27DB-BD31-4B8C-83A1-F6EECF244321}">
                <p14:modId xmlns:p14="http://schemas.microsoft.com/office/powerpoint/2010/main" val="1654485739"/>
              </p:ext>
            </p:extLst>
          </p:nvPr>
        </p:nvGraphicFramePr>
        <p:xfrm>
          <a:off x="6269565" y="1812894"/>
          <a:ext cx="5040000" cy="2499025"/>
        </p:xfrm>
        <a:graphic>
          <a:graphicData uri="http://schemas.openxmlformats.org/drawingml/2006/table">
            <a:tbl>
              <a:tblPr firstRow="1"/>
              <a:tblGrid>
                <a:gridCol w="3814643">
                  <a:extLst>
                    <a:ext uri="{9D8B030D-6E8A-4147-A177-3AD203B41FA5}">
                      <a16:colId xmlns:a16="http://schemas.microsoft.com/office/drawing/2014/main" val="1677124359"/>
                    </a:ext>
                  </a:extLst>
                </a:gridCol>
                <a:gridCol w="1225357">
                  <a:extLst>
                    <a:ext uri="{9D8B030D-6E8A-4147-A177-3AD203B41FA5}">
                      <a16:colId xmlns:a16="http://schemas.microsoft.com/office/drawing/2014/main" val="2865078880"/>
                    </a:ext>
                  </a:extLst>
                </a:gridCol>
              </a:tblGrid>
              <a:tr h="499805">
                <a:tc>
                  <a:txBody>
                    <a:bodyPr/>
                    <a:lstStyle/>
                    <a:p>
                      <a:pPr latinLnBrk="0"/>
                      <a:r>
                        <a:rPr lang="en-US" sz="1400" b="1">
                          <a:effectLst/>
                          <a:latin typeface="+mj-lt"/>
                        </a:rPr>
                        <a:t>Chunk boundary strategy</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tc>
                  <a:txBody>
                    <a:bodyPr/>
                    <a:lstStyle/>
                    <a:p>
                      <a:pPr algn="r" latinLnBrk="0"/>
                      <a:r>
                        <a:rPr lang="en-US" sz="1400" b="1">
                          <a:effectLst/>
                          <a:latin typeface="+mj-lt"/>
                        </a:rPr>
                        <a:t>Recall@50</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rgbClr val="BFBFBF"/>
                      </a:solidFill>
                      <a:prstDash val="solid"/>
                      <a:round/>
                      <a:headEnd type="none" w="med" len="med"/>
                      <a:tailEnd type="none" w="med" len="med"/>
                    </a:lnB>
                    <a:noFill/>
                  </a:tcPr>
                </a:tc>
                <a:extLst>
                  <a:ext uri="{0D108BD9-81ED-4DB2-BD59-A6C34878D82A}">
                    <a16:rowId xmlns:a16="http://schemas.microsoft.com/office/drawing/2014/main" val="3285833146"/>
                  </a:ext>
                </a:extLst>
              </a:tr>
              <a:tr h="499805">
                <a:tc>
                  <a:txBody>
                    <a:bodyPr/>
                    <a:lstStyle/>
                    <a:p>
                      <a:pPr latinLnBrk="0"/>
                      <a:r>
                        <a:rPr lang="en-US" sz="1400">
                          <a:effectLst/>
                          <a:latin typeface="SegoeUI"/>
                        </a:rPr>
                        <a:t>512 tokens, break at token boundary</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40.9</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rgbClr val="BFBFBF"/>
                      </a:solid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4187407012"/>
                  </a:ext>
                </a:extLst>
              </a:tr>
              <a:tr h="499805">
                <a:tc>
                  <a:txBody>
                    <a:bodyPr/>
                    <a:lstStyle/>
                    <a:p>
                      <a:pPr latinLnBrk="0"/>
                      <a:r>
                        <a:rPr lang="en-US" sz="1400">
                          <a:effectLst/>
                          <a:latin typeface="SegoeUI"/>
                        </a:rPr>
                        <a:t>512 tokens, preserve sentence boundaries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42.4</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3230536115"/>
                  </a:ext>
                </a:extLst>
              </a:tr>
              <a:tr h="499805">
                <a:tc>
                  <a:txBody>
                    <a:bodyPr/>
                    <a:lstStyle/>
                    <a:p>
                      <a:pPr latinLnBrk="0"/>
                      <a:r>
                        <a:rPr lang="en-US" sz="1400">
                          <a:effectLst/>
                          <a:latin typeface="SegoeUI"/>
                        </a:rPr>
                        <a:t>512 tokens with 10% overlapping chunks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a:effectLst/>
                          <a:latin typeface="SegoeUI"/>
                        </a:rPr>
                        <a:t>43.1</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898806216"/>
                  </a:ext>
                </a:extLst>
              </a:tr>
              <a:tr h="499805">
                <a:tc>
                  <a:txBody>
                    <a:bodyPr/>
                    <a:lstStyle/>
                    <a:p>
                      <a:pPr latinLnBrk="0"/>
                      <a:r>
                        <a:rPr lang="en-US" sz="1400">
                          <a:effectLst/>
                          <a:latin typeface="SegoeUI"/>
                        </a:rPr>
                        <a:t>512 tokens with 25% overlapping chunks</a:t>
                      </a: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tc>
                  <a:txBody>
                    <a:bodyPr/>
                    <a:lstStyle/>
                    <a:p>
                      <a:pPr algn="r" latinLnBrk="0"/>
                      <a:r>
                        <a:rPr lang="en-US" sz="1400" b="1">
                          <a:effectLst/>
                          <a:latin typeface="+mj-lt"/>
                        </a:rPr>
                        <a:t>43.9</a:t>
                      </a:r>
                      <a:endParaRPr lang="en-US" sz="1400">
                        <a:effectLst/>
                        <a:latin typeface="+mj-lt"/>
                      </a:endParaRPr>
                    </a:p>
                  </a:txBody>
                  <a:tcPr marL="66102" marR="66102" marT="66102" marB="66102"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noFill/>
                  </a:tcPr>
                </a:tc>
                <a:extLst>
                  <a:ext uri="{0D108BD9-81ED-4DB2-BD59-A6C34878D82A}">
                    <a16:rowId xmlns:a16="http://schemas.microsoft.com/office/drawing/2014/main" val="4194673716"/>
                  </a:ext>
                </a:extLst>
              </a:tr>
            </a:tbl>
          </a:graphicData>
        </a:graphic>
      </p:graphicFrame>
      <p:sp>
        <p:nvSpPr>
          <p:cNvPr id="12" name="TextBox 11">
            <a:extLst>
              <a:ext uri="{FF2B5EF4-FFF2-40B4-BE49-F238E27FC236}">
                <a16:creationId xmlns:a16="http://schemas.microsoft.com/office/drawing/2014/main" id="{8D2A7741-E5C7-DB90-0493-9B3CB829C7D1}"/>
              </a:ext>
            </a:extLst>
          </p:cNvPr>
          <p:cNvSpPr txBox="1"/>
          <p:nvPr/>
        </p:nvSpPr>
        <p:spPr>
          <a:xfrm>
            <a:off x="584200" y="5001776"/>
            <a:ext cx="4512715" cy="982513"/>
          </a:xfrm>
          <a:prstGeom prst="rect">
            <a:avLst/>
          </a:prstGeom>
          <a:noFill/>
        </p:spPr>
        <p:txBody>
          <a:bodyPr wrap="square">
            <a:spAutoFit/>
          </a:bodyPr>
          <a:lstStyle/>
          <a:p>
            <a:pPr>
              <a:lnSpc>
                <a:spcPct val="110000"/>
              </a:lnSpc>
            </a:pPr>
            <a:r>
              <a:rPr lang="en-US" sz="1800">
                <a:sym typeface="Wingdings" panose="05000000000000000000" pitchFamily="2" charset="2"/>
              </a:rPr>
              <a:t>A </a:t>
            </a:r>
            <a:r>
              <a:rPr lang="en-US" sz="1800" b="1">
                <a:latin typeface="+mj-lt"/>
                <a:sym typeface="Wingdings" panose="05000000000000000000" pitchFamily="2" charset="2"/>
              </a:rPr>
              <a:t>token</a:t>
            </a:r>
            <a:r>
              <a:rPr lang="en-US" sz="1800" b="1">
                <a:sym typeface="Wingdings" panose="05000000000000000000" pitchFamily="2" charset="2"/>
              </a:rPr>
              <a:t> </a:t>
            </a:r>
            <a:r>
              <a:rPr lang="en-US" sz="1800">
                <a:sym typeface="Wingdings" panose="05000000000000000000" pitchFamily="2" charset="2"/>
              </a:rPr>
              <a:t>is the unit of measurement for an LLM's input/output. ~1 token/word for English, higher ratios for other languages.</a:t>
            </a:r>
          </a:p>
        </p:txBody>
      </p:sp>
      <p:sp>
        <p:nvSpPr>
          <p:cNvPr id="16" name="TextBox 15">
            <a:extLst>
              <a:ext uri="{FF2B5EF4-FFF2-40B4-BE49-F238E27FC236}">
                <a16:creationId xmlns:a16="http://schemas.microsoft.com/office/drawing/2014/main" id="{7153BD6C-3069-0738-93EF-F38372762B48}"/>
              </a:ext>
            </a:extLst>
          </p:cNvPr>
          <p:cNvSpPr txBox="1"/>
          <p:nvPr/>
        </p:nvSpPr>
        <p:spPr>
          <a:xfrm>
            <a:off x="6096000" y="5058438"/>
            <a:ext cx="5593534" cy="677814"/>
          </a:xfrm>
          <a:prstGeom prst="rect">
            <a:avLst/>
          </a:prstGeom>
          <a:noFill/>
        </p:spPr>
        <p:txBody>
          <a:bodyPr wrap="square">
            <a:spAutoFit/>
          </a:bodyPr>
          <a:lstStyle/>
          <a:p>
            <a:pPr>
              <a:lnSpc>
                <a:spcPct val="110000"/>
              </a:lnSpc>
            </a:pPr>
            <a:r>
              <a:rPr lang="en-US" sz="1800">
                <a:sym typeface="Wingdings" panose="05000000000000000000" pitchFamily="2" charset="2"/>
              </a:rPr>
              <a:t>A chunking algorithm should also consider tables, and generally avoid splitting tables when possible.</a:t>
            </a:r>
          </a:p>
        </p:txBody>
      </p:sp>
      <p:sp>
        <p:nvSpPr>
          <p:cNvPr id="20" name="TextBox 19">
            <a:extLst>
              <a:ext uri="{FF2B5EF4-FFF2-40B4-BE49-F238E27FC236}">
                <a16:creationId xmlns:a16="http://schemas.microsoft.com/office/drawing/2014/main" id="{E3FA7854-7179-1303-44FA-36AE4CFD0D88}"/>
              </a:ext>
            </a:extLst>
          </p:cNvPr>
          <p:cNvSpPr txBox="1"/>
          <p:nvPr/>
        </p:nvSpPr>
        <p:spPr>
          <a:xfrm>
            <a:off x="698497" y="4447794"/>
            <a:ext cx="5040000" cy="249909"/>
          </a:xfrm>
          <a:prstGeom prst="rect">
            <a:avLst/>
          </a:prstGeom>
          <a:noFill/>
        </p:spPr>
        <p:txBody>
          <a:bodyPr wrap="square" lIns="0" tIns="0" rIns="0" bIns="0">
            <a:spAutoFit/>
          </a:bodyPr>
          <a:lstStyle>
            <a:defPPr>
              <a:defRPr lang="en-US"/>
            </a:defPPr>
            <a:lvl1pPr marR="0" lvl="0" indent="0" defTabSz="457200" fontAlgn="auto">
              <a:lnSpc>
                <a:spcPct val="100000"/>
              </a:lnSpc>
              <a:spcBef>
                <a:spcPts val="0"/>
              </a:spcBef>
              <a:spcAft>
                <a:spcPts val="0"/>
              </a:spcAft>
              <a:buClrTx/>
              <a:buSzTx/>
              <a:buFontTx/>
              <a:buNone/>
              <a:tabLst/>
              <a:defRPr kumimoji="0" sz="800" b="0" u="none" strike="noStrike" cap="none" spc="0" normalizeH="0" baseline="0">
                <a:ln>
                  <a:noFill/>
                </a:ln>
                <a:effectLst/>
                <a:uLnTx/>
                <a:uFillTx/>
                <a:ea typeface="Yu Gothic" panose="020B0400000000000000" pitchFamily="34" charset="-128"/>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ea typeface="Yu Gothic" panose="020B0400000000000000" pitchFamily="34" charset="-128"/>
                <a:cs typeface="Arial" panose="020B0604020202020204" pitchFamily="34" charset="0"/>
              </a:rPr>
              <a:t>Source: </a:t>
            </a:r>
            <a:r>
              <a:rPr kumimoji="0" lang="en-US" sz="1600" b="0" i="0" u="none" strike="noStrike" kern="0" cap="none" spc="0" normalizeH="0" baseline="0" noProof="0" err="1">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aka.ms</a:t>
            </a:r>
            <a:r>
              <a:rPr kumimoji="0" lang="en-US" sz="16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a:t>
            </a:r>
            <a:r>
              <a:rPr kumimoji="0" lang="en-US" sz="1600" b="0" i="0" u="none" strike="noStrike" kern="0" cap="none" spc="0" normalizeH="0" baseline="0" noProof="0" err="1">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ragrelevance</a:t>
            </a:r>
            <a:endParaRPr kumimoji="0" lang="en-US" sz="16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endParaRPr>
          </a:p>
        </p:txBody>
      </p:sp>
      <p:sp>
        <p:nvSpPr>
          <p:cNvPr id="21" name="Rectangle: Rounded Corners 7">
            <a:extLst>
              <a:ext uri="{FF2B5EF4-FFF2-40B4-BE49-F238E27FC236}">
                <a16:creationId xmlns:a16="http://schemas.microsoft.com/office/drawing/2014/main" id="{831BEB9E-C6E3-822E-12B3-AC154F07C364}"/>
              </a:ext>
            </a:extLst>
          </p:cNvPr>
          <p:cNvSpPr/>
          <p:nvPr/>
        </p:nvSpPr>
        <p:spPr>
          <a:xfrm>
            <a:off x="698497" y="6038890"/>
            <a:ext cx="1669078" cy="361910"/>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bg1"/>
                </a:solidFill>
                <a:effectLst/>
                <a:uLnTx/>
                <a:uFillTx/>
                <a:latin typeface="+mj-lt"/>
                <a:ea typeface="+mn-ea"/>
                <a:cs typeface="+mn-cs"/>
              </a:rPr>
              <a:t>🔗 </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aka.ms</a:t>
            </a:r>
            <a:r>
              <a:rPr kumimoji="0" lang="en-US" sz="1200" b="0" i="0" u="none" strike="noStrike" kern="1200" cap="none" spc="0" normalizeH="0" baseline="0" noProof="0">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a:t>
            </a:r>
            <a:r>
              <a:rPr kumimoji="0" lang="en-US" sz="1200" b="0" i="0" u="none" strike="noStrike" kern="1200" cap="none" spc="0" normalizeH="0" baseline="0" noProof="0" err="1">
                <a:ln>
                  <a:noFill/>
                </a:ln>
                <a:solidFill>
                  <a:schemeClr val="bg1"/>
                </a:solidFill>
                <a:effectLst/>
                <a:uLnTx/>
                <a:uFillTx/>
                <a:latin typeface="+mj-lt"/>
                <a:ea typeface="+mn-ea"/>
                <a:cs typeface="+mn-cs"/>
                <a:hlinkClick r:id="rId4">
                  <a:extLst>
                    <a:ext uri="{A12FA001-AC4F-418D-AE19-62706E023703}">
                      <ahyp:hlinkClr xmlns:ahyp="http://schemas.microsoft.com/office/drawing/2018/hyperlinkcolor" val="tx"/>
                    </a:ext>
                  </a:extLst>
                </a:hlinkClick>
              </a:rPr>
              <a:t>genai-cjk</a:t>
            </a:r>
            <a:endParaRPr kumimoji="0" lang="en-US" sz="1200" b="0" i="0" u="none" strike="noStrike" kern="1200" cap="none" spc="0" normalizeH="0" baseline="0" noProof="0">
              <a:ln>
                <a:noFill/>
              </a:ln>
              <a:solidFill>
                <a:schemeClr val="bg1"/>
              </a:solidFill>
              <a:effectLst/>
              <a:uLnTx/>
              <a:uFillTx/>
              <a:latin typeface="+mj-lt"/>
              <a:ea typeface="+mn-ea"/>
              <a:cs typeface="+mn-cs"/>
            </a:endParaRPr>
          </a:p>
        </p:txBody>
      </p:sp>
      <p:sp>
        <p:nvSpPr>
          <p:cNvPr id="3" name="TextBox 2">
            <a:extLst>
              <a:ext uri="{FF2B5EF4-FFF2-40B4-BE49-F238E27FC236}">
                <a16:creationId xmlns:a16="http://schemas.microsoft.com/office/drawing/2014/main" id="{D96C33B2-F4ED-8531-A0D2-6FC1B9276553}"/>
              </a:ext>
            </a:extLst>
          </p:cNvPr>
          <p:cNvSpPr txBox="1"/>
          <p:nvPr/>
        </p:nvSpPr>
        <p:spPr>
          <a:xfrm>
            <a:off x="6269565" y="4435269"/>
            <a:ext cx="5040000" cy="249909"/>
          </a:xfrm>
          <a:prstGeom prst="rect">
            <a:avLst/>
          </a:prstGeom>
          <a:noFill/>
        </p:spPr>
        <p:txBody>
          <a:bodyPr wrap="square" lIns="0" tIns="0" rIns="0" bIns="0">
            <a:spAutoFit/>
          </a:bodyPr>
          <a:lstStyle>
            <a:defPPr>
              <a:defRPr lang="en-US"/>
            </a:defPPr>
            <a:lvl1pPr marR="0" lvl="0" indent="0" defTabSz="457200" fontAlgn="auto">
              <a:lnSpc>
                <a:spcPct val="100000"/>
              </a:lnSpc>
              <a:spcBef>
                <a:spcPts val="0"/>
              </a:spcBef>
              <a:spcAft>
                <a:spcPts val="0"/>
              </a:spcAft>
              <a:buClrTx/>
              <a:buSzTx/>
              <a:buFontTx/>
              <a:buNone/>
              <a:tabLst/>
              <a:defRPr kumimoji="0" sz="800" b="0" u="none" strike="noStrike" cap="none" spc="0" normalizeH="0" baseline="0">
                <a:ln>
                  <a:noFill/>
                </a:ln>
                <a:effectLst/>
                <a:uLnTx/>
                <a:uFillTx/>
                <a:ea typeface="Yu Gothic" panose="020B0400000000000000" pitchFamily="34" charset="-128"/>
                <a:cs typeface="Arial" panose="020B0604020202020204" pitchFamily="34" charset="0"/>
              </a:defRPr>
            </a:lvl1p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ea typeface="Yu Gothic" panose="020B0400000000000000" pitchFamily="34" charset="-128"/>
                <a:cs typeface="Arial" panose="020B0604020202020204" pitchFamily="34" charset="0"/>
              </a:rPr>
              <a:t>Source: </a:t>
            </a:r>
            <a:r>
              <a:rPr kumimoji="0" lang="en-US" sz="1600" b="0" i="0" u="none" strike="noStrike" kern="0" cap="none" spc="0" normalizeH="0" baseline="0" noProof="0" err="1">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aka.ms</a:t>
            </a:r>
            <a:r>
              <a:rPr kumimoji="0" lang="en-US" sz="16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a:t>
            </a:r>
            <a:r>
              <a:rPr kumimoji="0" lang="en-US" sz="1600" b="0" i="0" u="none" strike="noStrike" kern="0" cap="none" spc="0" normalizeH="0" baseline="0" noProof="0" err="1">
                <a:ln>
                  <a:noFill/>
                </a:ln>
                <a:solidFill>
                  <a:schemeClr val="accent2"/>
                </a:solidFill>
                <a:effectLst/>
                <a:uLnTx/>
                <a:uFillTx/>
                <a:ea typeface="Yu Gothic" panose="020B0400000000000000" pitchFamily="34" charset="-128"/>
                <a:cs typeface="Arial" panose="020B0604020202020204" pitchFamily="34" charset="0"/>
                <a:hlinkClick r:id="rId3">
                  <a:extLst>
                    <a:ext uri="{A12FA001-AC4F-418D-AE19-62706E023703}">
                      <ahyp:hlinkClr xmlns:ahyp="http://schemas.microsoft.com/office/drawing/2018/hyperlinkcolor" val="tx"/>
                    </a:ext>
                  </a:extLst>
                </a:hlinkClick>
              </a:rPr>
              <a:t>ragrelevance</a:t>
            </a:r>
            <a:endParaRPr kumimoji="0" lang="en-US" sz="1600" b="0" i="0" u="none" strike="noStrike" kern="0" cap="none" spc="0" normalizeH="0" baseline="0" noProof="0">
              <a:ln>
                <a:noFill/>
              </a:ln>
              <a:solidFill>
                <a:schemeClr val="accent2"/>
              </a:solidFill>
              <a:effectLst/>
              <a:uLnTx/>
              <a:uFillTx/>
              <a:ea typeface="Yu Gothic" panose="020B0400000000000000" pitchFamily="34" charset="-128"/>
              <a:cs typeface="Arial" panose="020B0604020202020204" pitchFamily="34" charset="0"/>
            </a:endParaRPr>
          </a:p>
        </p:txBody>
      </p:sp>
    </p:spTree>
    <p:extLst>
      <p:ext uri="{BB962C8B-B14F-4D97-AF65-F5344CB8AC3E}">
        <p14:creationId xmlns:p14="http://schemas.microsoft.com/office/powerpoint/2010/main" val="20926575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0 3.7037E-7 L 0 0.03542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nodeType="withEffect">
                                  <p:stCondLst>
                                    <p:cond delay="0"/>
                                  </p:stCondLst>
                                  <p:childTnLst>
                                    <p:animMotion origin="layout" path="M 0 3.7037E-7 L 0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17"/>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12"/>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0"/>
                                  </p:stCondLst>
                                  <p:childTnLst>
                                    <p:animMotion origin="layout" path="M 0 3.7037E-7 L 0 0.03542 " pathEditMode="relative" rAng="0" ptsTypes="AA">
                                      <p:cBhvr>
                                        <p:cTn id="29" dur="700" spd="-100000" fill="hold"/>
                                        <p:tgtEl>
                                          <p:spTgt spid="20"/>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0"/>
                                  </p:stCondLst>
                                  <p:childTnLst>
                                    <p:animMotion origin="layout" path="M 0 3.7037E-7 L 0 0.03542 " pathEditMode="relative" rAng="0" ptsTypes="AA">
                                      <p:cBhvr>
                                        <p:cTn id="34" dur="700" spd="-100000" fill="hold"/>
                                        <p:tgtEl>
                                          <p:spTgt spid="21"/>
                                        </p:tgtEl>
                                        <p:attrNameLst>
                                          <p:attrName>ppt_x</p:attrName>
                                          <p:attrName>ppt_y</p:attrName>
                                        </p:attrNameLst>
                                      </p:cBhvr>
                                      <p:rCtr x="0" y="1759"/>
                                    </p:animMotion>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42" presetClass="path" presetSubtype="0" decel="100000" fill="hold" grpId="1" nodeType="withEffect">
                                  <p:stCondLst>
                                    <p:cond delay="0"/>
                                  </p:stCondLst>
                                  <p:childTnLst>
                                    <p:animMotion origin="layout" path="M 0 3.7037E-7 L 0 0.03542 " pathEditMode="relative" rAng="0" ptsTypes="AA">
                                      <p:cBhvr>
                                        <p:cTn id="41" dur="700" spd="-100000" fill="hold"/>
                                        <p:tgtEl>
                                          <p:spTgt spid="13"/>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fade">
                                      <p:cBhvr>
                                        <p:cTn id="44" dur="500"/>
                                        <p:tgtEl>
                                          <p:spTgt spid="19"/>
                                        </p:tgtEl>
                                      </p:cBhvr>
                                    </p:animEffect>
                                  </p:childTnLst>
                                </p:cTn>
                              </p:par>
                              <p:par>
                                <p:cTn id="45" presetID="42" presetClass="path" presetSubtype="0" decel="100000" fill="hold" grpId="1" nodeType="withEffect">
                                  <p:stCondLst>
                                    <p:cond delay="0"/>
                                  </p:stCondLst>
                                  <p:childTnLst>
                                    <p:animMotion origin="layout" path="M 0 3.7037E-7 L 0 0.03542 " pathEditMode="relative" rAng="0" ptsTypes="AA">
                                      <p:cBhvr>
                                        <p:cTn id="46" dur="700" spd="-100000" fill="hold"/>
                                        <p:tgtEl>
                                          <p:spTgt spid="19"/>
                                        </p:tgtEl>
                                        <p:attrNameLst>
                                          <p:attrName>ppt_x</p:attrName>
                                          <p:attrName>ppt_y</p:attrName>
                                        </p:attrNameLst>
                                      </p:cBhvr>
                                      <p:rCtr x="0" y="1759"/>
                                    </p:animMotion>
                                  </p:childTnLst>
                                </p:cTn>
                              </p:par>
                              <p:par>
                                <p:cTn id="47" presetID="10" presetClass="entr" presetSubtype="0" fill="hold" nodeType="with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42" presetClass="path" presetSubtype="0" decel="100000" fill="hold" nodeType="withEffect">
                                  <p:stCondLst>
                                    <p:cond delay="0"/>
                                  </p:stCondLst>
                                  <p:childTnLst>
                                    <p:animMotion origin="layout" path="M 0 3.7037E-7 L 0 0.03542 " pathEditMode="relative" rAng="0" ptsTypes="AA">
                                      <p:cBhvr>
                                        <p:cTn id="51" dur="700" spd="-100000" fill="hold"/>
                                        <p:tgtEl>
                                          <p:spTgt spid="7"/>
                                        </p:tgtEl>
                                        <p:attrNameLst>
                                          <p:attrName>ppt_x</p:attrName>
                                          <p:attrName>ppt_y</p:attrName>
                                        </p:attrNameLst>
                                      </p:cBhvr>
                                      <p:rCtr x="0" y="1759"/>
                                    </p:animMotion>
                                  </p:childTnLst>
                                </p:cTn>
                              </p:par>
                              <p:par>
                                <p:cTn id="52" presetID="10" presetClass="entr" presetSubtype="0" fill="hold" grpId="0"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par>
                                <p:cTn id="55" presetID="42" presetClass="path" presetSubtype="0" decel="100000" fill="hold" grpId="1" nodeType="withEffect">
                                  <p:stCondLst>
                                    <p:cond delay="0"/>
                                  </p:stCondLst>
                                  <p:childTnLst>
                                    <p:animMotion origin="layout" path="M 0 3.7037E-7 L 0 0.03542 " pathEditMode="relative" rAng="0" ptsTypes="AA">
                                      <p:cBhvr>
                                        <p:cTn id="56" dur="700" spd="-100000" fill="hold"/>
                                        <p:tgtEl>
                                          <p:spTgt spid="16"/>
                                        </p:tgtEl>
                                        <p:attrNameLst>
                                          <p:attrName>ppt_x</p:attrName>
                                          <p:attrName>ppt_y</p:attrName>
                                        </p:attrNameLst>
                                      </p:cBhvr>
                                      <p:rCtr x="0" y="1759"/>
                                    </p:animMotion>
                                  </p:childTnLst>
                                </p:cTn>
                              </p:par>
                              <p:par>
                                <p:cTn id="57" presetID="10" presetClass="entr" presetSubtype="0"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par>
                                <p:cTn id="60" presetID="42" presetClass="path" presetSubtype="0" decel="100000" fill="hold" grpId="1" nodeType="withEffect">
                                  <p:stCondLst>
                                    <p:cond delay="0"/>
                                  </p:stCondLst>
                                  <p:childTnLst>
                                    <p:animMotion origin="layout" path="M 0 3.7037E-7 L 0 0.03542 " pathEditMode="relative" rAng="0" ptsTypes="AA">
                                      <p:cBhvr>
                                        <p:cTn id="61"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0" grpId="0" animBg="1"/>
      <p:bldP spid="10" grpId="1" animBg="1"/>
      <p:bldP spid="19" grpId="0" animBg="1"/>
      <p:bldP spid="19" grpId="1" animBg="1"/>
      <p:bldP spid="13" grpId="0" animBg="1"/>
      <p:bldP spid="13" grpId="1" animBg="1"/>
      <p:bldP spid="12" grpId="0"/>
      <p:bldP spid="12" grpId="1"/>
      <p:bldP spid="16" grpId="0"/>
      <p:bldP spid="16" grpId="1"/>
      <p:bldP spid="20" grpId="0"/>
      <p:bldP spid="20" grpId="1"/>
      <p:bldP spid="21" grpId="0" animBg="1"/>
      <p:bldP spid="21" grpId="1" animBg="1"/>
      <p:bldP spid="3" grpId="0"/>
      <p:bldP spid="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AFF3-CF96-92F0-42A7-76F7E645BC13}"/>
            </a:ext>
          </a:extLst>
        </p:cNvPr>
        <p:cNvGrpSpPr/>
        <p:nvPr/>
      </p:nvGrpSpPr>
      <p:grpSpPr>
        <a:xfrm>
          <a:off x="0" y="0"/>
          <a:ext cx="0" cy="0"/>
          <a:chOff x="0" y="0"/>
          <a:chExt cx="0" cy="0"/>
        </a:xfrm>
      </p:grpSpPr>
      <p:sp>
        <p:nvSpPr>
          <p:cNvPr id="37" name="Title 1">
            <a:extLst>
              <a:ext uri="{FF2B5EF4-FFF2-40B4-BE49-F238E27FC236}">
                <a16:creationId xmlns:a16="http://schemas.microsoft.com/office/drawing/2014/main" id="{732E8199-71B2-A061-C900-2F61E9957B57}"/>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Data ingestion process</a:t>
            </a:r>
          </a:p>
        </p:txBody>
      </p:sp>
      <p:sp>
        <p:nvSpPr>
          <p:cNvPr id="19" name="Text Placeholder 4">
            <a:extLst>
              <a:ext uri="{FF2B5EF4-FFF2-40B4-BE49-F238E27FC236}">
                <a16:creationId xmlns:a16="http://schemas.microsoft.com/office/drawing/2014/main" id="{693D58FB-A918-152A-7A18-761B5356F1C9}"/>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This is a typical ingestion process that can be highly customized to meet the domain needs:</a:t>
            </a:r>
          </a:p>
        </p:txBody>
      </p:sp>
      <p:pic>
        <p:nvPicPr>
          <p:cNvPr id="6" name="Graphic 16" descr="Azure blob storage icon">
            <a:extLst>
              <a:ext uri="{FF2B5EF4-FFF2-40B4-BE49-F238E27FC236}">
                <a16:creationId xmlns:a16="http://schemas.microsoft.com/office/drawing/2014/main" id="{0006FA56-3A41-A933-EC10-CC72989215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56990" y="1892078"/>
            <a:ext cx="687051" cy="712256"/>
          </a:xfrm>
          <a:prstGeom prst="rect">
            <a:avLst/>
          </a:prstGeom>
        </p:spPr>
      </p:pic>
      <p:sp>
        <p:nvSpPr>
          <p:cNvPr id="7" name="Text Placeholder 5">
            <a:extLst>
              <a:ext uri="{FF2B5EF4-FFF2-40B4-BE49-F238E27FC236}">
                <a16:creationId xmlns:a16="http://schemas.microsoft.com/office/drawing/2014/main" id="{03E95036-06BB-457F-EB61-4FC45FFB1FEF}"/>
              </a:ext>
            </a:extLst>
          </p:cNvPr>
          <p:cNvSpPr txBox="1">
            <a:spLocks/>
          </p:cNvSpPr>
          <p:nvPr/>
        </p:nvSpPr>
        <p:spPr>
          <a:xfrm>
            <a:off x="793969" y="2801163"/>
            <a:ext cx="1610859" cy="3342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Blob Storage</a:t>
            </a:r>
          </a:p>
        </p:txBody>
      </p:sp>
      <p:sp>
        <p:nvSpPr>
          <p:cNvPr id="20" name="Rounded Rectangle 19">
            <a:extLst>
              <a:ext uri="{FF2B5EF4-FFF2-40B4-BE49-F238E27FC236}">
                <a16:creationId xmlns:a16="http://schemas.microsoft.com/office/drawing/2014/main" id="{52B59F98-21FC-4963-BE71-C4BBE09DB48D}"/>
              </a:ext>
              <a:ext uri="{C183D7F6-B498-43B3-948B-1728B52AA6E4}">
                <adec:decorative xmlns:adec="http://schemas.microsoft.com/office/drawing/2017/decorative" val="1"/>
              </a:ext>
            </a:extLst>
          </p:cNvPr>
          <p:cNvSpPr/>
          <p:nvPr/>
        </p:nvSpPr>
        <p:spPr bwMode="auto">
          <a:xfrm>
            <a:off x="584201"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2" name="Rounded Rectangle 1">
            <a:extLst>
              <a:ext uri="{FF2B5EF4-FFF2-40B4-BE49-F238E27FC236}">
                <a16:creationId xmlns:a16="http://schemas.microsoft.com/office/drawing/2014/main" id="{AC3628F4-9420-623F-D3F8-4F8CB5F2D10F}"/>
              </a:ext>
              <a:ext uri="{C183D7F6-B498-43B3-948B-1728B52AA6E4}">
                <adec:decorative xmlns:adec="http://schemas.microsoft.com/office/drawing/2017/decorative" val="1"/>
              </a:ext>
            </a:extLst>
          </p:cNvPr>
          <p:cNvSpPr/>
          <p:nvPr/>
        </p:nvSpPr>
        <p:spPr bwMode="auto">
          <a:xfrm>
            <a:off x="760391" y="3707940"/>
            <a:ext cx="1678016" cy="247177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Upload </a:t>
            </a:r>
            <a:br>
              <a:rPr lang="en-US" sz="1400">
                <a:solidFill>
                  <a:schemeClr val="tx1"/>
                </a:solidFill>
                <a:latin typeface="+mj-lt"/>
                <a:cs typeface="Segoe UI" pitchFamily="34" charset="0"/>
              </a:rPr>
            </a:br>
            <a:r>
              <a:rPr lang="en-US" sz="1400">
                <a:solidFill>
                  <a:schemeClr val="tx1"/>
                </a:solidFill>
                <a:latin typeface="+mj-lt"/>
                <a:cs typeface="Segoe UI" pitchFamily="34" charset="0"/>
              </a:rPr>
              <a:t>documents</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r>
              <a:rPr lang="en-US" sz="1400">
                <a:solidFill>
                  <a:schemeClr val="tx1"/>
                </a:solidFill>
                <a:cs typeface="Segoe UI" pitchFamily="34" charset="0"/>
              </a:rPr>
              <a:t>An online version of each document is necessary for clickable citations. </a:t>
            </a:r>
          </a:p>
        </p:txBody>
      </p:sp>
      <p:cxnSp>
        <p:nvCxnSpPr>
          <p:cNvPr id="48" name="Straight Arrow Connector 47">
            <a:extLst>
              <a:ext uri="{FF2B5EF4-FFF2-40B4-BE49-F238E27FC236}">
                <a16:creationId xmlns:a16="http://schemas.microsoft.com/office/drawing/2014/main" id="{56CAB400-0BC2-CB18-AD39-1082CEC3A8F0}"/>
              </a:ext>
              <a:ext uri="{C183D7F6-B498-43B3-948B-1728B52AA6E4}">
                <adec:decorative xmlns:adec="http://schemas.microsoft.com/office/drawing/2017/decorative" val="1"/>
              </a:ext>
            </a:extLst>
          </p:cNvPr>
          <p:cNvCxnSpPr>
            <a:cxnSpLocks/>
          </p:cNvCxnSpPr>
          <p:nvPr/>
        </p:nvCxnSpPr>
        <p:spPr>
          <a:xfrm flipV="1">
            <a:off x="2467075"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3" name="Graphic 19" descr="Azure document intelligence icon">
            <a:extLst>
              <a:ext uri="{FF2B5EF4-FFF2-40B4-BE49-F238E27FC236}">
                <a16:creationId xmlns:a16="http://schemas.microsoft.com/office/drawing/2014/main" id="{6D890D09-00D7-1ED1-9D2E-C60D1381D22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7015" y="1869512"/>
            <a:ext cx="581977" cy="603329"/>
          </a:xfrm>
          <a:prstGeom prst="rect">
            <a:avLst/>
          </a:prstGeom>
        </p:spPr>
      </p:pic>
      <p:sp>
        <p:nvSpPr>
          <p:cNvPr id="4" name="Text Placeholder 5">
            <a:extLst>
              <a:ext uri="{FF2B5EF4-FFF2-40B4-BE49-F238E27FC236}">
                <a16:creationId xmlns:a16="http://schemas.microsoft.com/office/drawing/2014/main" id="{0F02B04F-B44C-7671-1451-F22B7DB35BD6}"/>
              </a:ext>
            </a:extLst>
          </p:cNvPr>
          <p:cNvSpPr txBox="1">
            <a:spLocks/>
          </p:cNvSpPr>
          <p:nvPr/>
        </p:nvSpPr>
        <p:spPr>
          <a:xfrm>
            <a:off x="2880968" y="2801163"/>
            <a:ext cx="1931841" cy="66582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Document</a:t>
            </a:r>
          </a:p>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Intelligence</a:t>
            </a:r>
          </a:p>
        </p:txBody>
      </p:sp>
      <p:sp>
        <p:nvSpPr>
          <p:cNvPr id="22" name="Rounded Rectangle 21">
            <a:extLst>
              <a:ext uri="{FF2B5EF4-FFF2-40B4-BE49-F238E27FC236}">
                <a16:creationId xmlns:a16="http://schemas.microsoft.com/office/drawing/2014/main" id="{DAA13778-AA28-5EBB-B349-57834F76C101}"/>
              </a:ext>
              <a:ext uri="{C183D7F6-B498-43B3-948B-1728B52AA6E4}">
                <adec:decorative xmlns:adec="http://schemas.microsoft.com/office/drawing/2017/decorative" val="1"/>
              </a:ext>
            </a:extLst>
          </p:cNvPr>
          <p:cNvSpPr/>
          <p:nvPr/>
        </p:nvSpPr>
        <p:spPr bwMode="auto">
          <a:xfrm>
            <a:off x="2831689"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3" name="Rounded Rectangle 1">
            <a:extLst>
              <a:ext uri="{FF2B5EF4-FFF2-40B4-BE49-F238E27FC236}">
                <a16:creationId xmlns:a16="http://schemas.microsoft.com/office/drawing/2014/main" id="{55A5A51A-63CD-4396-7003-45EA689E4006}"/>
              </a:ext>
              <a:ext uri="{C183D7F6-B498-43B3-948B-1728B52AA6E4}">
                <adec:decorative xmlns:adec="http://schemas.microsoft.com/office/drawing/2017/decorative" val="1"/>
              </a:ext>
            </a:extLst>
          </p:cNvPr>
          <p:cNvSpPr/>
          <p:nvPr/>
        </p:nvSpPr>
        <p:spPr bwMode="auto">
          <a:xfrm>
            <a:off x="3007881" y="3707940"/>
            <a:ext cx="1678016" cy="2471784"/>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Extract data from documents</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Supports PDF, HTML, docx, pptx, xlsx, images, plus can OCR when needed.</a:t>
            </a:r>
          </a:p>
          <a:p>
            <a:pPr marL="174625" indent="-174625" defTabSz="932472" fontAlgn="base">
              <a:spcBef>
                <a:spcPct val="0"/>
              </a:spcBef>
              <a:spcAft>
                <a:spcPct val="0"/>
              </a:spcAft>
              <a:buFont typeface="Segoe UI" panose="020B0502040204020203" pitchFamily="34" charset="0"/>
              <a:buChar char="+"/>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Local parsers also available for PDF, HTML, JSON, txt.</a:t>
            </a:r>
          </a:p>
        </p:txBody>
      </p:sp>
      <p:cxnSp>
        <p:nvCxnSpPr>
          <p:cNvPr id="49" name="Straight Arrow Connector 48">
            <a:extLst>
              <a:ext uri="{FF2B5EF4-FFF2-40B4-BE49-F238E27FC236}">
                <a16:creationId xmlns:a16="http://schemas.microsoft.com/office/drawing/2014/main" id="{39436561-A1BA-A6B6-BD8C-CBE0AE24FCD5}"/>
              </a:ext>
              <a:ext uri="{C183D7F6-B498-43B3-948B-1728B52AA6E4}">
                <adec:decorative xmlns:adec="http://schemas.microsoft.com/office/drawing/2017/decorative" val="1"/>
              </a:ext>
            </a:extLst>
          </p:cNvPr>
          <p:cNvCxnSpPr>
            <a:cxnSpLocks/>
          </p:cNvCxnSpPr>
          <p:nvPr/>
        </p:nvCxnSpPr>
        <p:spPr>
          <a:xfrm flipV="1">
            <a:off x="4714563"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8" name="Picture 2" descr="Python Software Foundation icon">
            <a:extLst>
              <a:ext uri="{FF2B5EF4-FFF2-40B4-BE49-F238E27FC236}">
                <a16:creationId xmlns:a16="http://schemas.microsoft.com/office/drawing/2014/main" id="{6E847F30-4D60-8D37-16F7-4A9DFFCB8F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8938" b="14583"/>
          <a:stretch/>
        </p:blipFill>
        <p:spPr bwMode="auto">
          <a:xfrm>
            <a:off x="5704311" y="1788626"/>
            <a:ext cx="780132" cy="77674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a:extLst>
              <a:ext uri="{FF2B5EF4-FFF2-40B4-BE49-F238E27FC236}">
                <a16:creationId xmlns:a16="http://schemas.microsoft.com/office/drawing/2014/main" id="{3A0CFE0C-E322-EBAB-CF6A-2BEB8107FA8A}"/>
              </a:ext>
            </a:extLst>
          </p:cNvPr>
          <p:cNvSpPr txBox="1">
            <a:spLocks/>
          </p:cNvSpPr>
          <p:nvPr/>
        </p:nvSpPr>
        <p:spPr>
          <a:xfrm>
            <a:off x="5606065" y="2801163"/>
            <a:ext cx="978853" cy="36356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Python</a:t>
            </a:r>
          </a:p>
        </p:txBody>
      </p:sp>
      <p:sp>
        <p:nvSpPr>
          <p:cNvPr id="23" name="Rounded Rectangle 22">
            <a:extLst>
              <a:ext uri="{FF2B5EF4-FFF2-40B4-BE49-F238E27FC236}">
                <a16:creationId xmlns:a16="http://schemas.microsoft.com/office/drawing/2014/main" id="{683CE2B6-B674-0DC4-2A8E-5D709475D1BC}"/>
              </a:ext>
              <a:ext uri="{C183D7F6-B498-43B3-948B-1728B52AA6E4}">
                <adec:decorative xmlns:adec="http://schemas.microsoft.com/office/drawing/2017/decorative" val="1"/>
              </a:ext>
            </a:extLst>
          </p:cNvPr>
          <p:cNvSpPr/>
          <p:nvPr/>
        </p:nvSpPr>
        <p:spPr bwMode="auto">
          <a:xfrm>
            <a:off x="5079177"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4" name="Rounded Rectangle 1">
            <a:extLst>
              <a:ext uri="{FF2B5EF4-FFF2-40B4-BE49-F238E27FC236}">
                <a16:creationId xmlns:a16="http://schemas.microsoft.com/office/drawing/2014/main" id="{C804D57D-DE27-6387-71BB-FAD07967C544}"/>
              </a:ext>
              <a:ext uri="{C183D7F6-B498-43B3-948B-1728B52AA6E4}">
                <adec:decorative xmlns:adec="http://schemas.microsoft.com/office/drawing/2017/decorative" val="1"/>
              </a:ext>
            </a:extLst>
          </p:cNvPr>
          <p:cNvSpPr/>
          <p:nvPr/>
        </p:nvSpPr>
        <p:spPr bwMode="auto">
          <a:xfrm>
            <a:off x="5255369" y="3707940"/>
            <a:ext cx="1678016" cy="247177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Split data into chunks</a:t>
            </a:r>
            <a:br>
              <a:rPr lang="en-US" sz="1400">
                <a:solidFill>
                  <a:schemeClr val="tx1"/>
                </a:solidFill>
                <a:latin typeface="+mj-lt"/>
                <a:cs typeface="Segoe UI" pitchFamily="34" charset="0"/>
              </a:rPr>
            </a:br>
            <a:endParaRPr lang="en-US" sz="1400">
              <a:solidFill>
                <a:schemeClr val="tx1"/>
              </a:solidFill>
              <a:latin typeface="+mj-lt"/>
              <a:cs typeface="Segoe UI" pitchFamily="34" charset="0"/>
            </a:endParaRPr>
          </a:p>
          <a:p>
            <a:pPr defTabSz="932472" fontAlgn="base">
              <a:spcBef>
                <a:spcPct val="0"/>
              </a:spcBef>
              <a:spcAft>
                <a:spcPct val="0"/>
              </a:spcAft>
            </a:pPr>
            <a:r>
              <a:rPr lang="en-US" sz="1200">
                <a:solidFill>
                  <a:schemeClr val="tx1"/>
                </a:solidFill>
                <a:cs typeface="Segoe UI" pitchFamily="34" charset="0"/>
              </a:rPr>
              <a:t>Split text</a:t>
            </a:r>
            <a:br>
              <a:rPr lang="en-US" sz="1200">
                <a:solidFill>
                  <a:schemeClr val="tx1"/>
                </a:solidFill>
                <a:cs typeface="Segoe UI" pitchFamily="34" charset="0"/>
              </a:rPr>
            </a:br>
            <a:r>
              <a:rPr lang="en-US" sz="1200">
                <a:solidFill>
                  <a:schemeClr val="tx1"/>
                </a:solidFill>
                <a:cs typeface="Segoe UI" pitchFamily="34" charset="0"/>
              </a:rPr>
              <a:t>based on sentence boundaries and token lengths.</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err="1">
                <a:solidFill>
                  <a:schemeClr val="tx1"/>
                </a:solidFill>
                <a:cs typeface="Segoe UI" pitchFamily="34" charset="0"/>
              </a:rPr>
              <a:t>Langchain</a:t>
            </a:r>
            <a:r>
              <a:rPr lang="en-US" sz="1200">
                <a:solidFill>
                  <a:schemeClr val="tx1"/>
                </a:solidFill>
                <a:cs typeface="Segoe UI" pitchFamily="34" charset="0"/>
              </a:rPr>
              <a:t> splitters could also be used here.</a:t>
            </a:r>
          </a:p>
        </p:txBody>
      </p:sp>
      <p:cxnSp>
        <p:nvCxnSpPr>
          <p:cNvPr id="50" name="Straight Arrow Connector 49">
            <a:extLst>
              <a:ext uri="{FF2B5EF4-FFF2-40B4-BE49-F238E27FC236}">
                <a16:creationId xmlns:a16="http://schemas.microsoft.com/office/drawing/2014/main" id="{20D7D336-8CED-CA37-406A-975F19234047}"/>
              </a:ext>
              <a:ext uri="{C183D7F6-B498-43B3-948B-1728B52AA6E4}">
                <adec:decorative xmlns:adec="http://schemas.microsoft.com/office/drawing/2017/decorative" val="1"/>
              </a:ext>
            </a:extLst>
          </p:cNvPr>
          <p:cNvCxnSpPr>
            <a:cxnSpLocks/>
          </p:cNvCxnSpPr>
          <p:nvPr/>
        </p:nvCxnSpPr>
        <p:spPr>
          <a:xfrm flipV="1">
            <a:off x="6962051"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pic>
        <p:nvPicPr>
          <p:cNvPr id="11" name="Graphic 24" descr="OpenAI icon">
            <a:extLst>
              <a:ext uri="{FF2B5EF4-FFF2-40B4-BE49-F238E27FC236}">
                <a16:creationId xmlns:a16="http://schemas.microsoft.com/office/drawing/2014/main" id="{C3F81C4A-261E-5CE4-1F33-0DE7ADD4ED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4472" y="1864853"/>
            <a:ext cx="557015" cy="583259"/>
          </a:xfrm>
          <a:prstGeom prst="rect">
            <a:avLst/>
          </a:prstGeom>
        </p:spPr>
      </p:pic>
      <p:sp>
        <p:nvSpPr>
          <p:cNvPr id="12" name="Text Placeholder 5">
            <a:extLst>
              <a:ext uri="{FF2B5EF4-FFF2-40B4-BE49-F238E27FC236}">
                <a16:creationId xmlns:a16="http://schemas.microsoft.com/office/drawing/2014/main" id="{953628C8-1131-6680-D408-DBB60861C2E0}"/>
              </a:ext>
            </a:extLst>
          </p:cNvPr>
          <p:cNvSpPr txBox="1">
            <a:spLocks/>
          </p:cNvSpPr>
          <p:nvPr/>
        </p:nvSpPr>
        <p:spPr>
          <a:xfrm>
            <a:off x="7771883" y="2801163"/>
            <a:ext cx="1142192" cy="63713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 OpenAI</a:t>
            </a:r>
          </a:p>
        </p:txBody>
      </p:sp>
      <p:sp>
        <p:nvSpPr>
          <p:cNvPr id="24" name="Rounded Rectangle 23">
            <a:extLst>
              <a:ext uri="{FF2B5EF4-FFF2-40B4-BE49-F238E27FC236}">
                <a16:creationId xmlns:a16="http://schemas.microsoft.com/office/drawing/2014/main" id="{09B3D588-8EDE-CACF-6B2E-A519DFBDE13F}"/>
              </a:ext>
              <a:ext uri="{C183D7F6-B498-43B3-948B-1728B52AA6E4}">
                <adec:decorative xmlns:adec="http://schemas.microsoft.com/office/drawing/2017/decorative" val="1"/>
              </a:ext>
            </a:extLst>
          </p:cNvPr>
          <p:cNvSpPr/>
          <p:nvPr/>
        </p:nvSpPr>
        <p:spPr bwMode="auto">
          <a:xfrm>
            <a:off x="7326665"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5" name="Rounded Rectangle 1">
            <a:extLst>
              <a:ext uri="{FF2B5EF4-FFF2-40B4-BE49-F238E27FC236}">
                <a16:creationId xmlns:a16="http://schemas.microsoft.com/office/drawing/2014/main" id="{622F3747-EA53-C699-41A2-C2FE7FDD30D6}"/>
              </a:ext>
              <a:ext uri="{C183D7F6-B498-43B3-948B-1728B52AA6E4}">
                <adec:decorative xmlns:adec="http://schemas.microsoft.com/office/drawing/2017/decorative" val="1"/>
              </a:ext>
            </a:extLst>
          </p:cNvPr>
          <p:cNvSpPr/>
          <p:nvPr/>
        </p:nvSpPr>
        <p:spPr bwMode="auto">
          <a:xfrm>
            <a:off x="7503971" y="3683521"/>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Vectorize </a:t>
            </a:r>
            <a:br>
              <a:rPr lang="en-US" sz="1400">
                <a:solidFill>
                  <a:schemeClr val="tx1"/>
                </a:solidFill>
                <a:latin typeface="+mj-lt"/>
                <a:cs typeface="Segoe UI" pitchFamily="34" charset="0"/>
              </a:rPr>
            </a:br>
            <a:r>
              <a:rPr lang="en-US" sz="1400">
                <a:solidFill>
                  <a:schemeClr val="tx1"/>
                </a:solidFill>
                <a:latin typeface="+mj-lt"/>
                <a:cs typeface="Segoe UI" pitchFamily="34" charset="0"/>
              </a:rPr>
              <a:t>chunks</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r>
              <a:rPr lang="en-US" sz="1200">
                <a:solidFill>
                  <a:schemeClr val="tx1"/>
                </a:solidFill>
                <a:cs typeface="Segoe UI" pitchFamily="34" charset="0"/>
              </a:rPr>
              <a:t>Compute embeddings using OpenAI embedding model of your choosing.</a:t>
            </a:r>
          </a:p>
        </p:txBody>
      </p:sp>
      <p:cxnSp>
        <p:nvCxnSpPr>
          <p:cNvPr id="51" name="Straight Arrow Connector 50">
            <a:extLst>
              <a:ext uri="{FF2B5EF4-FFF2-40B4-BE49-F238E27FC236}">
                <a16:creationId xmlns:a16="http://schemas.microsoft.com/office/drawing/2014/main" id="{95282246-AB34-BD27-39F0-141D952B44B9}"/>
              </a:ext>
              <a:ext uri="{C183D7F6-B498-43B3-948B-1728B52AA6E4}">
                <adec:decorative xmlns:adec="http://schemas.microsoft.com/office/drawing/2017/decorative" val="1"/>
              </a:ext>
            </a:extLst>
          </p:cNvPr>
          <p:cNvCxnSpPr>
            <a:cxnSpLocks/>
          </p:cNvCxnSpPr>
          <p:nvPr/>
        </p:nvCxnSpPr>
        <p:spPr>
          <a:xfrm flipV="1">
            <a:off x="9209539" y="2258445"/>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nvGrpSpPr>
          <p:cNvPr id="39" name="Group 38" descr="Azure search icon">
            <a:extLst>
              <a:ext uri="{FF2B5EF4-FFF2-40B4-BE49-F238E27FC236}">
                <a16:creationId xmlns:a16="http://schemas.microsoft.com/office/drawing/2014/main" id="{BC863F4F-4197-C363-9679-9A379F6BBFC8}"/>
              </a:ext>
            </a:extLst>
          </p:cNvPr>
          <p:cNvGrpSpPr/>
          <p:nvPr/>
        </p:nvGrpSpPr>
        <p:grpSpPr>
          <a:xfrm>
            <a:off x="10195090" y="1775795"/>
            <a:ext cx="790759" cy="790759"/>
            <a:chOff x="7796965" y="1731015"/>
            <a:chExt cx="758014" cy="758014"/>
          </a:xfrm>
        </p:grpSpPr>
        <p:sp>
          <p:nvSpPr>
            <p:cNvPr id="40" name="Rectangle: Rounded Corners 25">
              <a:extLst>
                <a:ext uri="{FF2B5EF4-FFF2-40B4-BE49-F238E27FC236}">
                  <a16:creationId xmlns:a16="http://schemas.microsoft.com/office/drawing/2014/main" id="{006BFF0B-6CCF-4FB4-4C39-C1C3B7375F13}"/>
                </a:ext>
                <a:ext uri="{C183D7F6-B498-43B3-948B-1728B52AA6E4}">
                  <adec:decorative xmlns:adec="http://schemas.microsoft.com/office/drawing/2017/decorative" val="1"/>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37806336">
              <a:extLst>
                <a:ext uri="{FF2B5EF4-FFF2-40B4-BE49-F238E27FC236}">
                  <a16:creationId xmlns:a16="http://schemas.microsoft.com/office/drawing/2014/main" id="{6D873AE0-192A-8C8A-131D-ECB41EDD8C6F}"/>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6249" y="1789982"/>
              <a:ext cx="639445" cy="640080"/>
            </a:xfrm>
            <a:prstGeom prst="rect">
              <a:avLst/>
            </a:prstGeom>
          </p:spPr>
        </p:pic>
      </p:grpSp>
      <p:sp>
        <p:nvSpPr>
          <p:cNvPr id="13" name="Text Placeholder 5">
            <a:extLst>
              <a:ext uri="{FF2B5EF4-FFF2-40B4-BE49-F238E27FC236}">
                <a16:creationId xmlns:a16="http://schemas.microsoft.com/office/drawing/2014/main" id="{F96C4F9B-D705-2575-E5DE-777C1C5F919D}"/>
              </a:ext>
            </a:extLst>
          </p:cNvPr>
          <p:cNvSpPr txBox="1">
            <a:spLocks/>
          </p:cNvSpPr>
          <p:nvPr/>
        </p:nvSpPr>
        <p:spPr>
          <a:xfrm>
            <a:off x="9951153" y="2801163"/>
            <a:ext cx="1278633" cy="63713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Azure</a:t>
            </a:r>
          </a:p>
          <a:p>
            <a:pPr algn="ctr" defTabSz="1865484">
              <a:defRPr/>
            </a:pPr>
            <a:r>
              <a:rPr lang="en-US" sz="18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anose="020B0502040204020203" pitchFamily="34" charset="0"/>
              </a:rPr>
              <a:t>AI Search</a:t>
            </a:r>
          </a:p>
        </p:txBody>
      </p:sp>
      <p:sp>
        <p:nvSpPr>
          <p:cNvPr id="25" name="Rounded Rectangle 24">
            <a:extLst>
              <a:ext uri="{FF2B5EF4-FFF2-40B4-BE49-F238E27FC236}">
                <a16:creationId xmlns:a16="http://schemas.microsoft.com/office/drawing/2014/main" id="{7AC0686C-4488-89E7-D2AC-CB8B175B3B36}"/>
              </a:ext>
              <a:ext uri="{C183D7F6-B498-43B3-948B-1728B52AA6E4}">
                <adec:decorative xmlns:adec="http://schemas.microsoft.com/office/drawing/2017/decorative" val="1"/>
              </a:ext>
            </a:extLst>
          </p:cNvPr>
          <p:cNvSpPr/>
          <p:nvPr/>
        </p:nvSpPr>
        <p:spPr bwMode="auto">
          <a:xfrm>
            <a:off x="9574155" y="3716671"/>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46" name="Rounded Rectangle 1">
            <a:extLst>
              <a:ext uri="{FF2B5EF4-FFF2-40B4-BE49-F238E27FC236}">
                <a16:creationId xmlns:a16="http://schemas.microsoft.com/office/drawing/2014/main" id="{F7621652-6242-1EDD-A2F0-6554A5B400D2}"/>
              </a:ext>
              <a:ext uri="{C183D7F6-B498-43B3-948B-1728B52AA6E4}">
                <adec:decorative xmlns:adec="http://schemas.microsoft.com/office/drawing/2017/decorative" val="1"/>
              </a:ext>
            </a:extLst>
          </p:cNvPr>
          <p:cNvSpPr/>
          <p:nvPr/>
        </p:nvSpPr>
        <p:spPr bwMode="auto">
          <a:xfrm>
            <a:off x="9750347" y="3682434"/>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Indexing</a:t>
            </a:r>
          </a:p>
          <a:p>
            <a:pPr defTabSz="932472" fontAlgn="base">
              <a:spcBef>
                <a:spcPct val="0"/>
              </a:spcBef>
              <a:spcAft>
                <a:spcPct val="0"/>
              </a:spcAft>
            </a:pPr>
            <a:endParaRPr lang="en-US" sz="1400">
              <a:solidFill>
                <a:schemeClr val="tx1"/>
              </a:solidFill>
              <a:latin typeface="+mj-lt"/>
              <a:cs typeface="Segoe UI" pitchFamily="34" charset="0"/>
            </a:endParaRP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Document index</a:t>
            </a: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Chunk index</a:t>
            </a:r>
          </a:p>
          <a:p>
            <a:pPr marL="174625" indent="-174625" defTabSz="932472" fontAlgn="base">
              <a:spcBef>
                <a:spcPct val="0"/>
              </a:spcBef>
              <a:spcAft>
                <a:spcPct val="0"/>
              </a:spcAft>
              <a:buFont typeface="System Font Regular"/>
              <a:buChar char="・"/>
            </a:pPr>
            <a:r>
              <a:rPr lang="en-US" sz="1200">
                <a:solidFill>
                  <a:schemeClr val="tx1"/>
                </a:solidFill>
                <a:cs typeface="Segoe UI" pitchFamily="34" charset="0"/>
              </a:rPr>
              <a:t>Both</a:t>
            </a:r>
          </a:p>
          <a:p>
            <a:pPr marL="174625" indent="-174625" defTabSz="932472" fontAlgn="base">
              <a:spcBef>
                <a:spcPct val="0"/>
              </a:spcBef>
              <a:spcAft>
                <a:spcPct val="0"/>
              </a:spcAft>
              <a:buFont typeface="Segoe UI" panose="020B0502040204020203" pitchFamily="34" charset="0"/>
              <a:buChar char="+"/>
            </a:pPr>
            <a:endParaRPr lang="en-US" sz="1200">
              <a:solidFill>
                <a:schemeClr val="tx1"/>
              </a:solidFill>
              <a:cs typeface="Segoe UI" pitchFamily="34" charset="0"/>
            </a:endParaRPr>
          </a:p>
        </p:txBody>
      </p:sp>
    </p:spTree>
    <p:extLst>
      <p:ext uri="{BB962C8B-B14F-4D97-AF65-F5344CB8AC3E}">
        <p14:creationId xmlns:p14="http://schemas.microsoft.com/office/powerpoint/2010/main" val="426795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0 3.7037E-7 L 0 0.03542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3.7037E-7 L 0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par>
                                <p:cTn id="18" presetID="42" presetClass="path" presetSubtype="0" decel="100000" fill="hold" grpId="1" nodeType="withEffect">
                                  <p:stCondLst>
                                    <p:cond delay="0"/>
                                  </p:stCondLst>
                                  <p:childTnLst>
                                    <p:animMotion origin="layout" path="M 0 3.7037E-7 L 0 0.03542 " pathEditMode="relative" rAng="0" ptsTypes="AA">
                                      <p:cBhvr>
                                        <p:cTn id="19" dur="700" spd="-100000" fill="hold"/>
                                        <p:tgtEl>
                                          <p:spTgt spid="42"/>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42" presetClass="path" presetSubtype="0" decel="100000" fill="hold" grpId="1" nodeType="withEffect">
                                  <p:stCondLst>
                                    <p:cond delay="0"/>
                                  </p:stCondLst>
                                  <p:childTnLst>
                                    <p:animMotion origin="layout" path="M 0 3.7037E-7 L 0 0.03542 " pathEditMode="relative" rAng="0" ptsTypes="AA">
                                      <p:cBhvr>
                                        <p:cTn id="24" dur="700" spd="-100000" fill="hold"/>
                                        <p:tgtEl>
                                          <p:spTgt spid="20"/>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500"/>
                                        <p:tgtEl>
                                          <p:spTgt spid="48"/>
                                        </p:tgtEl>
                                      </p:cBhvr>
                                    </p:animEffect>
                                  </p:childTnLst>
                                </p:cTn>
                              </p:par>
                              <p:par>
                                <p:cTn id="30" presetID="42" presetClass="path" presetSubtype="0" decel="100000" fill="hold" nodeType="withEffect">
                                  <p:stCondLst>
                                    <p:cond delay="0"/>
                                  </p:stCondLst>
                                  <p:childTnLst>
                                    <p:animMotion origin="layout" path="M 0 3.7037E-7 L 0 0.03542 " pathEditMode="relative" rAng="0" ptsTypes="AA">
                                      <p:cBhvr>
                                        <p:cTn id="31" dur="700" spd="-100000" fill="hold"/>
                                        <p:tgtEl>
                                          <p:spTgt spid="48"/>
                                        </p:tgtEl>
                                        <p:attrNameLst>
                                          <p:attrName>ppt_x</p:attrName>
                                          <p:attrName>ppt_y</p:attrName>
                                        </p:attrNameLst>
                                      </p:cBhvr>
                                      <p:rCtr x="0" y="1759"/>
                                    </p:animMotion>
                                  </p:childTnLst>
                                </p:cTn>
                              </p:par>
                              <p:par>
                                <p:cTn id="32" presetID="10"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par>
                                <p:cTn id="35" presetID="42" presetClass="path" presetSubtype="0" decel="100000" fill="hold" nodeType="withEffect">
                                  <p:stCondLst>
                                    <p:cond delay="0"/>
                                  </p:stCondLst>
                                  <p:childTnLst>
                                    <p:animMotion origin="layout" path="M 0 3.7037E-7 L 0 0.03542 " pathEditMode="relative" rAng="0" ptsTypes="AA">
                                      <p:cBhvr>
                                        <p:cTn id="36" dur="700" spd="-100000" fill="hold"/>
                                        <p:tgtEl>
                                          <p:spTgt spid="3"/>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42" presetClass="path" presetSubtype="0" decel="100000" fill="hold" grpId="1" nodeType="withEffect">
                                  <p:stCondLst>
                                    <p:cond delay="0"/>
                                  </p:stCondLst>
                                  <p:childTnLst>
                                    <p:animMotion origin="layout" path="M 0 3.7037E-7 L 0 0.03542 " pathEditMode="relative" rAng="0" ptsTypes="AA">
                                      <p:cBhvr>
                                        <p:cTn id="41" dur="700" spd="-100000" fill="hold"/>
                                        <p:tgtEl>
                                          <p:spTgt spid="4"/>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42" presetClass="path" presetSubtype="0" decel="100000" fill="hold" grpId="1" nodeType="withEffect">
                                  <p:stCondLst>
                                    <p:cond delay="0"/>
                                  </p:stCondLst>
                                  <p:childTnLst>
                                    <p:animMotion origin="layout" path="M 0 3.7037E-7 L 0 0.03542 " pathEditMode="relative" rAng="0" ptsTypes="AA">
                                      <p:cBhvr>
                                        <p:cTn id="46" dur="700" spd="-100000" fill="hold"/>
                                        <p:tgtEl>
                                          <p:spTgt spid="43"/>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42" presetClass="path" presetSubtype="0" decel="100000" fill="hold" grpId="1" nodeType="withEffect">
                                  <p:stCondLst>
                                    <p:cond delay="0"/>
                                  </p:stCondLst>
                                  <p:childTnLst>
                                    <p:animMotion origin="layout" path="M 0 3.7037E-7 L 0 0.03542 " pathEditMode="relative" rAng="0" ptsTypes="AA">
                                      <p:cBhvr>
                                        <p:cTn id="51" dur="700" spd="-100000" fill="hold"/>
                                        <p:tgtEl>
                                          <p:spTgt spid="2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49"/>
                                        </p:tgtEl>
                                        <p:attrNameLst>
                                          <p:attrName>style.visibility</p:attrName>
                                        </p:attrNameLst>
                                      </p:cBhvr>
                                      <p:to>
                                        <p:strVal val="visible"/>
                                      </p:to>
                                    </p:set>
                                    <p:animEffect transition="in" filter="fade">
                                      <p:cBhvr>
                                        <p:cTn id="56" dur="500"/>
                                        <p:tgtEl>
                                          <p:spTgt spid="49"/>
                                        </p:tgtEl>
                                      </p:cBhvr>
                                    </p:animEffect>
                                  </p:childTnLst>
                                </p:cTn>
                              </p:par>
                              <p:par>
                                <p:cTn id="57" presetID="42" presetClass="path" presetSubtype="0" decel="100000" fill="hold" nodeType="withEffect">
                                  <p:stCondLst>
                                    <p:cond delay="0"/>
                                  </p:stCondLst>
                                  <p:childTnLst>
                                    <p:animMotion origin="layout" path="M 0 3.7037E-7 L 0 0.03542 " pathEditMode="relative" rAng="0" ptsTypes="AA">
                                      <p:cBhvr>
                                        <p:cTn id="58" dur="700" spd="-100000" fill="hold"/>
                                        <p:tgtEl>
                                          <p:spTgt spid="49"/>
                                        </p:tgtEl>
                                        <p:attrNameLst>
                                          <p:attrName>ppt_x</p:attrName>
                                          <p:attrName>ppt_y</p:attrName>
                                        </p:attrNameLst>
                                      </p:cBhvr>
                                      <p:rCtr x="0" y="1759"/>
                                    </p:animMotion>
                                  </p:childTnLst>
                                </p:cTn>
                              </p:par>
                              <p:par>
                                <p:cTn id="59" presetID="10" presetClass="entr" presetSubtype="0" fill="hold" nodeType="with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fade">
                                      <p:cBhvr>
                                        <p:cTn id="61" dur="500"/>
                                        <p:tgtEl>
                                          <p:spTgt spid="8"/>
                                        </p:tgtEl>
                                      </p:cBhvr>
                                    </p:animEffect>
                                  </p:childTnLst>
                                </p:cTn>
                              </p:par>
                              <p:par>
                                <p:cTn id="62" presetID="42" presetClass="path" presetSubtype="0" decel="100000" fill="hold" nodeType="withEffect">
                                  <p:stCondLst>
                                    <p:cond delay="0"/>
                                  </p:stCondLst>
                                  <p:childTnLst>
                                    <p:animMotion origin="layout" path="M 0 3.7037E-7 L 0 0.03542 " pathEditMode="relative" rAng="0" ptsTypes="AA">
                                      <p:cBhvr>
                                        <p:cTn id="63" dur="700" spd="-100000" fill="hold"/>
                                        <p:tgtEl>
                                          <p:spTgt spid="8"/>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500"/>
                                        <p:tgtEl>
                                          <p:spTgt spid="9"/>
                                        </p:tgtEl>
                                      </p:cBhvr>
                                    </p:animEffect>
                                  </p:childTnLst>
                                </p:cTn>
                              </p:par>
                              <p:par>
                                <p:cTn id="67" presetID="42" presetClass="path" presetSubtype="0" decel="100000" fill="hold" grpId="1" nodeType="withEffect">
                                  <p:stCondLst>
                                    <p:cond delay="0"/>
                                  </p:stCondLst>
                                  <p:childTnLst>
                                    <p:animMotion origin="layout" path="M 0 3.7037E-7 L 0 0.03542 " pathEditMode="relative" rAng="0" ptsTypes="AA">
                                      <p:cBhvr>
                                        <p:cTn id="68" dur="700" spd="-100000" fill="hold"/>
                                        <p:tgtEl>
                                          <p:spTgt spid="9"/>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fade">
                                      <p:cBhvr>
                                        <p:cTn id="71" dur="500"/>
                                        <p:tgtEl>
                                          <p:spTgt spid="44"/>
                                        </p:tgtEl>
                                      </p:cBhvr>
                                    </p:animEffect>
                                  </p:childTnLst>
                                </p:cTn>
                              </p:par>
                              <p:par>
                                <p:cTn id="72" presetID="42" presetClass="path" presetSubtype="0" decel="100000" fill="hold" grpId="1" nodeType="withEffect">
                                  <p:stCondLst>
                                    <p:cond delay="0"/>
                                  </p:stCondLst>
                                  <p:childTnLst>
                                    <p:animMotion origin="layout" path="M 0 3.7037E-7 L 0 0.03542 " pathEditMode="relative" rAng="0" ptsTypes="AA">
                                      <p:cBhvr>
                                        <p:cTn id="73" dur="700" spd="-100000" fill="hold"/>
                                        <p:tgtEl>
                                          <p:spTgt spid="4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fade">
                                      <p:cBhvr>
                                        <p:cTn id="76" dur="500"/>
                                        <p:tgtEl>
                                          <p:spTgt spid="23"/>
                                        </p:tgtEl>
                                      </p:cBhvr>
                                    </p:animEffect>
                                  </p:childTnLst>
                                </p:cTn>
                              </p:par>
                              <p:par>
                                <p:cTn id="77" presetID="42" presetClass="path" presetSubtype="0" decel="100000" fill="hold" grpId="1" nodeType="withEffect">
                                  <p:stCondLst>
                                    <p:cond delay="0"/>
                                  </p:stCondLst>
                                  <p:childTnLst>
                                    <p:animMotion origin="layout" path="M 0 3.7037E-7 L 0 0.03542 " pathEditMode="relative" rAng="0" ptsTypes="AA">
                                      <p:cBhvr>
                                        <p:cTn id="78" dur="700" spd="-100000" fill="hold"/>
                                        <p:tgtEl>
                                          <p:spTgt spid="2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0"/>
                                        </p:tgtEl>
                                        <p:attrNameLst>
                                          <p:attrName>style.visibility</p:attrName>
                                        </p:attrNameLst>
                                      </p:cBhvr>
                                      <p:to>
                                        <p:strVal val="visible"/>
                                      </p:to>
                                    </p:set>
                                    <p:animEffect transition="in" filter="fade">
                                      <p:cBhvr>
                                        <p:cTn id="83" dur="500"/>
                                        <p:tgtEl>
                                          <p:spTgt spid="50"/>
                                        </p:tgtEl>
                                      </p:cBhvr>
                                    </p:animEffect>
                                  </p:childTnLst>
                                </p:cTn>
                              </p:par>
                              <p:par>
                                <p:cTn id="84" presetID="42" presetClass="path" presetSubtype="0" decel="100000" fill="hold" nodeType="withEffect">
                                  <p:stCondLst>
                                    <p:cond delay="0"/>
                                  </p:stCondLst>
                                  <p:childTnLst>
                                    <p:animMotion origin="layout" path="M 0 3.7037E-7 L 0 0.03542 " pathEditMode="relative" rAng="0" ptsTypes="AA">
                                      <p:cBhvr>
                                        <p:cTn id="85" dur="700" spd="-100000" fill="hold"/>
                                        <p:tgtEl>
                                          <p:spTgt spid="50"/>
                                        </p:tgtEl>
                                        <p:attrNameLst>
                                          <p:attrName>ppt_x</p:attrName>
                                          <p:attrName>ppt_y</p:attrName>
                                        </p:attrNameLst>
                                      </p:cBhvr>
                                      <p:rCtr x="0" y="1759"/>
                                    </p:animMotion>
                                  </p:childTnLst>
                                </p:cTn>
                              </p:par>
                              <p:par>
                                <p:cTn id="86" presetID="10" presetClass="entr" presetSubtype="0" fill="hold" nodeType="with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fade">
                                      <p:cBhvr>
                                        <p:cTn id="88" dur="500"/>
                                        <p:tgtEl>
                                          <p:spTgt spid="11"/>
                                        </p:tgtEl>
                                      </p:cBhvr>
                                    </p:animEffect>
                                  </p:childTnLst>
                                </p:cTn>
                              </p:par>
                              <p:par>
                                <p:cTn id="89" presetID="42" presetClass="path" presetSubtype="0" decel="100000" fill="hold" nodeType="withEffect">
                                  <p:stCondLst>
                                    <p:cond delay="0"/>
                                  </p:stCondLst>
                                  <p:childTnLst>
                                    <p:animMotion origin="layout" path="M 0 3.7037E-7 L 0 0.03542 " pathEditMode="relative" rAng="0" ptsTypes="AA">
                                      <p:cBhvr>
                                        <p:cTn id="90" dur="700" spd="-100000" fill="hold"/>
                                        <p:tgtEl>
                                          <p:spTgt spid="11"/>
                                        </p:tgtEl>
                                        <p:attrNameLst>
                                          <p:attrName>ppt_x</p:attrName>
                                          <p:attrName>ppt_y</p:attrName>
                                        </p:attrNameLst>
                                      </p:cBhvr>
                                      <p:rCtr x="0" y="1759"/>
                                    </p:animMotion>
                                  </p:childTnLst>
                                </p:cTn>
                              </p:par>
                              <p:par>
                                <p:cTn id="91" presetID="10" presetClass="entr" presetSubtype="0" fill="hold" grpId="0"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par>
                                <p:cTn id="94" presetID="42" presetClass="path" presetSubtype="0" decel="100000" fill="hold" grpId="1" nodeType="withEffect">
                                  <p:stCondLst>
                                    <p:cond delay="0"/>
                                  </p:stCondLst>
                                  <p:childTnLst>
                                    <p:animMotion origin="layout" path="M 0 3.7037E-7 L 0 0.03542 " pathEditMode="relative" rAng="0" ptsTypes="AA">
                                      <p:cBhvr>
                                        <p:cTn id="95" dur="700" spd="-100000" fill="hold"/>
                                        <p:tgtEl>
                                          <p:spTgt spid="12"/>
                                        </p:tgtEl>
                                        <p:attrNameLst>
                                          <p:attrName>ppt_x</p:attrName>
                                          <p:attrName>ppt_y</p:attrName>
                                        </p:attrNameLst>
                                      </p:cBhvr>
                                      <p:rCtr x="0" y="1759"/>
                                    </p:animMotion>
                                  </p:childTnLst>
                                </p:cTn>
                              </p:par>
                              <p:par>
                                <p:cTn id="96" presetID="10" presetClass="entr" presetSubtype="0" fill="hold" grpId="0" nodeType="withEffect">
                                  <p:stCondLst>
                                    <p:cond delay="0"/>
                                  </p:stCondLst>
                                  <p:childTnLst>
                                    <p:set>
                                      <p:cBhvr>
                                        <p:cTn id="97" dur="1" fill="hold">
                                          <p:stCondLst>
                                            <p:cond delay="0"/>
                                          </p:stCondLst>
                                        </p:cTn>
                                        <p:tgtEl>
                                          <p:spTgt spid="45"/>
                                        </p:tgtEl>
                                        <p:attrNameLst>
                                          <p:attrName>style.visibility</p:attrName>
                                        </p:attrNameLst>
                                      </p:cBhvr>
                                      <p:to>
                                        <p:strVal val="visible"/>
                                      </p:to>
                                    </p:set>
                                    <p:animEffect transition="in" filter="fade">
                                      <p:cBhvr>
                                        <p:cTn id="98" dur="500"/>
                                        <p:tgtEl>
                                          <p:spTgt spid="45"/>
                                        </p:tgtEl>
                                      </p:cBhvr>
                                    </p:animEffect>
                                  </p:childTnLst>
                                </p:cTn>
                              </p:par>
                              <p:par>
                                <p:cTn id="99" presetID="42" presetClass="path" presetSubtype="0" decel="100000" fill="hold" grpId="1" nodeType="withEffect">
                                  <p:stCondLst>
                                    <p:cond delay="0"/>
                                  </p:stCondLst>
                                  <p:childTnLst>
                                    <p:animMotion origin="layout" path="M 0 3.7037E-7 L 0 0.03542 " pathEditMode="relative" rAng="0" ptsTypes="AA">
                                      <p:cBhvr>
                                        <p:cTn id="100" dur="700" spd="-100000" fill="hold"/>
                                        <p:tgtEl>
                                          <p:spTgt spid="45"/>
                                        </p:tgtEl>
                                        <p:attrNameLst>
                                          <p:attrName>ppt_x</p:attrName>
                                          <p:attrName>ppt_y</p:attrName>
                                        </p:attrNameLst>
                                      </p:cBhvr>
                                      <p:rCtr x="0" y="1759"/>
                                    </p:animMotion>
                                  </p:childTnLst>
                                </p:cTn>
                              </p:par>
                              <p:par>
                                <p:cTn id="101" presetID="10" presetClass="entr" presetSubtype="0" fill="hold" grpId="0" nodeType="with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fade">
                                      <p:cBhvr>
                                        <p:cTn id="103" dur="500"/>
                                        <p:tgtEl>
                                          <p:spTgt spid="24"/>
                                        </p:tgtEl>
                                      </p:cBhvr>
                                    </p:animEffect>
                                  </p:childTnLst>
                                </p:cTn>
                              </p:par>
                              <p:par>
                                <p:cTn id="104" presetID="42" presetClass="path" presetSubtype="0" decel="100000" fill="hold" grpId="1" nodeType="withEffect">
                                  <p:stCondLst>
                                    <p:cond delay="0"/>
                                  </p:stCondLst>
                                  <p:childTnLst>
                                    <p:animMotion origin="layout" path="M 0 3.7037E-7 L 0 0.03542 " pathEditMode="relative" rAng="0" ptsTypes="AA">
                                      <p:cBhvr>
                                        <p:cTn id="105" dur="700" spd="-100000" fill="hold"/>
                                        <p:tgtEl>
                                          <p:spTgt spid="24"/>
                                        </p:tgtEl>
                                        <p:attrNameLst>
                                          <p:attrName>ppt_x</p:attrName>
                                          <p:attrName>ppt_y</p:attrName>
                                        </p:attrNameLst>
                                      </p:cBhvr>
                                      <p:rCtr x="0" y="1759"/>
                                    </p:animMotion>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51"/>
                                        </p:tgtEl>
                                        <p:attrNameLst>
                                          <p:attrName>style.visibility</p:attrName>
                                        </p:attrNameLst>
                                      </p:cBhvr>
                                      <p:to>
                                        <p:strVal val="visible"/>
                                      </p:to>
                                    </p:set>
                                    <p:animEffect transition="in" filter="fade">
                                      <p:cBhvr>
                                        <p:cTn id="110" dur="500"/>
                                        <p:tgtEl>
                                          <p:spTgt spid="51"/>
                                        </p:tgtEl>
                                      </p:cBhvr>
                                    </p:animEffect>
                                  </p:childTnLst>
                                </p:cTn>
                              </p:par>
                              <p:par>
                                <p:cTn id="111" presetID="42" presetClass="path" presetSubtype="0" decel="100000" fill="hold" nodeType="withEffect">
                                  <p:stCondLst>
                                    <p:cond delay="0"/>
                                  </p:stCondLst>
                                  <p:childTnLst>
                                    <p:animMotion origin="layout" path="M 0 3.7037E-7 L 0 0.03542 " pathEditMode="relative" rAng="0" ptsTypes="AA">
                                      <p:cBhvr>
                                        <p:cTn id="112" dur="700" spd="-100000" fill="hold"/>
                                        <p:tgtEl>
                                          <p:spTgt spid="51"/>
                                        </p:tgtEl>
                                        <p:attrNameLst>
                                          <p:attrName>ppt_x</p:attrName>
                                          <p:attrName>ppt_y</p:attrName>
                                        </p:attrNameLst>
                                      </p:cBhvr>
                                      <p:rCtr x="0" y="1759"/>
                                    </p:animMotion>
                                  </p:childTnLst>
                                </p:cTn>
                              </p:par>
                              <p:par>
                                <p:cTn id="113" presetID="10" presetClass="entr" presetSubtype="0" fill="hold" nodeType="with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fade">
                                      <p:cBhvr>
                                        <p:cTn id="115" dur="500"/>
                                        <p:tgtEl>
                                          <p:spTgt spid="39"/>
                                        </p:tgtEl>
                                      </p:cBhvr>
                                    </p:animEffect>
                                  </p:childTnLst>
                                </p:cTn>
                              </p:par>
                              <p:par>
                                <p:cTn id="116" presetID="42" presetClass="path" presetSubtype="0" decel="100000" fill="hold" nodeType="withEffect">
                                  <p:stCondLst>
                                    <p:cond delay="0"/>
                                  </p:stCondLst>
                                  <p:childTnLst>
                                    <p:animMotion origin="layout" path="M 0 3.7037E-7 L 0 0.03542 " pathEditMode="relative" rAng="0" ptsTypes="AA">
                                      <p:cBhvr>
                                        <p:cTn id="117" dur="700" spd="-100000" fill="hold"/>
                                        <p:tgtEl>
                                          <p:spTgt spid="39"/>
                                        </p:tgtEl>
                                        <p:attrNameLst>
                                          <p:attrName>ppt_x</p:attrName>
                                          <p:attrName>ppt_y</p:attrName>
                                        </p:attrNameLst>
                                      </p:cBhvr>
                                      <p:rCtr x="0" y="1759"/>
                                    </p:animMotion>
                                  </p:childTnLst>
                                </p:cTn>
                              </p:par>
                              <p:par>
                                <p:cTn id="118" presetID="10" presetClass="entr" presetSubtype="0" fill="hold" grpId="0" nodeType="withEffect">
                                  <p:stCondLst>
                                    <p:cond delay="0"/>
                                  </p:stCondLst>
                                  <p:childTnLst>
                                    <p:set>
                                      <p:cBhvr>
                                        <p:cTn id="119" dur="1" fill="hold">
                                          <p:stCondLst>
                                            <p:cond delay="0"/>
                                          </p:stCondLst>
                                        </p:cTn>
                                        <p:tgtEl>
                                          <p:spTgt spid="13"/>
                                        </p:tgtEl>
                                        <p:attrNameLst>
                                          <p:attrName>style.visibility</p:attrName>
                                        </p:attrNameLst>
                                      </p:cBhvr>
                                      <p:to>
                                        <p:strVal val="visible"/>
                                      </p:to>
                                    </p:set>
                                    <p:animEffect transition="in" filter="fade">
                                      <p:cBhvr>
                                        <p:cTn id="120" dur="500"/>
                                        <p:tgtEl>
                                          <p:spTgt spid="13"/>
                                        </p:tgtEl>
                                      </p:cBhvr>
                                    </p:animEffect>
                                  </p:childTnLst>
                                </p:cTn>
                              </p:par>
                              <p:par>
                                <p:cTn id="121" presetID="42" presetClass="path" presetSubtype="0" decel="100000" fill="hold" grpId="1" nodeType="withEffect">
                                  <p:stCondLst>
                                    <p:cond delay="0"/>
                                  </p:stCondLst>
                                  <p:childTnLst>
                                    <p:animMotion origin="layout" path="M 0 3.7037E-7 L 0 0.03542 " pathEditMode="relative" rAng="0" ptsTypes="AA">
                                      <p:cBhvr>
                                        <p:cTn id="122" dur="700" spd="-100000" fill="hold"/>
                                        <p:tgtEl>
                                          <p:spTgt spid="13"/>
                                        </p:tgtEl>
                                        <p:attrNameLst>
                                          <p:attrName>ppt_x</p:attrName>
                                          <p:attrName>ppt_y</p:attrName>
                                        </p:attrNameLst>
                                      </p:cBhvr>
                                      <p:rCtr x="0" y="1759"/>
                                    </p:animMotion>
                                  </p:childTnLst>
                                </p:cTn>
                              </p:par>
                              <p:par>
                                <p:cTn id="123" presetID="10" presetClass="entr" presetSubtype="0" fill="hold" grpId="0" nodeType="withEffect">
                                  <p:stCondLst>
                                    <p:cond delay="0"/>
                                  </p:stCondLst>
                                  <p:childTnLst>
                                    <p:set>
                                      <p:cBhvr>
                                        <p:cTn id="124" dur="1" fill="hold">
                                          <p:stCondLst>
                                            <p:cond delay="0"/>
                                          </p:stCondLst>
                                        </p:cTn>
                                        <p:tgtEl>
                                          <p:spTgt spid="46"/>
                                        </p:tgtEl>
                                        <p:attrNameLst>
                                          <p:attrName>style.visibility</p:attrName>
                                        </p:attrNameLst>
                                      </p:cBhvr>
                                      <p:to>
                                        <p:strVal val="visible"/>
                                      </p:to>
                                    </p:set>
                                    <p:animEffect transition="in" filter="fade">
                                      <p:cBhvr>
                                        <p:cTn id="125" dur="500"/>
                                        <p:tgtEl>
                                          <p:spTgt spid="46"/>
                                        </p:tgtEl>
                                      </p:cBhvr>
                                    </p:animEffect>
                                  </p:childTnLst>
                                </p:cTn>
                              </p:par>
                              <p:par>
                                <p:cTn id="126" presetID="42" presetClass="path" presetSubtype="0" decel="100000" fill="hold" grpId="1" nodeType="withEffect">
                                  <p:stCondLst>
                                    <p:cond delay="0"/>
                                  </p:stCondLst>
                                  <p:childTnLst>
                                    <p:animMotion origin="layout" path="M 0 3.7037E-7 L 0 0.03542 " pathEditMode="relative" rAng="0" ptsTypes="AA">
                                      <p:cBhvr>
                                        <p:cTn id="127" dur="700" spd="-100000" fill="hold"/>
                                        <p:tgtEl>
                                          <p:spTgt spid="46"/>
                                        </p:tgtEl>
                                        <p:attrNameLst>
                                          <p:attrName>ppt_x</p:attrName>
                                          <p:attrName>ppt_y</p:attrName>
                                        </p:attrNameLst>
                                      </p:cBhvr>
                                      <p:rCtr x="0" y="1759"/>
                                    </p:animMotion>
                                  </p:childTnLst>
                                </p:cTn>
                              </p:par>
                              <p:par>
                                <p:cTn id="128" presetID="10" presetClass="entr" presetSubtype="0" fill="hold" grpId="0" nodeType="withEffect">
                                  <p:stCondLst>
                                    <p:cond delay="0"/>
                                  </p:stCondLst>
                                  <p:childTnLst>
                                    <p:set>
                                      <p:cBhvr>
                                        <p:cTn id="129" dur="1" fill="hold">
                                          <p:stCondLst>
                                            <p:cond delay="0"/>
                                          </p:stCondLst>
                                        </p:cTn>
                                        <p:tgtEl>
                                          <p:spTgt spid="25"/>
                                        </p:tgtEl>
                                        <p:attrNameLst>
                                          <p:attrName>style.visibility</p:attrName>
                                        </p:attrNameLst>
                                      </p:cBhvr>
                                      <p:to>
                                        <p:strVal val="visible"/>
                                      </p:to>
                                    </p:set>
                                    <p:animEffect transition="in" filter="fade">
                                      <p:cBhvr>
                                        <p:cTn id="130" dur="500"/>
                                        <p:tgtEl>
                                          <p:spTgt spid="25"/>
                                        </p:tgtEl>
                                      </p:cBhvr>
                                    </p:animEffect>
                                  </p:childTnLst>
                                </p:cTn>
                              </p:par>
                              <p:par>
                                <p:cTn id="131" presetID="42" presetClass="path" presetSubtype="0" decel="100000" fill="hold" grpId="1" nodeType="withEffect">
                                  <p:stCondLst>
                                    <p:cond delay="0"/>
                                  </p:stCondLst>
                                  <p:childTnLst>
                                    <p:animMotion origin="layout" path="M 0 3.7037E-7 L 0 0.03542 " pathEditMode="relative" rAng="0" ptsTypes="AA">
                                      <p:cBhvr>
                                        <p:cTn id="132" dur="700" spd="-100000" fill="hold"/>
                                        <p:tgtEl>
                                          <p:spTgt spid="2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0" grpId="0" animBg="1"/>
      <p:bldP spid="20" grpId="1" animBg="1"/>
      <p:bldP spid="42" grpId="0"/>
      <p:bldP spid="42" grpId="1"/>
      <p:bldP spid="4" grpId="0"/>
      <p:bldP spid="4" grpId="1"/>
      <p:bldP spid="22" grpId="0" animBg="1"/>
      <p:bldP spid="22" grpId="1" animBg="1"/>
      <p:bldP spid="43" grpId="0"/>
      <p:bldP spid="43" grpId="1"/>
      <p:bldP spid="9" grpId="0"/>
      <p:bldP spid="9" grpId="1"/>
      <p:bldP spid="23" grpId="0" animBg="1"/>
      <p:bldP spid="23" grpId="1" animBg="1"/>
      <p:bldP spid="44" grpId="0"/>
      <p:bldP spid="44" grpId="1"/>
      <p:bldP spid="12" grpId="0"/>
      <p:bldP spid="12" grpId="1"/>
      <p:bldP spid="24" grpId="0" animBg="1"/>
      <p:bldP spid="24" grpId="1" animBg="1"/>
      <p:bldP spid="45" grpId="0"/>
      <p:bldP spid="45" grpId="1"/>
      <p:bldP spid="13" grpId="0"/>
      <p:bldP spid="13" grpId="1"/>
      <p:bldP spid="25" grpId="0" animBg="1"/>
      <p:bldP spid="25" grpId="1" animBg="1"/>
      <p:bldP spid="46" grpId="0"/>
      <p:bldP spid="4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3DEFD3-61A4-933F-3882-95A210345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CE959-F01C-A331-41A3-73A6BC97B164}"/>
              </a:ext>
            </a:extLst>
          </p:cNvPr>
          <p:cNvSpPr>
            <a:spLocks noGrp="1"/>
          </p:cNvSpPr>
          <p:nvPr>
            <p:ph type="title"/>
          </p:nvPr>
        </p:nvSpPr>
        <p:spPr>
          <a:xfrm>
            <a:off x="588263" y="457200"/>
            <a:ext cx="11018520" cy="553998"/>
          </a:xfrm>
        </p:spPr>
        <p:txBody>
          <a:bodyPr/>
          <a:lstStyle/>
          <a:p>
            <a:r>
              <a:rPr lang="en-US">
                <a:cs typeface="Segoe UI"/>
              </a:rPr>
              <a:t>Integrated vectorization</a:t>
            </a:r>
            <a:endParaRPr lang="en-US">
              <a:latin typeface="+mn-lt"/>
              <a:cs typeface="Segoe UI"/>
            </a:endParaRPr>
          </a:p>
        </p:txBody>
      </p:sp>
      <p:sp>
        <p:nvSpPr>
          <p:cNvPr id="5" name="Text Placeholder 4">
            <a:extLst>
              <a:ext uri="{FF2B5EF4-FFF2-40B4-BE49-F238E27FC236}">
                <a16:creationId xmlns:a16="http://schemas.microsoft.com/office/drawing/2014/main" id="{DBE3DE09-EAB1-6833-15AF-1AA4C8738FAB}"/>
              </a:ext>
            </a:extLst>
          </p:cNvPr>
          <p:cNvSpPr txBox="1">
            <a:spLocks/>
          </p:cNvSpPr>
          <p:nvPr/>
        </p:nvSpPr>
        <p:spPr>
          <a:xfrm>
            <a:off x="588263" y="1019905"/>
            <a:ext cx="11259180" cy="553998"/>
          </a:xfrm>
          <a:prstGeom prst="rect">
            <a:avLst/>
          </a:prstGeom>
          <a:noFill/>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1112" lvl="1" indent="0">
              <a:spcBef>
                <a:spcPts val="0"/>
              </a:spcBef>
              <a:spcAft>
                <a:spcPts val="1200"/>
              </a:spcAft>
              <a:buNone/>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rPr>
              <a:t>This built-in feature for Azure AI Search enables cloud-based data ingestion with built-in skills.</a:t>
            </a:r>
          </a:p>
        </p:txBody>
      </p:sp>
      <p:sp>
        <p:nvSpPr>
          <p:cNvPr id="43" name="Graphic 39" descr="Database icon">
            <a:extLst>
              <a:ext uri="{FF2B5EF4-FFF2-40B4-BE49-F238E27FC236}">
                <a16:creationId xmlns:a16="http://schemas.microsoft.com/office/drawing/2014/main" id="{0CCB8CBB-4123-A93F-5448-C79912427E70}"/>
              </a:ext>
            </a:extLst>
          </p:cNvPr>
          <p:cNvSpPr/>
          <p:nvPr/>
        </p:nvSpPr>
        <p:spPr>
          <a:xfrm>
            <a:off x="1384137" y="2078016"/>
            <a:ext cx="432757" cy="540946"/>
          </a:xfrm>
          <a:custGeom>
            <a:avLst/>
            <a:gdLst>
              <a:gd name="connsiteX0" fmla="*/ 178825 w 357650"/>
              <a:gd name="connsiteY0" fmla="*/ 178825 h 447063"/>
              <a:gd name="connsiteX1" fmla="*/ 357651 w 357650"/>
              <a:gd name="connsiteY1" fmla="*/ 89413 h 447063"/>
              <a:gd name="connsiteX2" fmla="*/ 178825 w 357650"/>
              <a:gd name="connsiteY2" fmla="*/ 0 h 447063"/>
              <a:gd name="connsiteX3" fmla="*/ 0 w 357650"/>
              <a:gd name="connsiteY3" fmla="*/ 89413 h 447063"/>
              <a:gd name="connsiteX4" fmla="*/ 178825 w 357650"/>
              <a:gd name="connsiteY4" fmla="*/ 178825 h 447063"/>
              <a:gd name="connsiteX5" fmla="*/ 320276 w 357650"/>
              <a:gd name="connsiteY5" fmla="*/ 182625 h 447063"/>
              <a:gd name="connsiteX6" fmla="*/ 357651 w 357650"/>
              <a:gd name="connsiteY6" fmla="*/ 157657 h 447063"/>
              <a:gd name="connsiteX7" fmla="*/ 357651 w 357650"/>
              <a:gd name="connsiteY7" fmla="*/ 357651 h 447063"/>
              <a:gd name="connsiteX8" fmla="*/ 178825 w 357650"/>
              <a:gd name="connsiteY8" fmla="*/ 447063 h 447063"/>
              <a:gd name="connsiteX9" fmla="*/ 0 w 357650"/>
              <a:gd name="connsiteY9" fmla="*/ 357651 h 447063"/>
              <a:gd name="connsiteX10" fmla="*/ 0 w 357650"/>
              <a:gd name="connsiteY10" fmla="*/ 157657 h 447063"/>
              <a:gd name="connsiteX11" fmla="*/ 37374 w 357650"/>
              <a:gd name="connsiteY11" fmla="*/ 182625 h 447063"/>
              <a:gd name="connsiteX12" fmla="*/ 178825 w 357650"/>
              <a:gd name="connsiteY12" fmla="*/ 212355 h 447063"/>
              <a:gd name="connsiteX13" fmla="*/ 320276 w 357650"/>
              <a:gd name="connsiteY13" fmla="*/ 182625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7650" h="447063">
                <a:moveTo>
                  <a:pt x="178825" y="178825"/>
                </a:moveTo>
                <a:cubicBezTo>
                  <a:pt x="277582" y="178825"/>
                  <a:pt x="357651" y="138813"/>
                  <a:pt x="357651" y="89413"/>
                </a:cubicBezTo>
                <a:cubicBezTo>
                  <a:pt x="357651" y="40012"/>
                  <a:pt x="277582" y="0"/>
                  <a:pt x="178825" y="0"/>
                </a:cubicBezTo>
                <a:cubicBezTo>
                  <a:pt x="80069" y="0"/>
                  <a:pt x="0" y="40012"/>
                  <a:pt x="0" y="89413"/>
                </a:cubicBezTo>
                <a:cubicBezTo>
                  <a:pt x="0" y="138813"/>
                  <a:pt x="80069" y="178825"/>
                  <a:pt x="178825" y="178825"/>
                </a:cubicBezTo>
                <a:close/>
                <a:moveTo>
                  <a:pt x="320276" y="182625"/>
                </a:moveTo>
                <a:cubicBezTo>
                  <a:pt x="333784" y="175992"/>
                  <a:pt x="346351" y="167596"/>
                  <a:pt x="357651" y="157657"/>
                </a:cubicBezTo>
                <a:lnTo>
                  <a:pt x="357651" y="357651"/>
                </a:lnTo>
                <a:cubicBezTo>
                  <a:pt x="357651" y="407051"/>
                  <a:pt x="277582" y="447063"/>
                  <a:pt x="178825" y="447063"/>
                </a:cubicBezTo>
                <a:cubicBezTo>
                  <a:pt x="80069" y="447063"/>
                  <a:pt x="0" y="407051"/>
                  <a:pt x="0" y="357651"/>
                </a:cubicBezTo>
                <a:lnTo>
                  <a:pt x="0" y="157657"/>
                </a:lnTo>
                <a:cubicBezTo>
                  <a:pt x="11299" y="167596"/>
                  <a:pt x="23867" y="175992"/>
                  <a:pt x="37374" y="182625"/>
                </a:cubicBezTo>
                <a:cubicBezTo>
                  <a:pt x="75330" y="201581"/>
                  <a:pt x="125357" y="212355"/>
                  <a:pt x="178825" y="212355"/>
                </a:cubicBezTo>
                <a:cubicBezTo>
                  <a:pt x="232294" y="212355"/>
                  <a:pt x="282320" y="201581"/>
                  <a:pt x="320276" y="182625"/>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7" name="Rounded Rectangle 6">
            <a:extLst>
              <a:ext uri="{FF2B5EF4-FFF2-40B4-BE49-F238E27FC236}">
                <a16:creationId xmlns:a16="http://schemas.microsoft.com/office/drawing/2014/main" id="{8DD71E44-1B8D-E821-7157-65E7739F1D9C}"/>
              </a:ext>
              <a:ext uri="{C183D7F6-B498-43B3-948B-1728B52AA6E4}">
                <adec:decorative xmlns:adec="http://schemas.microsoft.com/office/drawing/2017/decorative" val="1"/>
              </a:ext>
            </a:extLst>
          </p:cNvPr>
          <p:cNvSpPr/>
          <p:nvPr/>
        </p:nvSpPr>
        <p:spPr bwMode="auto">
          <a:xfrm>
            <a:off x="584201"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3" name="Rounded Rectangle 1">
            <a:extLst>
              <a:ext uri="{FF2B5EF4-FFF2-40B4-BE49-F238E27FC236}">
                <a16:creationId xmlns:a16="http://schemas.microsoft.com/office/drawing/2014/main" id="{F24F6B38-B412-F87C-E6F7-0E848C014F2A}"/>
              </a:ext>
              <a:ext uri="{C183D7F6-B498-43B3-948B-1728B52AA6E4}">
                <adec:decorative xmlns:adec="http://schemas.microsoft.com/office/drawing/2017/decorative" val="1"/>
              </a:ext>
            </a:extLst>
          </p:cNvPr>
          <p:cNvSpPr/>
          <p:nvPr/>
        </p:nvSpPr>
        <p:spPr bwMode="auto">
          <a:xfrm>
            <a:off x="760391" y="2947885"/>
            <a:ext cx="1678016" cy="2471772"/>
          </a:xfrm>
          <a:prstGeom prst="roundRect">
            <a:avLst>
              <a:gd name="adj"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Data source access</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Blob Storage</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ADLSv2</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SQL DB</a:t>
            </a:r>
          </a:p>
          <a:p>
            <a:pPr marL="174625" indent="-174625" defTabSz="932472" fontAlgn="base">
              <a:spcBef>
                <a:spcPct val="0"/>
              </a:spcBef>
              <a:spcAft>
                <a:spcPct val="0"/>
              </a:spcAft>
              <a:buFont typeface="Arial" panose="020B0604020202020204" pitchFamily="34" charset="0"/>
              <a:buChar char="•"/>
            </a:pPr>
            <a:r>
              <a:rPr lang="en-US" sz="1200" err="1">
                <a:solidFill>
                  <a:schemeClr val="tx1"/>
                </a:solidFill>
                <a:cs typeface="Segoe UI" pitchFamily="34" charset="0"/>
              </a:rPr>
              <a:t>CosmosDB</a:t>
            </a:r>
            <a:endParaRPr lang="en-US" sz="1200">
              <a:solidFill>
                <a:schemeClr val="tx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t>
            </a:r>
          </a:p>
          <a:p>
            <a:pPr defTabSz="932472" fontAlgn="base">
              <a:spcBef>
                <a:spcPct val="0"/>
              </a:spcBef>
              <a:spcAft>
                <a:spcPct val="0"/>
              </a:spcAft>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 Incremental change tracking</a:t>
            </a:r>
          </a:p>
        </p:txBody>
      </p:sp>
      <p:cxnSp>
        <p:nvCxnSpPr>
          <p:cNvPr id="21" name="Straight Arrow Connector 20">
            <a:extLst>
              <a:ext uri="{FF2B5EF4-FFF2-40B4-BE49-F238E27FC236}">
                <a16:creationId xmlns:a16="http://schemas.microsoft.com/office/drawing/2014/main" id="{224DE8BF-B60C-3C03-598E-86349CDC03B2}"/>
              </a:ext>
              <a:ext uri="{C183D7F6-B498-43B3-948B-1728B52AA6E4}">
                <adec:decorative xmlns:adec="http://schemas.microsoft.com/office/drawing/2017/decorative" val="1"/>
              </a:ext>
            </a:extLst>
          </p:cNvPr>
          <p:cNvCxnSpPr>
            <a:cxnSpLocks/>
          </p:cNvCxnSpPr>
          <p:nvPr/>
        </p:nvCxnSpPr>
        <p:spPr>
          <a:xfrm flipV="1">
            <a:off x="2467075"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9" name="Freeform: Shape 48" descr="Document icon">
            <a:extLst>
              <a:ext uri="{FF2B5EF4-FFF2-40B4-BE49-F238E27FC236}">
                <a16:creationId xmlns:a16="http://schemas.microsoft.com/office/drawing/2014/main" id="{B92122D3-CBE3-43B5-E819-6E528AE212CF}"/>
              </a:ext>
            </a:extLst>
          </p:cNvPr>
          <p:cNvSpPr/>
          <p:nvPr/>
        </p:nvSpPr>
        <p:spPr>
          <a:xfrm>
            <a:off x="3631624" y="2078016"/>
            <a:ext cx="432758" cy="540946"/>
          </a:xfrm>
          <a:custGeom>
            <a:avLst/>
            <a:gdLst>
              <a:gd name="connsiteX0" fmla="*/ 212355 w 357651"/>
              <a:gd name="connsiteY0" fmla="*/ 11176 h 447063"/>
              <a:gd name="connsiteX1" fmla="*/ 346474 w 357651"/>
              <a:gd name="connsiteY1" fmla="*/ 145295 h 447063"/>
              <a:gd name="connsiteX2" fmla="*/ 223532 w 357651"/>
              <a:gd name="connsiteY2" fmla="*/ 145295 h 447063"/>
              <a:gd name="connsiteX3" fmla="*/ 212355 w 357651"/>
              <a:gd name="connsiteY3" fmla="*/ 134118 h 447063"/>
              <a:gd name="connsiteX4" fmla="*/ 44706 w 357651"/>
              <a:gd name="connsiteY4" fmla="*/ 0 h 447063"/>
              <a:gd name="connsiteX5" fmla="*/ 178825 w 357651"/>
              <a:gd name="connsiteY5" fmla="*/ 0 h 447063"/>
              <a:gd name="connsiteX6" fmla="*/ 178825 w 357651"/>
              <a:gd name="connsiteY6" fmla="*/ 134119 h 447063"/>
              <a:gd name="connsiteX7" fmla="*/ 223532 w 357651"/>
              <a:gd name="connsiteY7" fmla="*/ 178825 h 447063"/>
              <a:gd name="connsiteX8" fmla="*/ 357651 w 357651"/>
              <a:gd name="connsiteY8" fmla="*/ 178825 h 447063"/>
              <a:gd name="connsiteX9" fmla="*/ 357651 w 357651"/>
              <a:gd name="connsiteY9" fmla="*/ 402357 h 447063"/>
              <a:gd name="connsiteX10" fmla="*/ 312944 w 357651"/>
              <a:gd name="connsiteY10" fmla="*/ 447063 h 447063"/>
              <a:gd name="connsiteX11" fmla="*/ 44706 w 357651"/>
              <a:gd name="connsiteY11" fmla="*/ 447063 h 447063"/>
              <a:gd name="connsiteX12" fmla="*/ 0 w 357651"/>
              <a:gd name="connsiteY12" fmla="*/ 402357 h 447063"/>
              <a:gd name="connsiteX13" fmla="*/ 0 w 357651"/>
              <a:gd name="connsiteY13" fmla="*/ 44706 h 447063"/>
              <a:gd name="connsiteX14" fmla="*/ 44706 w 357651"/>
              <a:gd name="connsiteY14" fmla="*/ 0 h 447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651" h="447063">
                <a:moveTo>
                  <a:pt x="212355" y="11176"/>
                </a:moveTo>
                <a:lnTo>
                  <a:pt x="346474" y="145295"/>
                </a:lnTo>
                <a:lnTo>
                  <a:pt x="223532" y="145295"/>
                </a:lnTo>
                <a:cubicBezTo>
                  <a:pt x="217360" y="145295"/>
                  <a:pt x="212355" y="140291"/>
                  <a:pt x="212355" y="134118"/>
                </a:cubicBezTo>
                <a:close/>
                <a:moveTo>
                  <a:pt x="44706" y="0"/>
                </a:moveTo>
                <a:lnTo>
                  <a:pt x="178825" y="0"/>
                </a:lnTo>
                <a:lnTo>
                  <a:pt x="178825" y="134119"/>
                </a:lnTo>
                <a:cubicBezTo>
                  <a:pt x="178825" y="158810"/>
                  <a:pt x="198840" y="178825"/>
                  <a:pt x="223532" y="178825"/>
                </a:cubicBezTo>
                <a:lnTo>
                  <a:pt x="357651" y="178825"/>
                </a:lnTo>
                <a:lnTo>
                  <a:pt x="357651" y="402357"/>
                </a:lnTo>
                <a:cubicBezTo>
                  <a:pt x="357651" y="427048"/>
                  <a:pt x="337636" y="447063"/>
                  <a:pt x="312944" y="447063"/>
                </a:cubicBezTo>
                <a:lnTo>
                  <a:pt x="44706" y="447063"/>
                </a:lnTo>
                <a:cubicBezTo>
                  <a:pt x="20016" y="447063"/>
                  <a:pt x="0" y="427048"/>
                  <a:pt x="0" y="402357"/>
                </a:cubicBezTo>
                <a:lnTo>
                  <a:pt x="0" y="44706"/>
                </a:lnTo>
                <a:cubicBezTo>
                  <a:pt x="0" y="20016"/>
                  <a:pt x="20016" y="0"/>
                  <a:pt x="44706"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8" name="Rounded Rectangle 7">
            <a:extLst>
              <a:ext uri="{FF2B5EF4-FFF2-40B4-BE49-F238E27FC236}">
                <a16:creationId xmlns:a16="http://schemas.microsoft.com/office/drawing/2014/main" id="{D9666F27-5686-065D-562A-BC2EC6DFC9DA}"/>
              </a:ext>
              <a:ext uri="{C183D7F6-B498-43B3-948B-1728B52AA6E4}">
                <adec:decorative xmlns:adec="http://schemas.microsoft.com/office/drawing/2017/decorative" val="1"/>
              </a:ext>
            </a:extLst>
          </p:cNvPr>
          <p:cNvSpPr/>
          <p:nvPr/>
        </p:nvSpPr>
        <p:spPr bwMode="auto">
          <a:xfrm>
            <a:off x="2831689"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19" name="Rounded Rectangle 1">
            <a:extLst>
              <a:ext uri="{FF2B5EF4-FFF2-40B4-BE49-F238E27FC236}">
                <a16:creationId xmlns:a16="http://schemas.microsoft.com/office/drawing/2014/main" id="{DDF7CB1A-8D0D-F682-B95B-1A9AE123A04C}"/>
              </a:ext>
              <a:ext uri="{C183D7F6-B498-43B3-948B-1728B52AA6E4}">
                <adec:decorative xmlns:adec="http://schemas.microsoft.com/office/drawing/2017/decorative" val="1"/>
              </a:ext>
            </a:extLst>
          </p:cNvPr>
          <p:cNvSpPr/>
          <p:nvPr/>
        </p:nvSpPr>
        <p:spPr bwMode="auto">
          <a:xfrm>
            <a:off x="3007881" y="2947885"/>
            <a:ext cx="1678016" cy="2471784"/>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File format cracking</a:t>
            </a:r>
          </a:p>
          <a:p>
            <a:pPr defTabSz="932472" fontAlgn="base">
              <a:spcBef>
                <a:spcPct val="0"/>
              </a:spcBef>
              <a:spcAft>
                <a:spcPct val="0"/>
              </a:spcAft>
            </a:pPr>
            <a:endParaRPr lang="en-US" sz="1200">
              <a:solidFill>
                <a:schemeClr val="tx1"/>
              </a:solidFill>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PDFs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Office documents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JSON files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a:t>
            </a:r>
          </a:p>
          <a:p>
            <a:pPr marL="174625" indent="-174625" defTabSz="932472" fontAlgn="base">
              <a:spcBef>
                <a:spcPct val="0"/>
              </a:spcBef>
              <a:spcAft>
                <a:spcPct val="0"/>
              </a:spcAft>
              <a:buFont typeface="Arial" panose="020B0604020202020204" pitchFamily="34" charset="0"/>
              <a:buChar char="•"/>
            </a:pPr>
            <a:endParaRPr lang="en-US" sz="1200">
              <a:solidFill>
                <a:schemeClr val="tx1"/>
              </a:solidFill>
              <a:cs typeface="Segoe UI" pitchFamily="34" charset="0"/>
            </a:endParaRPr>
          </a:p>
          <a:p>
            <a:pPr defTabSz="932472" fontAlgn="base">
              <a:spcBef>
                <a:spcPct val="0"/>
              </a:spcBef>
              <a:spcAft>
                <a:spcPct val="0"/>
              </a:spcAft>
            </a:pPr>
            <a:r>
              <a:rPr lang="en-US" sz="1200">
                <a:solidFill>
                  <a:schemeClr val="tx1"/>
                </a:solidFill>
                <a:cs typeface="Segoe UI" pitchFamily="34" charset="0"/>
              </a:rPr>
              <a:t>+ Extract images and text, OCR as needed</a:t>
            </a:r>
          </a:p>
          <a:p>
            <a:pPr defTabSz="932472" fontAlgn="base">
              <a:spcBef>
                <a:spcPct val="0"/>
              </a:spcBef>
              <a:spcAft>
                <a:spcPct val="0"/>
              </a:spcAft>
            </a:pPr>
            <a:endParaRPr lang="en-US" sz="1200">
              <a:solidFill>
                <a:schemeClr val="tx1"/>
              </a:solidFill>
              <a:cs typeface="Segoe UI" pitchFamily="34" charset="0"/>
            </a:endParaRPr>
          </a:p>
        </p:txBody>
      </p:sp>
      <p:cxnSp>
        <p:nvCxnSpPr>
          <p:cNvPr id="23" name="Straight Arrow Connector 22">
            <a:extLst>
              <a:ext uri="{FF2B5EF4-FFF2-40B4-BE49-F238E27FC236}">
                <a16:creationId xmlns:a16="http://schemas.microsoft.com/office/drawing/2014/main" id="{C2DA0CAA-0E4B-9F29-EF19-F615B0FFA934}"/>
              </a:ext>
              <a:ext uri="{C183D7F6-B498-43B3-948B-1728B52AA6E4}">
                <adec:decorative xmlns:adec="http://schemas.microsoft.com/office/drawing/2017/decorative" val="1"/>
              </a:ext>
            </a:extLst>
          </p:cNvPr>
          <p:cNvCxnSpPr>
            <a:cxnSpLocks/>
          </p:cNvCxnSpPr>
          <p:nvPr/>
        </p:nvCxnSpPr>
        <p:spPr>
          <a:xfrm flipV="1">
            <a:off x="4714563"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7" name="Graphic 36" descr="Text block icon">
            <a:extLst>
              <a:ext uri="{FF2B5EF4-FFF2-40B4-BE49-F238E27FC236}">
                <a16:creationId xmlns:a16="http://schemas.microsoft.com/office/drawing/2014/main" id="{B5069274-36CE-3986-02BE-8FE2083A22BB}"/>
              </a:ext>
            </a:extLst>
          </p:cNvPr>
          <p:cNvSpPr/>
          <p:nvPr/>
        </p:nvSpPr>
        <p:spPr>
          <a:xfrm>
            <a:off x="5826982" y="2077989"/>
            <a:ext cx="540946" cy="541001"/>
          </a:xfrm>
          <a:custGeom>
            <a:avLst/>
            <a:gdLst>
              <a:gd name="connsiteX0" fmla="*/ 16765 w 447063"/>
              <a:gd name="connsiteY0" fmla="*/ 290591 h 447108"/>
              <a:gd name="connsiteX1" fmla="*/ 33373 w 447063"/>
              <a:gd name="connsiteY1" fmla="*/ 305076 h 447108"/>
              <a:gd name="connsiteX2" fmla="*/ 33530 w 447063"/>
              <a:gd name="connsiteY2" fmla="*/ 307356 h 447108"/>
              <a:gd name="connsiteX3" fmla="*/ 33530 w 447063"/>
              <a:gd name="connsiteY3" fmla="*/ 385637 h 447108"/>
              <a:gd name="connsiteX4" fmla="*/ 33686 w 447063"/>
              <a:gd name="connsiteY4" fmla="*/ 388498 h 447108"/>
              <a:gd name="connsiteX5" fmla="*/ 58610 w 447063"/>
              <a:gd name="connsiteY5" fmla="*/ 413444 h 447108"/>
              <a:gd name="connsiteX6" fmla="*/ 61471 w 447063"/>
              <a:gd name="connsiteY6" fmla="*/ 413578 h 447108"/>
              <a:gd name="connsiteX7" fmla="*/ 139707 w 447063"/>
              <a:gd name="connsiteY7" fmla="*/ 413578 h 447108"/>
              <a:gd name="connsiteX8" fmla="*/ 141987 w 447063"/>
              <a:gd name="connsiteY8" fmla="*/ 413735 h 447108"/>
              <a:gd name="connsiteX9" fmla="*/ 156311 w 447063"/>
              <a:gd name="connsiteY9" fmla="*/ 432628 h 447108"/>
              <a:gd name="connsiteX10" fmla="*/ 141987 w 447063"/>
              <a:gd name="connsiteY10" fmla="*/ 446952 h 447108"/>
              <a:gd name="connsiteX11" fmla="*/ 139707 w 447063"/>
              <a:gd name="connsiteY11" fmla="*/ 447108 h 447108"/>
              <a:gd name="connsiteX12" fmla="*/ 61471 w 447063"/>
              <a:gd name="connsiteY12" fmla="*/ 447108 h 447108"/>
              <a:gd name="connsiteX13" fmla="*/ 57738 w 447063"/>
              <a:gd name="connsiteY13" fmla="*/ 446996 h 447108"/>
              <a:gd name="connsiteX14" fmla="*/ 112 w 447063"/>
              <a:gd name="connsiteY14" fmla="*/ 389549 h 447108"/>
              <a:gd name="connsiteX15" fmla="*/ 0 w 447063"/>
              <a:gd name="connsiteY15" fmla="*/ 385637 h 447108"/>
              <a:gd name="connsiteX16" fmla="*/ 0 w 447063"/>
              <a:gd name="connsiteY16" fmla="*/ 307356 h 447108"/>
              <a:gd name="connsiteX17" fmla="*/ 156 w 447063"/>
              <a:gd name="connsiteY17" fmla="*/ 305076 h 447108"/>
              <a:gd name="connsiteX18" fmla="*/ 16765 w 447063"/>
              <a:gd name="connsiteY18" fmla="*/ 290591 h 447108"/>
              <a:gd name="connsiteX19" fmla="*/ 430298 w 447063"/>
              <a:gd name="connsiteY19" fmla="*/ 290591 h 447108"/>
              <a:gd name="connsiteX20" fmla="*/ 446907 w 447063"/>
              <a:gd name="connsiteY20" fmla="*/ 305076 h 447108"/>
              <a:gd name="connsiteX21" fmla="*/ 447063 w 447063"/>
              <a:gd name="connsiteY21" fmla="*/ 307356 h 447108"/>
              <a:gd name="connsiteX22" fmla="*/ 447063 w 447063"/>
              <a:gd name="connsiteY22" fmla="*/ 385637 h 447108"/>
              <a:gd name="connsiteX23" fmla="*/ 389347 w 447063"/>
              <a:gd name="connsiteY23" fmla="*/ 446996 h 447108"/>
              <a:gd name="connsiteX24" fmla="*/ 385592 w 447063"/>
              <a:gd name="connsiteY24" fmla="*/ 447108 h 447108"/>
              <a:gd name="connsiteX25" fmla="*/ 307356 w 447063"/>
              <a:gd name="connsiteY25" fmla="*/ 447108 h 447108"/>
              <a:gd name="connsiteX26" fmla="*/ 290596 w 447063"/>
              <a:gd name="connsiteY26" fmla="*/ 430339 h 447108"/>
              <a:gd name="connsiteX27" fmla="*/ 305076 w 447063"/>
              <a:gd name="connsiteY27" fmla="*/ 413735 h 447108"/>
              <a:gd name="connsiteX28" fmla="*/ 307356 w 447063"/>
              <a:gd name="connsiteY28" fmla="*/ 413578 h 447108"/>
              <a:gd name="connsiteX29" fmla="*/ 385592 w 447063"/>
              <a:gd name="connsiteY29" fmla="*/ 413578 h 447108"/>
              <a:gd name="connsiteX30" fmla="*/ 413399 w 447063"/>
              <a:gd name="connsiteY30" fmla="*/ 388498 h 447108"/>
              <a:gd name="connsiteX31" fmla="*/ 413534 w 447063"/>
              <a:gd name="connsiteY31" fmla="*/ 385637 h 447108"/>
              <a:gd name="connsiteX32" fmla="*/ 413534 w 447063"/>
              <a:gd name="connsiteY32" fmla="*/ 307356 h 447108"/>
              <a:gd name="connsiteX33" fmla="*/ 430298 w 447063"/>
              <a:gd name="connsiteY33" fmla="*/ 290591 h 447108"/>
              <a:gd name="connsiteX34" fmla="*/ 223599 w 447063"/>
              <a:gd name="connsiteY34" fmla="*/ 290591 h 447108"/>
              <a:gd name="connsiteX35" fmla="*/ 245927 w 447063"/>
              <a:gd name="connsiteY35" fmla="*/ 312969 h 447108"/>
              <a:gd name="connsiteX36" fmla="*/ 226214 w 447063"/>
              <a:gd name="connsiteY36" fmla="*/ 335141 h 447108"/>
              <a:gd name="connsiteX37" fmla="*/ 223599 w 447063"/>
              <a:gd name="connsiteY37" fmla="*/ 335298 h 447108"/>
              <a:gd name="connsiteX38" fmla="*/ 134186 w 447063"/>
              <a:gd name="connsiteY38" fmla="*/ 335298 h 447108"/>
              <a:gd name="connsiteX39" fmla="*/ 111880 w 447063"/>
              <a:gd name="connsiteY39" fmla="*/ 312897 h 447108"/>
              <a:gd name="connsiteX40" fmla="*/ 131593 w 447063"/>
              <a:gd name="connsiteY40" fmla="*/ 290748 h 447108"/>
              <a:gd name="connsiteX41" fmla="*/ 134186 w 447063"/>
              <a:gd name="connsiteY41" fmla="*/ 290591 h 447108"/>
              <a:gd name="connsiteX42" fmla="*/ 223599 w 447063"/>
              <a:gd name="connsiteY42" fmla="*/ 290591 h 447108"/>
              <a:gd name="connsiteX43" fmla="*/ 313011 w 447063"/>
              <a:gd name="connsiteY43" fmla="*/ 201179 h 447108"/>
              <a:gd name="connsiteX44" fmla="*/ 335340 w 447063"/>
              <a:gd name="connsiteY44" fmla="*/ 223556 h 447108"/>
              <a:gd name="connsiteX45" fmla="*/ 315627 w 447063"/>
              <a:gd name="connsiteY45" fmla="*/ 245728 h 447108"/>
              <a:gd name="connsiteX46" fmla="*/ 313011 w 447063"/>
              <a:gd name="connsiteY46" fmla="*/ 245885 h 447108"/>
              <a:gd name="connsiteX47" fmla="*/ 134186 w 447063"/>
              <a:gd name="connsiteY47" fmla="*/ 245885 h 447108"/>
              <a:gd name="connsiteX48" fmla="*/ 111880 w 447063"/>
              <a:gd name="connsiteY48" fmla="*/ 223485 h 447108"/>
              <a:gd name="connsiteX49" fmla="*/ 131593 w 447063"/>
              <a:gd name="connsiteY49" fmla="*/ 201335 h 447108"/>
              <a:gd name="connsiteX50" fmla="*/ 134186 w 447063"/>
              <a:gd name="connsiteY50" fmla="*/ 201179 h 447108"/>
              <a:gd name="connsiteX51" fmla="*/ 313011 w 447063"/>
              <a:gd name="connsiteY51" fmla="*/ 201179 h 447108"/>
              <a:gd name="connsiteX52" fmla="*/ 139707 w 447063"/>
              <a:gd name="connsiteY52" fmla="*/ 0 h 447108"/>
              <a:gd name="connsiteX53" fmla="*/ 156467 w 447063"/>
              <a:gd name="connsiteY53" fmla="*/ 16770 h 447108"/>
              <a:gd name="connsiteX54" fmla="*/ 141987 w 447063"/>
              <a:gd name="connsiteY54" fmla="*/ 33373 h 447108"/>
              <a:gd name="connsiteX55" fmla="*/ 139707 w 447063"/>
              <a:gd name="connsiteY55" fmla="*/ 33530 h 447108"/>
              <a:gd name="connsiteX56" fmla="*/ 61471 w 447063"/>
              <a:gd name="connsiteY56" fmla="*/ 33530 h 447108"/>
              <a:gd name="connsiteX57" fmla="*/ 33686 w 447063"/>
              <a:gd name="connsiteY57" fmla="*/ 58610 h 447108"/>
              <a:gd name="connsiteX58" fmla="*/ 33530 w 447063"/>
              <a:gd name="connsiteY58" fmla="*/ 61471 h 447108"/>
              <a:gd name="connsiteX59" fmla="*/ 33530 w 447063"/>
              <a:gd name="connsiteY59" fmla="*/ 139752 h 447108"/>
              <a:gd name="connsiteX60" fmla="*/ 16760 w 447063"/>
              <a:gd name="connsiteY60" fmla="*/ 156512 h 447108"/>
              <a:gd name="connsiteX61" fmla="*/ 156 w 447063"/>
              <a:gd name="connsiteY61" fmla="*/ 142032 h 447108"/>
              <a:gd name="connsiteX62" fmla="*/ 0 w 447063"/>
              <a:gd name="connsiteY62" fmla="*/ 139752 h 447108"/>
              <a:gd name="connsiteX63" fmla="*/ 0 w 447063"/>
              <a:gd name="connsiteY63" fmla="*/ 61471 h 447108"/>
              <a:gd name="connsiteX64" fmla="*/ 57738 w 447063"/>
              <a:gd name="connsiteY64" fmla="*/ 112 h 447108"/>
              <a:gd name="connsiteX65" fmla="*/ 61471 w 447063"/>
              <a:gd name="connsiteY65" fmla="*/ 0 h 447108"/>
              <a:gd name="connsiteX66" fmla="*/ 139707 w 447063"/>
              <a:gd name="connsiteY66" fmla="*/ 0 h 447108"/>
              <a:gd name="connsiteX67" fmla="*/ 385592 w 447063"/>
              <a:gd name="connsiteY67" fmla="*/ 0 h 447108"/>
              <a:gd name="connsiteX68" fmla="*/ 389347 w 447063"/>
              <a:gd name="connsiteY68" fmla="*/ 112 h 447108"/>
              <a:gd name="connsiteX69" fmla="*/ 446952 w 447063"/>
              <a:gd name="connsiteY69" fmla="*/ 57559 h 447108"/>
              <a:gd name="connsiteX70" fmla="*/ 447063 w 447063"/>
              <a:gd name="connsiteY70" fmla="*/ 61471 h 447108"/>
              <a:gd name="connsiteX71" fmla="*/ 447063 w 447063"/>
              <a:gd name="connsiteY71" fmla="*/ 139752 h 447108"/>
              <a:gd name="connsiteX72" fmla="*/ 446907 w 447063"/>
              <a:gd name="connsiteY72" fmla="*/ 142032 h 447108"/>
              <a:gd name="connsiteX73" fmla="*/ 428014 w 447063"/>
              <a:gd name="connsiteY73" fmla="*/ 156355 h 447108"/>
              <a:gd name="connsiteX74" fmla="*/ 413690 w 447063"/>
              <a:gd name="connsiteY74" fmla="*/ 142032 h 447108"/>
              <a:gd name="connsiteX75" fmla="*/ 413534 w 447063"/>
              <a:gd name="connsiteY75" fmla="*/ 139752 h 447108"/>
              <a:gd name="connsiteX76" fmla="*/ 413534 w 447063"/>
              <a:gd name="connsiteY76" fmla="*/ 61471 h 447108"/>
              <a:gd name="connsiteX77" fmla="*/ 413399 w 447063"/>
              <a:gd name="connsiteY77" fmla="*/ 58610 h 447108"/>
              <a:gd name="connsiteX78" fmla="*/ 388453 w 447063"/>
              <a:gd name="connsiteY78" fmla="*/ 33664 h 447108"/>
              <a:gd name="connsiteX79" fmla="*/ 385592 w 447063"/>
              <a:gd name="connsiteY79" fmla="*/ 33530 h 447108"/>
              <a:gd name="connsiteX80" fmla="*/ 307356 w 447063"/>
              <a:gd name="connsiteY80" fmla="*/ 33530 h 447108"/>
              <a:gd name="connsiteX81" fmla="*/ 305076 w 447063"/>
              <a:gd name="connsiteY81" fmla="*/ 33373 h 447108"/>
              <a:gd name="connsiteX82" fmla="*/ 290752 w 447063"/>
              <a:gd name="connsiteY82" fmla="*/ 14480 h 447108"/>
              <a:gd name="connsiteX83" fmla="*/ 305076 w 447063"/>
              <a:gd name="connsiteY83" fmla="*/ 156 h 447108"/>
              <a:gd name="connsiteX84" fmla="*/ 307356 w 447063"/>
              <a:gd name="connsiteY84" fmla="*/ 0 h 447108"/>
              <a:gd name="connsiteX85" fmla="*/ 385592 w 447063"/>
              <a:gd name="connsiteY85" fmla="*/ 0 h 447108"/>
              <a:gd name="connsiteX86" fmla="*/ 313011 w 447063"/>
              <a:gd name="connsiteY86" fmla="*/ 111766 h 447108"/>
              <a:gd name="connsiteX87" fmla="*/ 335340 w 447063"/>
              <a:gd name="connsiteY87" fmla="*/ 134144 h 447108"/>
              <a:gd name="connsiteX88" fmla="*/ 315627 w 447063"/>
              <a:gd name="connsiteY88" fmla="*/ 156316 h 447108"/>
              <a:gd name="connsiteX89" fmla="*/ 313011 w 447063"/>
              <a:gd name="connsiteY89" fmla="*/ 156472 h 447108"/>
              <a:gd name="connsiteX90" fmla="*/ 134186 w 447063"/>
              <a:gd name="connsiteY90" fmla="*/ 156472 h 447108"/>
              <a:gd name="connsiteX91" fmla="*/ 111880 w 447063"/>
              <a:gd name="connsiteY91" fmla="*/ 134072 h 447108"/>
              <a:gd name="connsiteX92" fmla="*/ 131593 w 447063"/>
              <a:gd name="connsiteY92" fmla="*/ 111922 h 447108"/>
              <a:gd name="connsiteX93" fmla="*/ 134186 w 447063"/>
              <a:gd name="connsiteY93" fmla="*/ 111766 h 447108"/>
              <a:gd name="connsiteX94" fmla="*/ 313011 w 447063"/>
              <a:gd name="connsiteY94" fmla="*/ 111766 h 447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447063" h="447108">
                <a:moveTo>
                  <a:pt x="16765" y="290591"/>
                </a:moveTo>
                <a:cubicBezTo>
                  <a:pt x="25143" y="290591"/>
                  <a:pt x="32234" y="296776"/>
                  <a:pt x="33373" y="305076"/>
                </a:cubicBezTo>
                <a:lnTo>
                  <a:pt x="33530" y="307356"/>
                </a:lnTo>
                <a:lnTo>
                  <a:pt x="33530" y="385637"/>
                </a:lnTo>
                <a:lnTo>
                  <a:pt x="33686" y="388498"/>
                </a:lnTo>
                <a:cubicBezTo>
                  <a:pt x="35035" y="401669"/>
                  <a:pt x="45441" y="412083"/>
                  <a:pt x="58610" y="413444"/>
                </a:cubicBezTo>
                <a:lnTo>
                  <a:pt x="61471" y="413578"/>
                </a:lnTo>
                <a:lnTo>
                  <a:pt x="139707" y="413578"/>
                </a:lnTo>
                <a:lnTo>
                  <a:pt x="141987" y="413735"/>
                </a:lnTo>
                <a:cubicBezTo>
                  <a:pt x="151160" y="414998"/>
                  <a:pt x="157573" y="423456"/>
                  <a:pt x="156311" y="432628"/>
                </a:cubicBezTo>
                <a:cubicBezTo>
                  <a:pt x="155286" y="440074"/>
                  <a:pt x="149432" y="445928"/>
                  <a:pt x="141987" y="446952"/>
                </a:cubicBezTo>
                <a:lnTo>
                  <a:pt x="139707" y="447108"/>
                </a:lnTo>
                <a:lnTo>
                  <a:pt x="61471" y="447108"/>
                </a:lnTo>
                <a:lnTo>
                  <a:pt x="57738" y="446996"/>
                </a:lnTo>
                <a:cubicBezTo>
                  <a:pt x="26790" y="445121"/>
                  <a:pt x="2084" y="420490"/>
                  <a:pt x="112" y="389549"/>
                </a:cubicBezTo>
                <a:lnTo>
                  <a:pt x="0" y="385637"/>
                </a:lnTo>
                <a:lnTo>
                  <a:pt x="0" y="307356"/>
                </a:lnTo>
                <a:lnTo>
                  <a:pt x="156" y="305076"/>
                </a:lnTo>
                <a:cubicBezTo>
                  <a:pt x="1296" y="296776"/>
                  <a:pt x="8387" y="290591"/>
                  <a:pt x="16765" y="290591"/>
                </a:cubicBezTo>
                <a:close/>
                <a:moveTo>
                  <a:pt x="430298" y="290591"/>
                </a:moveTo>
                <a:cubicBezTo>
                  <a:pt x="438676" y="290591"/>
                  <a:pt x="445767" y="296776"/>
                  <a:pt x="446907" y="305076"/>
                </a:cubicBezTo>
                <a:lnTo>
                  <a:pt x="447063" y="307356"/>
                </a:lnTo>
                <a:lnTo>
                  <a:pt x="447063" y="385637"/>
                </a:lnTo>
                <a:cubicBezTo>
                  <a:pt x="447066" y="418129"/>
                  <a:pt x="421780" y="445011"/>
                  <a:pt x="389347" y="446996"/>
                </a:cubicBezTo>
                <a:lnTo>
                  <a:pt x="385592" y="447108"/>
                </a:lnTo>
                <a:lnTo>
                  <a:pt x="307356" y="447108"/>
                </a:lnTo>
                <a:cubicBezTo>
                  <a:pt x="298097" y="447106"/>
                  <a:pt x="290593" y="439597"/>
                  <a:pt x="290596" y="430339"/>
                </a:cubicBezTo>
                <a:cubicBezTo>
                  <a:pt x="290598" y="421963"/>
                  <a:pt x="296781" y="414877"/>
                  <a:pt x="305076" y="413735"/>
                </a:cubicBezTo>
                <a:lnTo>
                  <a:pt x="307356" y="413578"/>
                </a:lnTo>
                <a:lnTo>
                  <a:pt x="385592" y="413578"/>
                </a:lnTo>
                <a:cubicBezTo>
                  <a:pt x="399921" y="413585"/>
                  <a:pt x="411933" y="402750"/>
                  <a:pt x="413399" y="388498"/>
                </a:cubicBezTo>
                <a:lnTo>
                  <a:pt x="413534" y="385637"/>
                </a:lnTo>
                <a:lnTo>
                  <a:pt x="413534" y="307356"/>
                </a:lnTo>
                <a:cubicBezTo>
                  <a:pt x="413534" y="298097"/>
                  <a:pt x="421040" y="290591"/>
                  <a:pt x="430298" y="290591"/>
                </a:cubicBezTo>
                <a:close/>
                <a:moveTo>
                  <a:pt x="223599" y="290591"/>
                </a:moveTo>
                <a:cubicBezTo>
                  <a:pt x="235944" y="290605"/>
                  <a:pt x="245941" y="300623"/>
                  <a:pt x="245927" y="312969"/>
                </a:cubicBezTo>
                <a:cubicBezTo>
                  <a:pt x="245914" y="324284"/>
                  <a:pt x="237449" y="333804"/>
                  <a:pt x="226214" y="335141"/>
                </a:cubicBezTo>
                <a:lnTo>
                  <a:pt x="223599" y="335298"/>
                </a:lnTo>
                <a:lnTo>
                  <a:pt x="134186" y="335298"/>
                </a:lnTo>
                <a:cubicBezTo>
                  <a:pt x="121841" y="335271"/>
                  <a:pt x="111854" y="325243"/>
                  <a:pt x="111880" y="312897"/>
                </a:cubicBezTo>
                <a:cubicBezTo>
                  <a:pt x="111904" y="301591"/>
                  <a:pt x="120366" y="292082"/>
                  <a:pt x="131593" y="290748"/>
                </a:cubicBezTo>
                <a:lnTo>
                  <a:pt x="134186" y="290591"/>
                </a:lnTo>
                <a:lnTo>
                  <a:pt x="223599" y="290591"/>
                </a:lnTo>
                <a:close/>
                <a:moveTo>
                  <a:pt x="313011" y="201179"/>
                </a:moveTo>
                <a:cubicBezTo>
                  <a:pt x="325357" y="201192"/>
                  <a:pt x="335353" y="211211"/>
                  <a:pt x="335340" y="223556"/>
                </a:cubicBezTo>
                <a:cubicBezTo>
                  <a:pt x="335327" y="234871"/>
                  <a:pt x="326861" y="244392"/>
                  <a:pt x="315627" y="245728"/>
                </a:cubicBezTo>
                <a:lnTo>
                  <a:pt x="313011" y="245885"/>
                </a:lnTo>
                <a:lnTo>
                  <a:pt x="134186" y="245885"/>
                </a:lnTo>
                <a:cubicBezTo>
                  <a:pt x="121841" y="245858"/>
                  <a:pt x="111854" y="235830"/>
                  <a:pt x="111880" y="223485"/>
                </a:cubicBezTo>
                <a:cubicBezTo>
                  <a:pt x="111904" y="212178"/>
                  <a:pt x="120366" y="202669"/>
                  <a:pt x="131593" y="201335"/>
                </a:cubicBezTo>
                <a:lnTo>
                  <a:pt x="134186" y="201179"/>
                </a:lnTo>
                <a:lnTo>
                  <a:pt x="313011" y="201179"/>
                </a:lnTo>
                <a:close/>
                <a:moveTo>
                  <a:pt x="139707" y="0"/>
                </a:moveTo>
                <a:cubicBezTo>
                  <a:pt x="148966" y="3"/>
                  <a:pt x="156470" y="7511"/>
                  <a:pt x="156467" y="16770"/>
                </a:cubicBezTo>
                <a:cubicBezTo>
                  <a:pt x="156465" y="25144"/>
                  <a:pt x="150283" y="32232"/>
                  <a:pt x="141987" y="33373"/>
                </a:cubicBezTo>
                <a:lnTo>
                  <a:pt x="139707" y="33530"/>
                </a:lnTo>
                <a:lnTo>
                  <a:pt x="61471" y="33530"/>
                </a:lnTo>
                <a:cubicBezTo>
                  <a:pt x="47151" y="33535"/>
                  <a:pt x="35153" y="44365"/>
                  <a:pt x="33686" y="58610"/>
                </a:cubicBezTo>
                <a:lnTo>
                  <a:pt x="33530" y="61471"/>
                </a:lnTo>
                <a:lnTo>
                  <a:pt x="33530" y="139752"/>
                </a:lnTo>
                <a:cubicBezTo>
                  <a:pt x="33527" y="149011"/>
                  <a:pt x="26019" y="156515"/>
                  <a:pt x="16760" y="156512"/>
                </a:cubicBezTo>
                <a:cubicBezTo>
                  <a:pt x="8386" y="156509"/>
                  <a:pt x="1298" y="150328"/>
                  <a:pt x="156" y="142032"/>
                </a:cubicBezTo>
                <a:lnTo>
                  <a:pt x="0" y="139752"/>
                </a:lnTo>
                <a:lnTo>
                  <a:pt x="0" y="61471"/>
                </a:lnTo>
                <a:cubicBezTo>
                  <a:pt x="-1" y="28971"/>
                  <a:pt x="25298" y="2085"/>
                  <a:pt x="57738" y="112"/>
                </a:cubicBezTo>
                <a:lnTo>
                  <a:pt x="61471" y="0"/>
                </a:lnTo>
                <a:lnTo>
                  <a:pt x="139707" y="0"/>
                </a:lnTo>
                <a:close/>
                <a:moveTo>
                  <a:pt x="385592" y="0"/>
                </a:moveTo>
                <a:lnTo>
                  <a:pt x="389347" y="112"/>
                </a:lnTo>
                <a:cubicBezTo>
                  <a:pt x="420287" y="1999"/>
                  <a:pt x="444980" y="26626"/>
                  <a:pt x="446952" y="57559"/>
                </a:cubicBezTo>
                <a:lnTo>
                  <a:pt x="447063" y="61471"/>
                </a:lnTo>
                <a:lnTo>
                  <a:pt x="447063" y="139752"/>
                </a:lnTo>
                <a:lnTo>
                  <a:pt x="446907" y="142032"/>
                </a:lnTo>
                <a:cubicBezTo>
                  <a:pt x="445644" y="151205"/>
                  <a:pt x="437185" y="157617"/>
                  <a:pt x="428014" y="156355"/>
                </a:cubicBezTo>
                <a:cubicBezTo>
                  <a:pt x="420568" y="155331"/>
                  <a:pt x="414714" y="149477"/>
                  <a:pt x="413690" y="142032"/>
                </a:cubicBezTo>
                <a:lnTo>
                  <a:pt x="413534" y="139752"/>
                </a:lnTo>
                <a:lnTo>
                  <a:pt x="413534" y="61471"/>
                </a:lnTo>
                <a:lnTo>
                  <a:pt x="413399" y="58610"/>
                </a:lnTo>
                <a:cubicBezTo>
                  <a:pt x="412049" y="45433"/>
                  <a:pt x="401631" y="35015"/>
                  <a:pt x="388453" y="33664"/>
                </a:cubicBezTo>
                <a:lnTo>
                  <a:pt x="385592" y="33530"/>
                </a:lnTo>
                <a:lnTo>
                  <a:pt x="307356" y="33530"/>
                </a:lnTo>
                <a:lnTo>
                  <a:pt x="305076" y="33373"/>
                </a:lnTo>
                <a:cubicBezTo>
                  <a:pt x="295905" y="32111"/>
                  <a:pt x="289491" y="23652"/>
                  <a:pt x="290752" y="14480"/>
                </a:cubicBezTo>
                <a:cubicBezTo>
                  <a:pt x="291778" y="7035"/>
                  <a:pt x="297630" y="1181"/>
                  <a:pt x="305076" y="156"/>
                </a:cubicBezTo>
                <a:lnTo>
                  <a:pt x="307356" y="0"/>
                </a:lnTo>
                <a:lnTo>
                  <a:pt x="385592" y="0"/>
                </a:lnTo>
                <a:close/>
                <a:moveTo>
                  <a:pt x="313011" y="111766"/>
                </a:moveTo>
                <a:cubicBezTo>
                  <a:pt x="325357" y="111779"/>
                  <a:pt x="335353" y="121798"/>
                  <a:pt x="335340" y="134144"/>
                </a:cubicBezTo>
                <a:cubicBezTo>
                  <a:pt x="335327" y="145458"/>
                  <a:pt x="326861" y="154979"/>
                  <a:pt x="315627" y="156316"/>
                </a:cubicBezTo>
                <a:lnTo>
                  <a:pt x="313011" y="156472"/>
                </a:lnTo>
                <a:lnTo>
                  <a:pt x="134186" y="156472"/>
                </a:lnTo>
                <a:cubicBezTo>
                  <a:pt x="121841" y="156446"/>
                  <a:pt x="111854" y="146417"/>
                  <a:pt x="111880" y="134072"/>
                </a:cubicBezTo>
                <a:cubicBezTo>
                  <a:pt x="111904" y="122766"/>
                  <a:pt x="120366" y="113257"/>
                  <a:pt x="131593" y="111922"/>
                </a:cubicBezTo>
                <a:lnTo>
                  <a:pt x="134186" y="111766"/>
                </a:lnTo>
                <a:lnTo>
                  <a:pt x="313011" y="111766"/>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u="sng">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9" name="Rounded Rectangle 8">
            <a:extLst>
              <a:ext uri="{FF2B5EF4-FFF2-40B4-BE49-F238E27FC236}">
                <a16:creationId xmlns:a16="http://schemas.microsoft.com/office/drawing/2014/main" id="{B885F41C-9C8B-246F-1320-43E0D72763EE}"/>
              </a:ext>
              <a:ext uri="{C183D7F6-B498-43B3-948B-1728B52AA6E4}">
                <adec:decorative xmlns:adec="http://schemas.microsoft.com/office/drawing/2017/decorative" val="1"/>
              </a:ext>
            </a:extLst>
          </p:cNvPr>
          <p:cNvSpPr/>
          <p:nvPr/>
        </p:nvSpPr>
        <p:spPr bwMode="auto">
          <a:xfrm>
            <a:off x="5079177"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u="sng" err="1">
              <a:gradFill>
                <a:gsLst>
                  <a:gs pos="41958">
                    <a:srgbClr val="FFFFFF"/>
                  </a:gs>
                  <a:gs pos="63000">
                    <a:srgbClr val="FFFFFF"/>
                  </a:gs>
                </a:gsLst>
                <a:lin ang="0" scaled="0"/>
              </a:gradFill>
              <a:latin typeface="Segoe UI"/>
              <a:cs typeface="Segoe UI" panose="020B0502040204020203" pitchFamily="34" charset="0"/>
            </a:endParaRPr>
          </a:p>
        </p:txBody>
      </p:sp>
      <p:sp>
        <p:nvSpPr>
          <p:cNvPr id="20" name="Rounded Rectangle 1">
            <a:extLst>
              <a:ext uri="{FF2B5EF4-FFF2-40B4-BE49-F238E27FC236}">
                <a16:creationId xmlns:a16="http://schemas.microsoft.com/office/drawing/2014/main" id="{2EB45F94-1E51-D80B-6764-06C3A1908556}"/>
              </a:ext>
              <a:ext uri="{C183D7F6-B498-43B3-948B-1728B52AA6E4}">
                <adec:decorative xmlns:adec="http://schemas.microsoft.com/office/drawing/2017/decorative" val="1"/>
              </a:ext>
            </a:extLst>
          </p:cNvPr>
          <p:cNvSpPr/>
          <p:nvPr/>
        </p:nvSpPr>
        <p:spPr bwMode="auto">
          <a:xfrm>
            <a:off x="5255369" y="2947885"/>
            <a:ext cx="1678016" cy="247177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Chunking</a:t>
            </a:r>
            <a:br>
              <a:rPr lang="en-US" sz="1400">
                <a:solidFill>
                  <a:schemeClr val="tx1"/>
                </a:solidFill>
                <a:latin typeface="+mj-lt"/>
                <a:cs typeface="Segoe UI" pitchFamily="34" charset="0"/>
              </a:rPr>
            </a:b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Split text</a:t>
            </a:r>
            <a:br>
              <a:rPr lang="en-US" sz="1200">
                <a:solidFill>
                  <a:schemeClr val="tx1"/>
                </a:solidFill>
                <a:cs typeface="Segoe UI" pitchFamily="34" charset="0"/>
              </a:rPr>
            </a:br>
            <a:r>
              <a:rPr lang="en-US" sz="1200">
                <a:solidFill>
                  <a:schemeClr val="tx1"/>
                </a:solidFill>
                <a:cs typeface="Segoe UI" pitchFamily="34" charset="0"/>
              </a:rPr>
              <a:t>into passages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Propagate document metadata</a:t>
            </a:r>
          </a:p>
        </p:txBody>
      </p:sp>
      <p:cxnSp>
        <p:nvCxnSpPr>
          <p:cNvPr id="32" name="Straight Arrow Connector 31">
            <a:extLst>
              <a:ext uri="{FF2B5EF4-FFF2-40B4-BE49-F238E27FC236}">
                <a16:creationId xmlns:a16="http://schemas.microsoft.com/office/drawing/2014/main" id="{7147F18A-3AC1-C300-523F-8CB6382444C7}"/>
              </a:ext>
              <a:ext uri="{C183D7F6-B498-43B3-948B-1728B52AA6E4}">
                <adec:decorative xmlns:adec="http://schemas.microsoft.com/office/drawing/2017/decorative" val="1"/>
              </a:ext>
            </a:extLst>
          </p:cNvPr>
          <p:cNvCxnSpPr>
            <a:cxnSpLocks/>
          </p:cNvCxnSpPr>
          <p:nvPr/>
        </p:nvCxnSpPr>
        <p:spPr>
          <a:xfrm flipV="1">
            <a:off x="6962051"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sp>
        <p:nvSpPr>
          <p:cNvPr id="48" name="Graphic 34" descr="Double sided arrow icon">
            <a:extLst>
              <a:ext uri="{FF2B5EF4-FFF2-40B4-BE49-F238E27FC236}">
                <a16:creationId xmlns:a16="http://schemas.microsoft.com/office/drawing/2014/main" id="{8B68D46C-092E-136E-4F18-CA81293E4D73}"/>
              </a:ext>
            </a:extLst>
          </p:cNvPr>
          <p:cNvSpPr/>
          <p:nvPr/>
        </p:nvSpPr>
        <p:spPr>
          <a:xfrm rot="16200000">
            <a:off x="8086030" y="2091343"/>
            <a:ext cx="513899" cy="514293"/>
          </a:xfrm>
          <a:custGeom>
            <a:avLst/>
            <a:gdLst>
              <a:gd name="connsiteX0" fmla="*/ 328753 w 424710"/>
              <a:gd name="connsiteY0" fmla="*/ 6824 h 425035"/>
              <a:gd name="connsiteX1" fmla="*/ 297145 w 424710"/>
              <a:gd name="connsiteY1" fmla="*/ 6275 h 425035"/>
              <a:gd name="connsiteX2" fmla="*/ 296595 w 424710"/>
              <a:gd name="connsiteY2" fmla="*/ 37882 h 425035"/>
              <a:gd name="connsiteX3" fmla="*/ 297145 w 424710"/>
              <a:gd name="connsiteY3" fmla="*/ 38432 h 425035"/>
              <a:gd name="connsiteX4" fmla="*/ 348423 w 424710"/>
              <a:gd name="connsiteY4" fmla="*/ 89710 h 425035"/>
              <a:gd name="connsiteX5" fmla="*/ 190006 w 424710"/>
              <a:gd name="connsiteY5" fmla="*/ 89710 h 425035"/>
              <a:gd name="connsiteX6" fmla="*/ 89417 w 424710"/>
              <a:gd name="connsiteY6" fmla="*/ 190299 h 425035"/>
              <a:gd name="connsiteX7" fmla="*/ 89417 w 424710"/>
              <a:gd name="connsiteY7" fmla="*/ 348694 h 425035"/>
              <a:gd name="connsiteX8" fmla="*/ 38161 w 424710"/>
              <a:gd name="connsiteY8" fmla="*/ 297438 h 425035"/>
              <a:gd name="connsiteX9" fmla="*/ 6543 w 424710"/>
              <a:gd name="connsiteY9" fmla="*/ 297449 h 425035"/>
              <a:gd name="connsiteX10" fmla="*/ 6554 w 424710"/>
              <a:gd name="connsiteY10" fmla="*/ 329067 h 425035"/>
              <a:gd name="connsiteX11" fmla="*/ 95967 w 424710"/>
              <a:gd name="connsiteY11" fmla="*/ 418480 h 425035"/>
              <a:gd name="connsiteX12" fmla="*/ 127579 w 424710"/>
              <a:gd name="connsiteY12" fmla="*/ 418498 h 425035"/>
              <a:gd name="connsiteX13" fmla="*/ 127596 w 424710"/>
              <a:gd name="connsiteY13" fmla="*/ 418480 h 425035"/>
              <a:gd name="connsiteX14" fmla="*/ 217009 w 424710"/>
              <a:gd name="connsiteY14" fmla="*/ 329067 h 425035"/>
              <a:gd name="connsiteX15" fmla="*/ 217009 w 424710"/>
              <a:gd name="connsiteY15" fmla="*/ 297438 h 425035"/>
              <a:gd name="connsiteX16" fmla="*/ 185379 w 424710"/>
              <a:gd name="connsiteY16" fmla="*/ 297438 h 425035"/>
              <a:gd name="connsiteX17" fmla="*/ 134124 w 424710"/>
              <a:gd name="connsiteY17" fmla="*/ 348694 h 425035"/>
              <a:gd name="connsiteX18" fmla="*/ 134124 w 424710"/>
              <a:gd name="connsiteY18" fmla="*/ 190299 h 425035"/>
              <a:gd name="connsiteX19" fmla="*/ 190006 w 424710"/>
              <a:gd name="connsiteY19" fmla="*/ 134416 h 425035"/>
              <a:gd name="connsiteX20" fmla="*/ 348401 w 424710"/>
              <a:gd name="connsiteY20" fmla="*/ 134416 h 425035"/>
              <a:gd name="connsiteX21" fmla="*/ 297145 w 424710"/>
              <a:gd name="connsiteY21" fmla="*/ 185672 h 425035"/>
              <a:gd name="connsiteX22" fmla="*/ 296595 w 424710"/>
              <a:gd name="connsiteY22" fmla="*/ 217279 h 425035"/>
              <a:gd name="connsiteX23" fmla="*/ 328203 w 424710"/>
              <a:gd name="connsiteY23" fmla="*/ 217829 h 425035"/>
              <a:gd name="connsiteX24" fmla="*/ 328753 w 424710"/>
              <a:gd name="connsiteY24" fmla="*/ 217279 h 425035"/>
              <a:gd name="connsiteX25" fmla="*/ 418165 w 424710"/>
              <a:gd name="connsiteY25" fmla="*/ 127867 h 425035"/>
              <a:gd name="connsiteX26" fmla="*/ 418165 w 424710"/>
              <a:gd name="connsiteY26" fmla="*/ 96259 h 425035"/>
              <a:gd name="connsiteX27" fmla="*/ 328753 w 424710"/>
              <a:gd name="connsiteY27" fmla="*/ 6824 h 425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24710" h="425035">
                <a:moveTo>
                  <a:pt x="328753" y="6824"/>
                </a:moveTo>
                <a:cubicBezTo>
                  <a:pt x="320176" y="-2056"/>
                  <a:pt x="306026" y="-2302"/>
                  <a:pt x="297145" y="6275"/>
                </a:cubicBezTo>
                <a:cubicBezTo>
                  <a:pt x="288264" y="14851"/>
                  <a:pt x="288018" y="29002"/>
                  <a:pt x="296595" y="37882"/>
                </a:cubicBezTo>
                <a:cubicBezTo>
                  <a:pt x="296776" y="38069"/>
                  <a:pt x="296960" y="38252"/>
                  <a:pt x="297145" y="38432"/>
                </a:cubicBezTo>
                <a:lnTo>
                  <a:pt x="348423" y="89710"/>
                </a:lnTo>
                <a:lnTo>
                  <a:pt x="190006" y="89710"/>
                </a:lnTo>
                <a:cubicBezTo>
                  <a:pt x="134453" y="89710"/>
                  <a:pt x="89417" y="134745"/>
                  <a:pt x="89417" y="190299"/>
                </a:cubicBezTo>
                <a:lnTo>
                  <a:pt x="89417" y="348694"/>
                </a:lnTo>
                <a:lnTo>
                  <a:pt x="38161" y="297438"/>
                </a:lnTo>
                <a:cubicBezTo>
                  <a:pt x="29427" y="288709"/>
                  <a:pt x="15271" y="288716"/>
                  <a:pt x="6543" y="297449"/>
                </a:cubicBezTo>
                <a:cubicBezTo>
                  <a:pt x="-2185" y="306182"/>
                  <a:pt x="-2180" y="320339"/>
                  <a:pt x="6554" y="329067"/>
                </a:cubicBezTo>
                <a:lnTo>
                  <a:pt x="95967" y="418480"/>
                </a:lnTo>
                <a:cubicBezTo>
                  <a:pt x="104691" y="427214"/>
                  <a:pt x="118845" y="427222"/>
                  <a:pt x="127579" y="418498"/>
                </a:cubicBezTo>
                <a:cubicBezTo>
                  <a:pt x="127585" y="418491"/>
                  <a:pt x="127591" y="418487"/>
                  <a:pt x="127596" y="418480"/>
                </a:cubicBezTo>
                <a:lnTo>
                  <a:pt x="217009" y="329067"/>
                </a:lnTo>
                <a:cubicBezTo>
                  <a:pt x="225742" y="320334"/>
                  <a:pt x="225742" y="306171"/>
                  <a:pt x="217009" y="297438"/>
                </a:cubicBezTo>
                <a:cubicBezTo>
                  <a:pt x="208276" y="288704"/>
                  <a:pt x="194113" y="288704"/>
                  <a:pt x="185379" y="297438"/>
                </a:cubicBezTo>
                <a:lnTo>
                  <a:pt x="134124" y="348694"/>
                </a:lnTo>
                <a:lnTo>
                  <a:pt x="134124" y="190299"/>
                </a:lnTo>
                <a:cubicBezTo>
                  <a:pt x="134124" y="159436"/>
                  <a:pt x="159143" y="134416"/>
                  <a:pt x="190006" y="134416"/>
                </a:cubicBezTo>
                <a:lnTo>
                  <a:pt x="348401" y="134416"/>
                </a:lnTo>
                <a:lnTo>
                  <a:pt x="297145" y="185672"/>
                </a:lnTo>
                <a:cubicBezTo>
                  <a:pt x="288264" y="194249"/>
                  <a:pt x="288018" y="208398"/>
                  <a:pt x="296595" y="217279"/>
                </a:cubicBezTo>
                <a:cubicBezTo>
                  <a:pt x="305172" y="226160"/>
                  <a:pt x="319324" y="226406"/>
                  <a:pt x="328203" y="217829"/>
                </a:cubicBezTo>
                <a:cubicBezTo>
                  <a:pt x="328390" y="217648"/>
                  <a:pt x="328572" y="217465"/>
                  <a:pt x="328753" y="217279"/>
                </a:cubicBezTo>
                <a:lnTo>
                  <a:pt x="418165" y="127867"/>
                </a:lnTo>
                <a:cubicBezTo>
                  <a:pt x="426892" y="119138"/>
                  <a:pt x="426892" y="104988"/>
                  <a:pt x="418165" y="96259"/>
                </a:cubicBezTo>
                <a:lnTo>
                  <a:pt x="328753" y="6824"/>
                </a:ln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1" name="Rounded Rectangle 10">
            <a:extLst>
              <a:ext uri="{FF2B5EF4-FFF2-40B4-BE49-F238E27FC236}">
                <a16:creationId xmlns:a16="http://schemas.microsoft.com/office/drawing/2014/main" id="{D21C08BC-D230-ECA9-6DA9-ED9FB0FFC964}"/>
              </a:ext>
              <a:ext uri="{C183D7F6-B498-43B3-948B-1728B52AA6E4}">
                <adec:decorative xmlns:adec="http://schemas.microsoft.com/office/drawing/2017/decorative" val="1"/>
              </a:ext>
            </a:extLst>
          </p:cNvPr>
          <p:cNvSpPr/>
          <p:nvPr/>
        </p:nvSpPr>
        <p:spPr bwMode="auto">
          <a:xfrm>
            <a:off x="7326665"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2" name="Rounded Rectangle 1">
            <a:extLst>
              <a:ext uri="{FF2B5EF4-FFF2-40B4-BE49-F238E27FC236}">
                <a16:creationId xmlns:a16="http://schemas.microsoft.com/office/drawing/2014/main" id="{61CA505D-2086-F3C0-5CFC-5B47E24B8194}"/>
              </a:ext>
              <a:ext uri="{C183D7F6-B498-43B3-948B-1728B52AA6E4}">
                <adec:decorative xmlns:adec="http://schemas.microsoft.com/office/drawing/2017/decorative" val="1"/>
              </a:ext>
            </a:extLst>
          </p:cNvPr>
          <p:cNvSpPr/>
          <p:nvPr/>
        </p:nvSpPr>
        <p:spPr bwMode="auto">
          <a:xfrm>
            <a:off x="7503971" y="2923466"/>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Vectorization</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Turn chunks</a:t>
            </a:r>
            <a:br>
              <a:rPr lang="en-US" sz="1200">
                <a:solidFill>
                  <a:schemeClr val="tx1"/>
                </a:solidFill>
                <a:cs typeface="Segoe UI" pitchFamily="34" charset="0"/>
              </a:rPr>
            </a:br>
            <a:r>
              <a:rPr lang="en-US" sz="1200">
                <a:solidFill>
                  <a:schemeClr val="tx1"/>
                </a:solidFill>
                <a:cs typeface="Segoe UI" pitchFamily="34" charset="0"/>
              </a:rPr>
              <a:t>into vectors</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OpenAI </a:t>
            </a:r>
            <a:br>
              <a:rPr lang="en-US" sz="1200">
                <a:solidFill>
                  <a:schemeClr val="tx1"/>
                </a:solidFill>
                <a:cs typeface="Segoe UI" pitchFamily="34" charset="0"/>
              </a:rPr>
            </a:br>
            <a:r>
              <a:rPr lang="en-US" sz="1200">
                <a:solidFill>
                  <a:schemeClr val="tx1"/>
                </a:solidFill>
                <a:cs typeface="Segoe UI" pitchFamily="34" charset="0"/>
              </a:rPr>
              <a:t>embeddings</a:t>
            </a:r>
            <a:br>
              <a:rPr lang="en-US" sz="1200">
                <a:solidFill>
                  <a:schemeClr val="tx1"/>
                </a:solidFill>
                <a:cs typeface="Segoe UI" pitchFamily="34" charset="0"/>
              </a:rPr>
            </a:br>
            <a:r>
              <a:rPr lang="en-US" sz="1200">
                <a:solidFill>
                  <a:schemeClr val="tx1"/>
                </a:solidFill>
                <a:cs typeface="Segoe UI" pitchFamily="34" charset="0"/>
              </a:rPr>
              <a:t>or your custom model</a:t>
            </a:r>
          </a:p>
        </p:txBody>
      </p:sp>
      <p:cxnSp>
        <p:nvCxnSpPr>
          <p:cNvPr id="33" name="Straight Arrow Connector 32">
            <a:extLst>
              <a:ext uri="{FF2B5EF4-FFF2-40B4-BE49-F238E27FC236}">
                <a16:creationId xmlns:a16="http://schemas.microsoft.com/office/drawing/2014/main" id="{2B6256E2-011F-4DD1-E69B-633C5BE390A3}"/>
              </a:ext>
              <a:ext uri="{C183D7F6-B498-43B3-948B-1728B52AA6E4}">
                <adec:decorative xmlns:adec="http://schemas.microsoft.com/office/drawing/2017/decorative" val="1"/>
              </a:ext>
            </a:extLst>
          </p:cNvPr>
          <p:cNvCxnSpPr>
            <a:cxnSpLocks/>
          </p:cNvCxnSpPr>
          <p:nvPr/>
        </p:nvCxnSpPr>
        <p:spPr>
          <a:xfrm flipV="1">
            <a:off x="9209539" y="2348488"/>
            <a:ext cx="514368" cy="3"/>
          </a:xfrm>
          <a:prstGeom prst="straightConnector1">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nvGrpSpPr>
          <p:cNvPr id="25" name="Group 24" descr="Azure search icon">
            <a:extLst>
              <a:ext uri="{FF2B5EF4-FFF2-40B4-BE49-F238E27FC236}">
                <a16:creationId xmlns:a16="http://schemas.microsoft.com/office/drawing/2014/main" id="{F49949A5-AFE9-BEDD-9FAD-412F22C8E571}"/>
              </a:ext>
            </a:extLst>
          </p:cNvPr>
          <p:cNvGrpSpPr/>
          <p:nvPr/>
        </p:nvGrpSpPr>
        <p:grpSpPr>
          <a:xfrm>
            <a:off x="10154438" y="1913572"/>
            <a:ext cx="869835" cy="869835"/>
            <a:chOff x="7796965" y="1731015"/>
            <a:chExt cx="758014" cy="758014"/>
          </a:xfrm>
        </p:grpSpPr>
        <p:sp>
          <p:nvSpPr>
            <p:cNvPr id="26" name="Rectangle: Rounded Corners 25">
              <a:extLst>
                <a:ext uri="{FF2B5EF4-FFF2-40B4-BE49-F238E27FC236}">
                  <a16:creationId xmlns:a16="http://schemas.microsoft.com/office/drawing/2014/main" id="{424D5A85-1FF8-D4AE-0A0F-416DE23931BD}"/>
                </a:ext>
                <a:ext uri="{C183D7F6-B498-43B3-948B-1728B52AA6E4}">
                  <adec:decorative xmlns:adec="http://schemas.microsoft.com/office/drawing/2017/decorative" val="1"/>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437806336">
              <a:extLst>
                <a:ext uri="{FF2B5EF4-FFF2-40B4-BE49-F238E27FC236}">
                  <a16:creationId xmlns:a16="http://schemas.microsoft.com/office/drawing/2014/main" id="{653ACB93-D0C0-9299-91F3-E83A3BA1C492}"/>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56249" y="1789982"/>
              <a:ext cx="639445" cy="640080"/>
            </a:xfrm>
            <a:prstGeom prst="rect">
              <a:avLst/>
            </a:prstGeom>
          </p:spPr>
        </p:pic>
      </p:grpSp>
      <p:sp>
        <p:nvSpPr>
          <p:cNvPr id="12" name="Rounded Rectangle 11">
            <a:extLst>
              <a:ext uri="{FF2B5EF4-FFF2-40B4-BE49-F238E27FC236}">
                <a16:creationId xmlns:a16="http://schemas.microsoft.com/office/drawing/2014/main" id="{9B324F6C-30DA-1D1D-5B2C-129295E80182}"/>
              </a:ext>
              <a:ext uri="{C183D7F6-B498-43B3-948B-1728B52AA6E4}">
                <adec:decorative xmlns:adec="http://schemas.microsoft.com/office/drawing/2017/decorative" val="1"/>
              </a:ext>
            </a:extLst>
          </p:cNvPr>
          <p:cNvSpPr/>
          <p:nvPr/>
        </p:nvSpPr>
        <p:spPr bwMode="auto">
          <a:xfrm>
            <a:off x="9574155" y="2956616"/>
            <a:ext cx="2032628" cy="2462992"/>
          </a:xfrm>
          <a:prstGeom prst="roundRect">
            <a:avLst>
              <a:gd name="adj" fmla="val 7031"/>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a:cs typeface="Segoe UI" panose="020B0502040204020203" pitchFamily="34" charset="0"/>
            </a:endParaRPr>
          </a:p>
        </p:txBody>
      </p:sp>
      <p:sp>
        <p:nvSpPr>
          <p:cNvPr id="24" name="Rounded Rectangle 1">
            <a:extLst>
              <a:ext uri="{FF2B5EF4-FFF2-40B4-BE49-F238E27FC236}">
                <a16:creationId xmlns:a16="http://schemas.microsoft.com/office/drawing/2014/main" id="{0CFBBE5C-0E48-B1D7-85FC-B8192D6BB3F7}"/>
              </a:ext>
              <a:ext uri="{C183D7F6-B498-43B3-948B-1728B52AA6E4}">
                <adec:decorative xmlns:adec="http://schemas.microsoft.com/office/drawing/2017/decorative" val="1"/>
              </a:ext>
            </a:extLst>
          </p:cNvPr>
          <p:cNvSpPr/>
          <p:nvPr/>
        </p:nvSpPr>
        <p:spPr bwMode="auto">
          <a:xfrm>
            <a:off x="9750347" y="2922379"/>
            <a:ext cx="1678016" cy="2395732"/>
          </a:xfrm>
          <a:prstGeom prst="roundRect">
            <a:avLst>
              <a:gd name="adj" fmla="val 2509"/>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82880" numCol="1" spcCol="0" rtlCol="0" fromWordArt="0" anchor="t" anchorCtr="0" forceAA="0" compatLnSpc="1">
            <a:prstTxWarp prst="textNoShape">
              <a:avLst/>
            </a:prstTxWarp>
            <a:noAutofit/>
          </a:bodyPr>
          <a:lstStyle/>
          <a:p>
            <a:pPr defTabSz="932472" fontAlgn="base">
              <a:spcBef>
                <a:spcPct val="0"/>
              </a:spcBef>
              <a:spcAft>
                <a:spcPct val="0"/>
              </a:spcAft>
            </a:pPr>
            <a:r>
              <a:rPr lang="en-US" sz="1400">
                <a:solidFill>
                  <a:schemeClr val="tx1"/>
                </a:solidFill>
                <a:latin typeface="+mj-lt"/>
                <a:cs typeface="Segoe UI" pitchFamily="34" charset="0"/>
              </a:rPr>
              <a:t>Indexing</a:t>
            </a:r>
          </a:p>
          <a:p>
            <a:pPr defTabSz="932472" fontAlgn="base">
              <a:spcBef>
                <a:spcPct val="0"/>
              </a:spcBef>
              <a:spcAft>
                <a:spcPct val="0"/>
              </a:spcAft>
            </a:pPr>
            <a:endParaRPr lang="en-US" sz="1400">
              <a:solidFill>
                <a:schemeClr val="tx1"/>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Document index</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Chunk index</a:t>
            </a:r>
          </a:p>
          <a:p>
            <a:pPr marL="174625" indent="-174625" defTabSz="932472" fontAlgn="base">
              <a:spcBef>
                <a:spcPct val="0"/>
              </a:spcBef>
              <a:spcAft>
                <a:spcPct val="0"/>
              </a:spcAft>
              <a:buFont typeface="Arial" panose="020B0604020202020204" pitchFamily="34" charset="0"/>
              <a:buChar char="•"/>
            </a:pPr>
            <a:r>
              <a:rPr lang="en-US" sz="1200">
                <a:solidFill>
                  <a:schemeClr val="tx1"/>
                </a:solidFill>
                <a:cs typeface="Segoe UI" pitchFamily="34" charset="0"/>
              </a:rPr>
              <a:t>Both</a:t>
            </a:r>
          </a:p>
        </p:txBody>
      </p:sp>
      <p:sp>
        <p:nvSpPr>
          <p:cNvPr id="28" name="Rectangle: Rounded Corners 7">
            <a:extLst>
              <a:ext uri="{FF2B5EF4-FFF2-40B4-BE49-F238E27FC236}">
                <a16:creationId xmlns:a16="http://schemas.microsoft.com/office/drawing/2014/main" id="{1912F9D3-E4D4-CA34-7548-B4CBEA1A15E5}"/>
              </a:ext>
            </a:extLst>
          </p:cNvPr>
          <p:cNvSpPr/>
          <p:nvPr/>
        </p:nvSpPr>
        <p:spPr>
          <a:xfrm>
            <a:off x="584201" y="5877168"/>
            <a:ext cx="3803826" cy="53502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none" tIns="36000" bIns="36000" rtlCol="0" anchor="ctr">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mj-lt"/>
                <a:ea typeface="+mn-ea"/>
                <a:cs typeface="+mn-cs"/>
              </a:rPr>
              <a:t>🔗 Learn</a:t>
            </a:r>
            <a:r>
              <a:rPr kumimoji="0" lang="en-US" sz="2000" b="0" i="0" u="none" strike="noStrike" kern="1200" cap="none" spc="0" normalizeH="0" noProof="0">
                <a:ln>
                  <a:noFill/>
                </a:ln>
                <a:solidFill>
                  <a:schemeClr val="bg1"/>
                </a:solidFill>
                <a:effectLst/>
                <a:uLnTx/>
                <a:uFillTx/>
                <a:latin typeface="+mj-lt"/>
                <a:ea typeface="+mn-ea"/>
                <a:cs typeface="+mn-cs"/>
              </a:rPr>
              <a:t> more: </a:t>
            </a:r>
            <a:r>
              <a:rPr kumimoji="0" lang="en-US" sz="2000" b="0" i="0" u="none" strike="noStrike" kern="1200" cap="none" spc="0" normalizeH="0" baseline="0" noProof="0">
                <a:ln>
                  <a:noFill/>
                </a:ln>
                <a:solidFill>
                  <a:schemeClr val="bg1"/>
                </a:solidFill>
                <a:effectLst/>
                <a:uLnTx/>
                <a:uFillTx/>
                <a:latin typeface="+mj-lt"/>
                <a:ea typeface="+mn-ea"/>
                <a:cs typeface="+mn-cs"/>
                <a:hlinkClick r:id="rId5">
                  <a:extLst>
                    <a:ext uri="{A12FA001-AC4F-418D-AE19-62706E023703}">
                      <ahyp:hlinkClr xmlns:ahyp="http://schemas.microsoft.com/office/drawing/2018/hyperlinkcolor" val="tx"/>
                    </a:ext>
                  </a:extLst>
                </a:hlinkClick>
              </a:rPr>
              <a:t>aka.ms/intvect</a:t>
            </a:r>
            <a:endParaRPr kumimoji="0" lang="en-US" sz="2000" b="0" i="0" u="none" strike="noStrike" kern="1200" cap="none" spc="0" normalizeH="0" baseline="0" noProof="0">
              <a:ln>
                <a:noFill/>
              </a:ln>
              <a:solidFill>
                <a:schemeClr val="bg1"/>
              </a:solidFill>
              <a:effectLst/>
              <a:uLnTx/>
              <a:uFillTx/>
              <a:latin typeface="+mj-lt"/>
              <a:ea typeface="+mn-ea"/>
              <a:cs typeface="+mn-cs"/>
            </a:endParaRPr>
          </a:p>
        </p:txBody>
      </p:sp>
    </p:spTree>
    <p:extLst>
      <p:ext uri="{BB962C8B-B14F-4D97-AF65-F5344CB8AC3E}">
        <p14:creationId xmlns:p14="http://schemas.microsoft.com/office/powerpoint/2010/main" val="3170903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43"/>
                                        </p:tgtEl>
                                        <p:attrNameLst>
                                          <p:attrName>ppt_x</p:attrName>
                                          <p:attrName>ppt_y</p:attrName>
                                        </p:attrNameLst>
                                      </p:cBhvr>
                                      <p:rCtr x="0" y="1759"/>
                                    </p:animMotion>
                                  </p:childTnLst>
                                </p:cTn>
                              </p:par>
                              <p:par>
                                <p:cTn id="10" presetID="10" presetClass="entr" presetSubtype="0" fill="hold" nodeType="withEffect">
                                  <p:stCondLst>
                                    <p:cond delay="5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nodeType="withEffect">
                                  <p:stCondLst>
                                    <p:cond delay="50"/>
                                  </p:stCondLst>
                                  <p:childTnLst>
                                    <p:animMotion origin="layout" path="M 1.04167E-6 -4.44444E-6 L 1.04167E-6 0.03542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42" presetClass="path" presetSubtype="0" decel="100000" fill="hold" grpId="1" nodeType="withEffect">
                                  <p:stCondLst>
                                    <p:cond delay="100"/>
                                  </p:stCondLst>
                                  <p:childTnLst>
                                    <p:animMotion origin="layout" path="M -2.70833E-6 -2.96296E-6 L -2.70833E-6 0.03542 " pathEditMode="relative" rAng="0" ptsTypes="AA">
                                      <p:cBhvr>
                                        <p:cTn id="19" dur="700" spd="-100000" fill="hold"/>
                                        <p:tgtEl>
                                          <p:spTgt spid="49"/>
                                        </p:tgtEl>
                                        <p:attrNameLst>
                                          <p:attrName>ppt_x</p:attrName>
                                          <p:attrName>ppt_y</p:attrName>
                                        </p:attrNameLst>
                                      </p:cBhvr>
                                      <p:rCtr x="0" y="1759"/>
                                    </p:animMotion>
                                  </p:childTnLst>
                                </p:cTn>
                              </p:par>
                              <p:par>
                                <p:cTn id="20" presetID="10" presetClass="entr" presetSubtype="0" fill="hold" nodeType="withEffect">
                                  <p:stCondLst>
                                    <p:cond delay="1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par>
                                <p:cTn id="23" presetID="42" presetClass="path" presetSubtype="0" decel="100000" fill="hold" nodeType="withEffect">
                                  <p:stCondLst>
                                    <p:cond delay="150"/>
                                  </p:stCondLst>
                                  <p:childTnLst>
                                    <p:animMotion origin="layout" path="M 3.54167E-6 -4.44444E-6 L 3.54167E-6 0.03542 " pathEditMode="relative" rAng="0" ptsTypes="AA">
                                      <p:cBhvr>
                                        <p:cTn id="24" dur="700" spd="-100000" fill="hold"/>
                                        <p:tgtEl>
                                          <p:spTgt spid="2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par>
                                <p:cTn id="28" presetID="42" presetClass="path" presetSubtype="0" decel="100000" fill="hold" grpId="1" nodeType="withEffect">
                                  <p:stCondLst>
                                    <p:cond delay="200"/>
                                  </p:stCondLst>
                                  <p:childTnLst>
                                    <p:animMotion origin="layout" path="M -2.08333E-7 -4.44444E-6 L -2.08333E-7 0.03542 " pathEditMode="relative" rAng="0" ptsTypes="AA">
                                      <p:cBhvr>
                                        <p:cTn id="29" dur="700" spd="-100000" fill="hold"/>
                                        <p:tgtEl>
                                          <p:spTgt spid="47"/>
                                        </p:tgtEl>
                                        <p:attrNameLst>
                                          <p:attrName>ppt_x</p:attrName>
                                          <p:attrName>ppt_y</p:attrName>
                                        </p:attrNameLst>
                                      </p:cBhvr>
                                      <p:rCtr x="0" y="1759"/>
                                    </p:animMotion>
                                  </p:childTnLst>
                                </p:cTn>
                              </p:par>
                              <p:par>
                                <p:cTn id="30" presetID="10" presetClass="entr" presetSubtype="0" fill="hold" nodeType="withEffect">
                                  <p:stCondLst>
                                    <p:cond delay="25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par>
                                <p:cTn id="33" presetID="42" presetClass="path" presetSubtype="0" decel="100000" fill="hold" nodeType="withEffect">
                                  <p:stCondLst>
                                    <p:cond delay="250"/>
                                  </p:stCondLst>
                                  <p:childTnLst>
                                    <p:animMotion origin="layout" path="M -3.95833E-6 -4.44444E-6 L -3.95833E-6 0.03542 " pathEditMode="relative" rAng="0" ptsTypes="AA">
                                      <p:cBhvr>
                                        <p:cTn id="34" dur="700" spd="-100000" fill="hold"/>
                                        <p:tgtEl>
                                          <p:spTgt spid="32"/>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42" presetClass="path" presetSubtype="0" decel="100000" fill="hold" grpId="1" nodeType="withEffect">
                                  <p:stCondLst>
                                    <p:cond delay="300"/>
                                  </p:stCondLst>
                                  <p:childTnLst>
                                    <p:animMotion origin="layout" path="M 8.33333E-7 -3.33333E-6 L 8.33333E-7 0.03542 " pathEditMode="relative" rAng="0" ptsTypes="AA">
                                      <p:cBhvr>
                                        <p:cTn id="39" dur="700" spd="-100000" fill="hold"/>
                                        <p:tgtEl>
                                          <p:spTgt spid="48"/>
                                        </p:tgtEl>
                                        <p:attrNameLst>
                                          <p:attrName>ppt_x</p:attrName>
                                          <p:attrName>ppt_y</p:attrName>
                                        </p:attrNameLst>
                                      </p:cBhvr>
                                      <p:rCtr x="0" y="1759"/>
                                    </p:animMotion>
                                  </p:childTnLst>
                                </p:cTn>
                              </p:par>
                              <p:par>
                                <p:cTn id="40" presetID="10" presetClass="entr" presetSubtype="0" fill="hold" nodeType="withEffect">
                                  <p:stCondLst>
                                    <p:cond delay="35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par>
                                <p:cTn id="43" presetID="42" presetClass="path" presetSubtype="0" decel="100000" fill="hold" nodeType="withEffect">
                                  <p:stCondLst>
                                    <p:cond delay="350"/>
                                  </p:stCondLst>
                                  <p:childTnLst>
                                    <p:animMotion origin="layout" path="M -1.45833E-6 -4.44444E-6 L -1.45833E-6 0.03542 " pathEditMode="relative" rAng="0" ptsTypes="AA">
                                      <p:cBhvr>
                                        <p:cTn id="44" dur="700" spd="-100000" fill="hold"/>
                                        <p:tgtEl>
                                          <p:spTgt spid="33"/>
                                        </p:tgtEl>
                                        <p:attrNameLst>
                                          <p:attrName>ppt_x</p:attrName>
                                          <p:attrName>ppt_y</p:attrName>
                                        </p:attrNameLst>
                                      </p:cBhvr>
                                      <p:rCtr x="0" y="1759"/>
                                    </p:animMotion>
                                  </p:childTnLst>
                                </p:cTn>
                              </p:par>
                              <p:par>
                                <p:cTn id="45" presetID="10" presetClass="entr" presetSubtype="0" fill="hold" nodeType="withEffect">
                                  <p:stCondLst>
                                    <p:cond delay="4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nodeType="withEffect">
                                  <p:stCondLst>
                                    <p:cond delay="400"/>
                                  </p:stCondLst>
                                  <p:childTnLst>
                                    <p:animMotion origin="layout" path="M 5E-6 -2.96296E-6 L 5E-6 0.03542 " pathEditMode="relative" rAng="0" ptsTypes="AA">
                                      <p:cBhvr>
                                        <p:cTn id="49" dur="700" spd="-100000" fill="hold"/>
                                        <p:tgtEl>
                                          <p:spTgt spid="25"/>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42" presetClass="path" presetSubtype="0" decel="100000" fill="hold" grpId="1" nodeType="withEffect">
                                  <p:stCondLst>
                                    <p:cond delay="0"/>
                                  </p:stCondLst>
                                  <p:childTnLst>
                                    <p:animMotion origin="layout" path="M 4.79167E-6 -2.96296E-6 L 4.79167E-6 0.03542 " pathEditMode="relative" rAng="0" ptsTypes="AA">
                                      <p:cBhvr>
                                        <p:cTn id="54" dur="700" spd="-100000" fill="hold"/>
                                        <p:tgtEl>
                                          <p:spTgt spid="7"/>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42" presetClass="path" presetSubtype="0" decel="100000" fill="hold" grpId="1" nodeType="withEffect">
                                  <p:stCondLst>
                                    <p:cond delay="0"/>
                                  </p:stCondLst>
                                  <p:childTnLst>
                                    <p:animMotion origin="layout" path="M 4.79167E-6 -2.96296E-6 L 4.79167E-6 0.03542 " pathEditMode="relative" rAng="0" ptsTypes="AA">
                                      <p:cBhvr>
                                        <p:cTn id="59" dur="700" spd="-100000" fill="hold"/>
                                        <p:tgtEl>
                                          <p:spTgt spid="13"/>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fade">
                                      <p:cBhvr>
                                        <p:cTn id="62" dur="500"/>
                                        <p:tgtEl>
                                          <p:spTgt spid="28"/>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28"/>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42" presetClass="path" presetSubtype="0" decel="100000" fill="hold" grpId="1" nodeType="withEffect">
                                  <p:stCondLst>
                                    <p:cond delay="100"/>
                                  </p:stCondLst>
                                  <p:childTnLst>
                                    <p:animMotion origin="layout" path="M -2.70833E-6 -2.96296E-6 L -2.70833E-6 0.03542 " pathEditMode="relative" rAng="0" ptsTypes="AA">
                                      <p:cBhvr>
                                        <p:cTn id="69" dur="700" spd="-100000" fill="hold"/>
                                        <p:tgtEl>
                                          <p:spTgt spid="19"/>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42" presetClass="path" presetSubtype="0" decel="100000" fill="hold" grpId="1" nodeType="withEffect">
                                  <p:stCondLst>
                                    <p:cond delay="100"/>
                                  </p:stCondLst>
                                  <p:childTnLst>
                                    <p:animMotion origin="layout" path="M -2.70833E-6 -2.96296E-6 L -2.70833E-6 0.03542 " pathEditMode="relative" rAng="0" ptsTypes="AA">
                                      <p:cBhvr>
                                        <p:cTn id="74" dur="700" spd="-100000" fill="hold"/>
                                        <p:tgtEl>
                                          <p:spTgt spid="8"/>
                                        </p:tgtEl>
                                        <p:attrNameLst>
                                          <p:attrName>ppt_x</p:attrName>
                                          <p:attrName>ppt_y</p:attrName>
                                        </p:attrNameLst>
                                      </p:cBhvr>
                                      <p:rCtr x="0" y="1759"/>
                                    </p:animMotion>
                                  </p:childTnLst>
                                </p:cTn>
                              </p:par>
                              <p:par>
                                <p:cTn id="75" presetID="10" presetClass="entr" presetSubtype="0" fill="hold" grpId="0" nodeType="withEffect">
                                  <p:stCondLst>
                                    <p:cond delay="2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42" presetClass="path" presetSubtype="0" decel="100000" fill="hold" grpId="1" nodeType="withEffect">
                                  <p:stCondLst>
                                    <p:cond delay="200"/>
                                  </p:stCondLst>
                                  <p:childTnLst>
                                    <p:animMotion origin="layout" path="M -2.08333E-7 -4.44444E-6 L -2.08333E-7 0.03542 " pathEditMode="relative" rAng="0" ptsTypes="AA">
                                      <p:cBhvr>
                                        <p:cTn id="79" dur="700" spd="-100000" fill="hold"/>
                                        <p:tgtEl>
                                          <p:spTgt spid="20"/>
                                        </p:tgtEl>
                                        <p:attrNameLst>
                                          <p:attrName>ppt_x</p:attrName>
                                          <p:attrName>ppt_y</p:attrName>
                                        </p:attrNameLst>
                                      </p:cBhvr>
                                      <p:rCtr x="0" y="1759"/>
                                    </p:animMotion>
                                  </p:childTnLst>
                                </p:cTn>
                              </p:par>
                              <p:par>
                                <p:cTn id="80" presetID="10" presetClass="entr" presetSubtype="0" fill="hold" grpId="0" nodeType="withEffect">
                                  <p:stCondLst>
                                    <p:cond delay="200"/>
                                  </p:stCondLst>
                                  <p:childTnLst>
                                    <p:set>
                                      <p:cBhvr>
                                        <p:cTn id="81" dur="1" fill="hold">
                                          <p:stCondLst>
                                            <p:cond delay="0"/>
                                          </p:stCondLst>
                                        </p:cTn>
                                        <p:tgtEl>
                                          <p:spTgt spid="9"/>
                                        </p:tgtEl>
                                        <p:attrNameLst>
                                          <p:attrName>style.visibility</p:attrName>
                                        </p:attrNameLst>
                                      </p:cBhvr>
                                      <p:to>
                                        <p:strVal val="visible"/>
                                      </p:to>
                                    </p:set>
                                    <p:animEffect transition="in" filter="fade">
                                      <p:cBhvr>
                                        <p:cTn id="82" dur="500"/>
                                        <p:tgtEl>
                                          <p:spTgt spid="9"/>
                                        </p:tgtEl>
                                      </p:cBhvr>
                                    </p:animEffect>
                                  </p:childTnLst>
                                </p:cTn>
                              </p:par>
                              <p:par>
                                <p:cTn id="83" presetID="42" presetClass="path" presetSubtype="0" decel="100000" fill="hold" grpId="1" nodeType="withEffect">
                                  <p:stCondLst>
                                    <p:cond delay="200"/>
                                  </p:stCondLst>
                                  <p:childTnLst>
                                    <p:animMotion origin="layout" path="M -2.08333E-7 -4.44444E-6 L -2.08333E-7 0.03542 " pathEditMode="relative" rAng="0" ptsTypes="AA">
                                      <p:cBhvr>
                                        <p:cTn id="84" dur="700" spd="-100000" fill="hold"/>
                                        <p:tgtEl>
                                          <p:spTgt spid="9"/>
                                        </p:tgtEl>
                                        <p:attrNameLst>
                                          <p:attrName>ppt_x</p:attrName>
                                          <p:attrName>ppt_y</p:attrName>
                                        </p:attrNameLst>
                                      </p:cBhvr>
                                      <p:rCtr x="0" y="1759"/>
                                    </p:animMotion>
                                  </p:childTnLst>
                                </p:cTn>
                              </p:par>
                              <p:par>
                                <p:cTn id="85" presetID="10" presetClass="entr" presetSubtype="0" fill="hold" grpId="0" nodeType="withEffect">
                                  <p:stCondLst>
                                    <p:cond delay="3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42" presetClass="path" presetSubtype="0" decel="100000" fill="hold" grpId="1" nodeType="withEffect">
                                  <p:stCondLst>
                                    <p:cond delay="300"/>
                                  </p:stCondLst>
                                  <p:childTnLst>
                                    <p:animMotion origin="layout" path="M 8.33333E-7 -3.33333E-6 L 8.33333E-7 0.03542 " pathEditMode="relative" rAng="0" ptsTypes="AA">
                                      <p:cBhvr>
                                        <p:cTn id="89" dur="700" spd="-100000" fill="hold"/>
                                        <p:tgtEl>
                                          <p:spTgt spid="22"/>
                                        </p:tgtEl>
                                        <p:attrNameLst>
                                          <p:attrName>ppt_x</p:attrName>
                                          <p:attrName>ppt_y</p:attrName>
                                        </p:attrNameLst>
                                      </p:cBhvr>
                                      <p:rCtr x="0" y="1759"/>
                                    </p:animMotion>
                                  </p:childTnLst>
                                </p:cTn>
                              </p:par>
                              <p:par>
                                <p:cTn id="90" presetID="10" presetClass="entr" presetSubtype="0" fill="hold" grpId="0" nodeType="withEffect">
                                  <p:stCondLst>
                                    <p:cond delay="300"/>
                                  </p:stCondLst>
                                  <p:childTnLst>
                                    <p:set>
                                      <p:cBhvr>
                                        <p:cTn id="91" dur="1" fill="hold">
                                          <p:stCondLst>
                                            <p:cond delay="0"/>
                                          </p:stCondLst>
                                        </p:cTn>
                                        <p:tgtEl>
                                          <p:spTgt spid="11"/>
                                        </p:tgtEl>
                                        <p:attrNameLst>
                                          <p:attrName>style.visibility</p:attrName>
                                        </p:attrNameLst>
                                      </p:cBhvr>
                                      <p:to>
                                        <p:strVal val="visible"/>
                                      </p:to>
                                    </p:set>
                                    <p:animEffect transition="in" filter="fade">
                                      <p:cBhvr>
                                        <p:cTn id="92" dur="500"/>
                                        <p:tgtEl>
                                          <p:spTgt spid="11"/>
                                        </p:tgtEl>
                                      </p:cBhvr>
                                    </p:animEffect>
                                  </p:childTnLst>
                                </p:cTn>
                              </p:par>
                              <p:par>
                                <p:cTn id="93" presetID="42" presetClass="path" presetSubtype="0" decel="100000" fill="hold" grpId="1" nodeType="withEffect">
                                  <p:stCondLst>
                                    <p:cond delay="300"/>
                                  </p:stCondLst>
                                  <p:childTnLst>
                                    <p:animMotion origin="layout" path="M 8.33333E-7 -3.33333E-6 L 8.33333E-7 0.03542 " pathEditMode="relative" rAng="0" ptsTypes="AA">
                                      <p:cBhvr>
                                        <p:cTn id="94" dur="700" spd="-100000" fill="hold"/>
                                        <p:tgtEl>
                                          <p:spTgt spid="11"/>
                                        </p:tgtEl>
                                        <p:attrNameLst>
                                          <p:attrName>ppt_x</p:attrName>
                                          <p:attrName>ppt_y</p:attrName>
                                        </p:attrNameLst>
                                      </p:cBhvr>
                                      <p:rCtr x="0" y="1759"/>
                                    </p:animMotion>
                                  </p:childTnLst>
                                </p:cTn>
                              </p:par>
                              <p:par>
                                <p:cTn id="95" presetID="10" presetClass="entr" presetSubtype="0" fill="hold" grpId="0" nodeType="withEffect">
                                  <p:stCondLst>
                                    <p:cond delay="40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500"/>
                                        <p:tgtEl>
                                          <p:spTgt spid="24"/>
                                        </p:tgtEl>
                                      </p:cBhvr>
                                    </p:animEffect>
                                  </p:childTnLst>
                                </p:cTn>
                              </p:par>
                              <p:par>
                                <p:cTn id="98" presetID="42" presetClass="path" presetSubtype="0" decel="100000" fill="hold" grpId="1" nodeType="withEffect">
                                  <p:stCondLst>
                                    <p:cond delay="400"/>
                                  </p:stCondLst>
                                  <p:childTnLst>
                                    <p:animMotion origin="layout" path="M 5E-6 -2.96296E-6 L 5E-6 0.03542 " pathEditMode="relative" rAng="0" ptsTypes="AA">
                                      <p:cBhvr>
                                        <p:cTn id="99" dur="700" spd="-100000" fill="hold"/>
                                        <p:tgtEl>
                                          <p:spTgt spid="24"/>
                                        </p:tgtEl>
                                        <p:attrNameLst>
                                          <p:attrName>ppt_x</p:attrName>
                                          <p:attrName>ppt_y</p:attrName>
                                        </p:attrNameLst>
                                      </p:cBhvr>
                                      <p:rCtr x="0" y="1759"/>
                                    </p:animMotion>
                                  </p:childTnLst>
                                </p:cTn>
                              </p:par>
                              <p:par>
                                <p:cTn id="100" presetID="10" presetClass="entr" presetSubtype="0" fill="hold" grpId="0" nodeType="withEffect">
                                  <p:stCondLst>
                                    <p:cond delay="400"/>
                                  </p:stCondLst>
                                  <p:childTnLst>
                                    <p:set>
                                      <p:cBhvr>
                                        <p:cTn id="101" dur="1" fill="hold">
                                          <p:stCondLst>
                                            <p:cond delay="0"/>
                                          </p:stCondLst>
                                        </p:cTn>
                                        <p:tgtEl>
                                          <p:spTgt spid="12"/>
                                        </p:tgtEl>
                                        <p:attrNameLst>
                                          <p:attrName>style.visibility</p:attrName>
                                        </p:attrNameLst>
                                      </p:cBhvr>
                                      <p:to>
                                        <p:strVal val="visible"/>
                                      </p:to>
                                    </p:set>
                                    <p:animEffect transition="in" filter="fade">
                                      <p:cBhvr>
                                        <p:cTn id="102" dur="500"/>
                                        <p:tgtEl>
                                          <p:spTgt spid="12"/>
                                        </p:tgtEl>
                                      </p:cBhvr>
                                    </p:animEffect>
                                  </p:childTnLst>
                                </p:cTn>
                              </p:par>
                              <p:par>
                                <p:cTn id="103" presetID="42" presetClass="path" presetSubtype="0" decel="100000" fill="hold" grpId="1" nodeType="withEffect">
                                  <p:stCondLst>
                                    <p:cond delay="400"/>
                                  </p:stCondLst>
                                  <p:childTnLst>
                                    <p:animMotion origin="layout" path="M 5E-6 -2.96296E-6 L 5E-6 0.03542 " pathEditMode="relative" rAng="0" ptsTypes="AA">
                                      <p:cBhvr>
                                        <p:cTn id="104" dur="700" spd="-100000" fill="hold"/>
                                        <p:tgtEl>
                                          <p:spTgt spid="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7" grpId="0" animBg="1"/>
      <p:bldP spid="7" grpId="1" animBg="1"/>
      <p:bldP spid="13" grpId="0"/>
      <p:bldP spid="13" grpId="1"/>
      <p:bldP spid="49" grpId="0" animBg="1"/>
      <p:bldP spid="49" grpId="1" animBg="1"/>
      <p:bldP spid="8" grpId="0" animBg="1"/>
      <p:bldP spid="8" grpId="1" animBg="1"/>
      <p:bldP spid="19" grpId="0"/>
      <p:bldP spid="19" grpId="1"/>
      <p:bldP spid="47" grpId="0" animBg="1"/>
      <p:bldP spid="47" grpId="1" animBg="1"/>
      <p:bldP spid="9" grpId="0" animBg="1"/>
      <p:bldP spid="9" grpId="1" animBg="1"/>
      <p:bldP spid="20" grpId="0"/>
      <p:bldP spid="20" grpId="1"/>
      <p:bldP spid="48" grpId="0" animBg="1"/>
      <p:bldP spid="48" grpId="1" animBg="1"/>
      <p:bldP spid="11" grpId="0" animBg="1"/>
      <p:bldP spid="11" grpId="1" animBg="1"/>
      <p:bldP spid="22" grpId="0"/>
      <p:bldP spid="22" grpId="1"/>
      <p:bldP spid="12" grpId="0" animBg="1"/>
      <p:bldP spid="12" grpId="1" animBg="1"/>
      <p:bldP spid="24" grpId="0"/>
      <p:bldP spid="24" grpId="1"/>
      <p:bldP spid="28" grpId="0" animBg="1"/>
      <p:bldP spid="2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78A472-665A-3129-2B73-394968D15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C58E9-6C9C-385C-E8B7-E5E5F5F7B54F}"/>
              </a:ext>
            </a:extLst>
          </p:cNvPr>
          <p:cNvSpPr>
            <a:spLocks noGrp="1"/>
          </p:cNvSpPr>
          <p:nvPr>
            <p:ph type="title"/>
          </p:nvPr>
        </p:nvSpPr>
        <p:spPr>
          <a:xfrm>
            <a:off x="585216" y="2980408"/>
            <a:ext cx="6675120" cy="553998"/>
          </a:xfrm>
        </p:spPr>
        <p:txBody>
          <a:bodyPr/>
          <a:lstStyle/>
          <a:p>
            <a:r>
              <a:rPr lang="en-US"/>
              <a:t>Evaluation</a:t>
            </a:r>
          </a:p>
        </p:txBody>
      </p:sp>
    </p:spTree>
    <p:extLst>
      <p:ext uri="{BB962C8B-B14F-4D97-AF65-F5344CB8AC3E}">
        <p14:creationId xmlns:p14="http://schemas.microsoft.com/office/powerpoint/2010/main" val="2652027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1E8C7-8C2D-3E18-65FF-0DB8E3C081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413394-F2BE-BAD2-ABE2-06D9EBF648F8}"/>
              </a:ext>
            </a:extLst>
          </p:cNvPr>
          <p:cNvSpPr>
            <a:spLocks noGrp="1"/>
          </p:cNvSpPr>
          <p:nvPr>
            <p:ph type="title"/>
          </p:nvPr>
        </p:nvSpPr>
        <p:spPr>
          <a:xfrm>
            <a:off x="585216" y="2426410"/>
            <a:ext cx="9144000" cy="1107996"/>
          </a:xfrm>
        </p:spPr>
        <p:txBody>
          <a:bodyPr/>
          <a:lstStyle/>
          <a:p>
            <a:r>
              <a:rPr lang="en-US"/>
              <a:t>RAG:</a:t>
            </a:r>
            <a:br>
              <a:rPr lang="en-US"/>
            </a:br>
            <a:r>
              <a:rPr lang="en-US"/>
              <a:t>Retrieval Augmented Generation</a:t>
            </a:r>
          </a:p>
        </p:txBody>
      </p:sp>
    </p:spTree>
    <p:extLst>
      <p:ext uri="{BB962C8B-B14F-4D97-AF65-F5344CB8AC3E}">
        <p14:creationId xmlns:p14="http://schemas.microsoft.com/office/powerpoint/2010/main" val="238422963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7" name="Title 1">
            <a:extLst>
              <a:ext uri="{FF2B5EF4-FFF2-40B4-BE49-F238E27FC236}">
                <a16:creationId xmlns:a16="http://schemas.microsoft.com/office/drawing/2014/main" id="{56DD67C1-7C44-1E71-18BD-9BAEAD3EA79D}"/>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Are the answers high quality?</a:t>
            </a:r>
          </a:p>
        </p:txBody>
      </p:sp>
      <p:sp>
        <p:nvSpPr>
          <p:cNvPr id="8" name="Content Placeholder 2">
            <a:extLst>
              <a:ext uri="{FF2B5EF4-FFF2-40B4-BE49-F238E27FC236}">
                <a16:creationId xmlns:a16="http://schemas.microsoft.com/office/drawing/2014/main" id="{B073141E-F14E-8773-8137-29F176653C88}"/>
              </a:ext>
            </a:extLst>
          </p:cNvPr>
          <p:cNvSpPr>
            <a:spLocks noGrp="1"/>
          </p:cNvSpPr>
          <p:nvPr>
            <p:ph idx="4294967295"/>
          </p:nvPr>
        </p:nvSpPr>
        <p:spPr>
          <a:xfrm>
            <a:off x="588263" y="1268401"/>
            <a:ext cx="8456613" cy="1231106"/>
          </a:xfrm>
        </p:spPr>
        <p:txBody>
          <a:bodyPr wrap="square">
            <a:spAutoFit/>
          </a:bodyPr>
          <a:lstStyle/>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clear and understandable?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correct? (relative to the knowledge base)</a:t>
            </a:r>
          </a:p>
          <a:p>
            <a:pPr marL="11112" lvl="1" indent="0">
              <a:spcBef>
                <a:spcPts val="0"/>
              </a:spcBef>
              <a:spcAft>
                <a:spcPts val="1200"/>
              </a:spcAft>
              <a:buNone/>
              <a:defRPr/>
            </a:pPr>
            <a:r>
              <a:rPr lang="en-US">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mj-lt"/>
                <a:cs typeface="Segoe UI" pitchFamily="34" charset="0"/>
                <a:sym typeface="Wingdings" panose="05000000000000000000" pitchFamily="2" charset="2"/>
              </a:rPr>
              <a:t>Are they formatted in the desired manner?</a:t>
            </a:r>
          </a:p>
        </p:txBody>
      </p:sp>
      <p:sp>
        <p:nvSpPr>
          <p:cNvPr id="12" name="TextBox 11">
            <a:extLst>
              <a:ext uri="{FF2B5EF4-FFF2-40B4-BE49-F238E27FC236}">
                <a16:creationId xmlns:a16="http://schemas.microsoft.com/office/drawing/2014/main" id="{7ABEDC9E-086F-77D1-5C7E-8990B308DB59}"/>
              </a:ext>
            </a:extLst>
          </p:cNvPr>
          <p:cNvSpPr txBox="1"/>
          <p:nvPr/>
        </p:nvSpPr>
        <p:spPr>
          <a:xfrm>
            <a:off x="1725564" y="2869564"/>
            <a:ext cx="4983994" cy="646331"/>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Semibold" panose="020F0502020204030204" pitchFamily="34" charset="0"/>
                <a:cs typeface="Segoe UI" pitchFamily="34" charset="0"/>
              </a:defRPr>
            </a:lvl1pPr>
          </a:lstStyle>
          <a:p>
            <a:r>
              <a:rPr lang="en-US"/>
              <a:t>Do the perks cover underwater activities?</a:t>
            </a:r>
          </a:p>
        </p:txBody>
      </p:sp>
      <p:sp>
        <p:nvSpPr>
          <p:cNvPr id="10" name="TextBox 9">
            <a:extLst>
              <a:ext uri="{FF2B5EF4-FFF2-40B4-BE49-F238E27FC236}">
                <a16:creationId xmlns:a16="http://schemas.microsoft.com/office/drawing/2014/main" id="{DBE481F7-F065-8375-06BC-CF34504B81B4}"/>
              </a:ext>
            </a:extLst>
          </p:cNvPr>
          <p:cNvSpPr txBox="1"/>
          <p:nvPr/>
        </p:nvSpPr>
        <p:spPr>
          <a:xfrm>
            <a:off x="7040348" y="2396587"/>
            <a:ext cx="4337587" cy="1592283"/>
          </a:xfrm>
          <a:prstGeom prst="roundRect">
            <a:avLst>
              <a:gd name="adj" fmla="val 13286"/>
            </a:avLst>
          </a:prstGeom>
          <a:solidFill>
            <a:schemeClr val="bg1"/>
          </a:solidFill>
          <a:ln>
            <a:solidFill>
              <a:srgbClr val="D9D9D6"/>
            </a:solidFill>
          </a:ln>
        </p:spPr>
        <p:txBody>
          <a:bodyPr wrap="square" lIns="180000" tIns="180000" rIns="180000" bIns="396000">
            <a:spAutoFit/>
          </a:bodyPr>
          <a:lstStyle/>
          <a:p>
            <a:r>
              <a:rPr lang="en-US" sz="1500" b="0" i="0">
                <a:solidFill>
                  <a:srgbClr val="000000"/>
                </a:solidFill>
                <a:effectLst/>
              </a:rPr>
              <a:t>Yes, according to the information provided in the </a:t>
            </a:r>
            <a:r>
              <a:rPr lang="en-US" sz="1500" b="0" i="0" err="1">
                <a:solidFill>
                  <a:srgbClr val="000000"/>
                </a:solidFill>
                <a:effectLst/>
              </a:rPr>
              <a:t>PerksPlus.pdf</a:t>
            </a:r>
            <a:r>
              <a:rPr lang="en-US" sz="1500" b="0" i="0">
                <a:solidFill>
                  <a:srgbClr val="000000"/>
                </a:solidFill>
                <a:effectLst/>
              </a:rPr>
              <a:t> document, underwater activities such as scuba diving are covered under the program.</a:t>
            </a:r>
            <a:endParaRPr lang="en-US" sz="1500" b="0">
              <a:effectLst/>
            </a:endParaRPr>
          </a:p>
        </p:txBody>
      </p:sp>
      <p:sp>
        <p:nvSpPr>
          <p:cNvPr id="9" name="TextBox 8">
            <a:extLst>
              <a:ext uri="{FF2B5EF4-FFF2-40B4-BE49-F238E27FC236}">
                <a16:creationId xmlns:a16="http://schemas.microsoft.com/office/drawing/2014/main" id="{3EDCE3A2-5A6E-9FD4-D0F9-2EFEB02EAC0C}"/>
              </a:ext>
            </a:extLst>
          </p:cNvPr>
          <p:cNvSpPr txBox="1"/>
          <p:nvPr/>
        </p:nvSpPr>
        <p:spPr>
          <a:xfrm>
            <a:off x="1628765" y="4319269"/>
            <a:ext cx="4263190" cy="1635100"/>
          </a:xfrm>
          <a:prstGeom prst="roundRect">
            <a:avLst>
              <a:gd name="adj" fmla="val 13609"/>
            </a:avLst>
          </a:prstGeom>
          <a:solidFill>
            <a:schemeClr val="bg1"/>
          </a:solidFill>
          <a:ln>
            <a:solidFill>
              <a:srgbClr val="D9D9D6"/>
            </a:solidFill>
          </a:ln>
        </p:spPr>
        <p:txBody>
          <a:bodyPr wrap="square" lIns="180000" tIns="180000" rIns="648000" bIns="180000">
            <a:spAutoFit/>
          </a:bodyPr>
          <a:lstStyle>
            <a:defPPr>
              <a:defRPr lang="en-US"/>
            </a:defPPr>
            <a:lvl1pPr>
              <a:defRPr sz="1500" b="0" i="0">
                <a:solidFill>
                  <a:srgbClr val="000000"/>
                </a:solidFill>
                <a:effectLst/>
              </a:defRPr>
            </a:lvl1pPr>
          </a:lstStyle>
          <a:p>
            <a:r>
              <a:rPr lang="en-US"/>
              <a:t>Yes, underwater activities are included as part of the </a:t>
            </a:r>
            <a:r>
              <a:rPr lang="en-US" err="1"/>
              <a:t>PerksPlus</a:t>
            </a:r>
            <a:r>
              <a:rPr lang="en-US"/>
              <a:t> program. Some of the underwater activities covered under </a:t>
            </a:r>
            <a:r>
              <a:rPr lang="en-US" err="1"/>
              <a:t>PerksPlus</a:t>
            </a:r>
            <a:r>
              <a:rPr lang="en-US"/>
              <a:t> include scuba diving lessons [</a:t>
            </a:r>
            <a:r>
              <a:rPr lang="en-US" err="1"/>
              <a:t>PerksPlus.pdf#page</a:t>
            </a:r>
            <a:r>
              <a:rPr lang="en-US"/>
              <a:t>=3].</a:t>
            </a:r>
          </a:p>
        </p:txBody>
      </p:sp>
      <p:sp>
        <p:nvSpPr>
          <p:cNvPr id="11" name="TextBox 10">
            <a:extLst>
              <a:ext uri="{FF2B5EF4-FFF2-40B4-BE49-F238E27FC236}">
                <a16:creationId xmlns:a16="http://schemas.microsoft.com/office/drawing/2014/main" id="{46B681F8-38C5-3065-6EB7-CECCE68D8ABC}"/>
              </a:ext>
            </a:extLst>
          </p:cNvPr>
          <p:cNvSpPr txBox="1"/>
          <p:nvPr/>
        </p:nvSpPr>
        <p:spPr>
          <a:xfrm>
            <a:off x="5406096" y="3749220"/>
            <a:ext cx="5693270" cy="2775199"/>
          </a:xfrm>
          <a:prstGeom prst="roundRect">
            <a:avLst>
              <a:gd name="adj" fmla="val 7388"/>
            </a:avLst>
          </a:prstGeom>
          <a:solidFill>
            <a:schemeClr val="bg1"/>
          </a:solidFill>
          <a:ln>
            <a:solidFill>
              <a:srgbClr val="D9D9D6"/>
            </a:solidFill>
          </a:ln>
        </p:spPr>
        <p:txBody>
          <a:bodyPr wrap="square" lIns="180000" tIns="180000" rIns="180000" bIns="180000">
            <a:spAutoFit/>
          </a:bodyPr>
          <a:lstStyle>
            <a:defPPr>
              <a:defRPr lang="en-US"/>
            </a:defPPr>
            <a:lvl1pPr>
              <a:defRPr sz="1500" b="0" i="0">
                <a:solidFill>
                  <a:srgbClr val="000000"/>
                </a:solidFill>
                <a:effectLst/>
              </a:defRPr>
            </a:lvl1pPr>
          </a:lstStyle>
          <a:p>
            <a:r>
              <a:rPr lang="en-US"/>
              <a:t>Yes, the perks provided by the </a:t>
            </a:r>
            <a:r>
              <a:rPr lang="en-US" err="1"/>
              <a:t>PerksPlus</a:t>
            </a:r>
            <a:r>
              <a:rPr lang="en-US"/>
              <a:t> Health and Wellness Reimbursement Program cover a wide range of fitness activities, including underwater activities such as scuba diving. The program aims to support employees' physical health and overall well-being, so it includes various lessons and experiences that promote health and wellness. Scuba diving lessons are specifically mentioned as one of the activities covered under </a:t>
            </a:r>
            <a:r>
              <a:rPr lang="en-US" err="1"/>
              <a:t>PerksPlus</a:t>
            </a:r>
            <a:r>
              <a:rPr lang="en-US"/>
              <a:t>. Therefore, if an employee wishes to pursue scuba diving as a fitness-related activity, they can expense it through the </a:t>
            </a:r>
            <a:r>
              <a:rPr lang="en-US" err="1"/>
              <a:t>PerksPlus</a:t>
            </a:r>
            <a:r>
              <a:rPr lang="en-US"/>
              <a:t> program.</a:t>
            </a:r>
          </a:p>
        </p:txBody>
      </p:sp>
    </p:spTree>
    <p:extLst>
      <p:ext uri="{BB962C8B-B14F-4D97-AF65-F5344CB8AC3E}">
        <p14:creationId xmlns:p14="http://schemas.microsoft.com/office/powerpoint/2010/main" val="3478375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4.79167E-6 -2.96296E-6 L 4.791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3.33333E-6 7.40741E-7 L -3.33333E-6 0.03542 " pathEditMode="relative" rAng="0" ptsTypes="AA">
                                      <p:cBhvr>
                                        <p:cTn id="14" dur="700" spd="-100000" fill="hold"/>
                                        <p:tgtEl>
                                          <p:spTgt spid="1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100"/>
                                  </p:stCondLst>
                                  <p:childTnLst>
                                    <p:animMotion origin="layout" path="M 4.79167E-6 -2.96296E-6 L 4.79167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20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42" presetClass="path" presetSubtype="0" decel="100000" fill="hold" grpId="1" nodeType="withEffect">
                                  <p:stCondLst>
                                    <p:cond delay="300"/>
                                  </p:stCondLst>
                                  <p:childTnLst>
                                    <p:animMotion origin="layout" path="M 4.79167E-6 -2.96296E-6 L 4.79167E-6 0.03542 " pathEditMode="relative" rAng="0" ptsTypes="AA">
                                      <p:cBhvr>
                                        <p:cTn id="2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animBg="1"/>
      <p:bldP spid="12" grpId="1" animBg="1"/>
      <p:bldP spid="10" grpId="0" animBg="1"/>
      <p:bldP spid="10" grpId="1" animBg="1"/>
      <p:bldP spid="9" grpId="0" animBg="1"/>
      <p:bldP spid="9" grpId="1" animBg="1"/>
      <p:bldP spid="11" grpId="0" animBg="1"/>
      <p:bldP spid="11"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5DA35-3568-D92A-DF39-349467E640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44796-17F6-0B7A-C2AD-AAA2286EB597}"/>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What affects the quality?</a:t>
            </a:r>
          </a:p>
        </p:txBody>
      </p:sp>
      <p:sp>
        <p:nvSpPr>
          <p:cNvPr id="18" name="Rounded Rectangle 5">
            <a:extLst>
              <a:ext uri="{FF2B5EF4-FFF2-40B4-BE49-F238E27FC236}">
                <a16:creationId xmlns:a16="http://schemas.microsoft.com/office/drawing/2014/main" id="{8BA67083-DC5B-05AD-F018-9DB5F17A8B40}"/>
              </a:ext>
              <a:ext uri="{C183D7F6-B498-43B3-948B-1728B52AA6E4}">
                <adec:decorative xmlns:adec="http://schemas.microsoft.com/office/drawing/2017/decorative" val="1"/>
              </a:ext>
            </a:extLst>
          </p:cNvPr>
          <p:cNvSpPr/>
          <p:nvPr/>
        </p:nvSpPr>
        <p:spPr bwMode="auto">
          <a:xfrm>
            <a:off x="7380213" y="925074"/>
            <a:ext cx="1898415" cy="319440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Rounded Rectangle 5">
            <a:extLst>
              <a:ext uri="{FF2B5EF4-FFF2-40B4-BE49-F238E27FC236}">
                <a16:creationId xmlns:a16="http://schemas.microsoft.com/office/drawing/2014/main" id="{B50C906E-BD9B-CBF7-AF76-A0783F19E8FC}"/>
              </a:ext>
              <a:ext uri="{C183D7F6-B498-43B3-948B-1728B52AA6E4}">
                <adec:decorative xmlns:adec="http://schemas.microsoft.com/office/drawing/2017/decorative" val="1"/>
              </a:ext>
            </a:extLst>
          </p:cNvPr>
          <p:cNvSpPr/>
          <p:nvPr/>
        </p:nvSpPr>
        <p:spPr bwMode="auto">
          <a:xfrm>
            <a:off x="599815" y="2221730"/>
            <a:ext cx="1898415"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0" name="Graphic 22" descr="Large Language Model icon">
            <a:extLst>
              <a:ext uri="{FF2B5EF4-FFF2-40B4-BE49-F238E27FC236}">
                <a16:creationId xmlns:a16="http://schemas.microsoft.com/office/drawing/2014/main" id="{30CDBA80-CC16-0A78-D0A8-AB58F25DB3D5}"/>
              </a:ext>
            </a:extLst>
          </p:cNvPr>
          <p:cNvSpPr/>
          <p:nvPr/>
        </p:nvSpPr>
        <p:spPr>
          <a:xfrm>
            <a:off x="7931544" y="1490837"/>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1" name="Graphic 27" descr="Robot icon">
            <a:extLst>
              <a:ext uri="{FF2B5EF4-FFF2-40B4-BE49-F238E27FC236}">
                <a16:creationId xmlns:a16="http://schemas.microsoft.com/office/drawing/2014/main" id="{0C8533B1-2AEF-C2C0-CD43-46E41AEFE1BD}"/>
              </a:ext>
            </a:extLst>
          </p:cNvPr>
          <p:cNvSpPr/>
          <p:nvPr/>
        </p:nvSpPr>
        <p:spPr>
          <a:xfrm>
            <a:off x="10192368" y="1413084"/>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2" name="Graphic 31" descr="Person with chat icon">
            <a:extLst>
              <a:ext uri="{FF2B5EF4-FFF2-40B4-BE49-F238E27FC236}">
                <a16:creationId xmlns:a16="http://schemas.microsoft.com/office/drawing/2014/main" id="{9C81B8B0-8B03-DB02-8873-5BDF2F1561EF}"/>
              </a:ext>
            </a:extLst>
          </p:cNvPr>
          <p:cNvSpPr/>
          <p:nvPr/>
        </p:nvSpPr>
        <p:spPr>
          <a:xfrm>
            <a:off x="1290850" y="2605746"/>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3" name="Rounded Rectangle 5">
            <a:extLst>
              <a:ext uri="{FF2B5EF4-FFF2-40B4-BE49-F238E27FC236}">
                <a16:creationId xmlns:a16="http://schemas.microsoft.com/office/drawing/2014/main" id="{9361E2E6-FCA4-6910-2448-8C4186CB6AD8}"/>
              </a:ext>
              <a:ext uri="{C183D7F6-B498-43B3-948B-1728B52AA6E4}">
                <adec:decorative xmlns:adec="http://schemas.microsoft.com/office/drawing/2017/decorative" val="1"/>
              </a:ext>
            </a:extLst>
          </p:cNvPr>
          <p:cNvSpPr/>
          <p:nvPr/>
        </p:nvSpPr>
        <p:spPr bwMode="auto">
          <a:xfrm>
            <a:off x="3988821" y="2221730"/>
            <a:ext cx="1900800" cy="189774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4" name="Graphic 29" descr="Database with magnifying glass icon">
            <a:extLst>
              <a:ext uri="{FF2B5EF4-FFF2-40B4-BE49-F238E27FC236}">
                <a16:creationId xmlns:a16="http://schemas.microsoft.com/office/drawing/2014/main" id="{09E09276-70AC-2771-6371-3687B085E2EB}"/>
              </a:ext>
            </a:extLst>
          </p:cNvPr>
          <p:cNvSpPr/>
          <p:nvPr/>
        </p:nvSpPr>
        <p:spPr>
          <a:xfrm>
            <a:off x="4680795" y="2605516"/>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cxnSp>
        <p:nvCxnSpPr>
          <p:cNvPr id="25" name="Straight Connector 24">
            <a:extLst>
              <a:ext uri="{FF2B5EF4-FFF2-40B4-BE49-F238E27FC236}">
                <a16:creationId xmlns:a16="http://schemas.microsoft.com/office/drawing/2014/main" id="{27BB9944-7388-4C5C-7FD2-888E0ABF0A14}"/>
              </a:ext>
              <a:ext uri="{C183D7F6-B498-43B3-948B-1728B52AA6E4}">
                <adec:decorative xmlns:adec="http://schemas.microsoft.com/office/drawing/2017/decorative" val="1"/>
              </a:ext>
            </a:extLst>
          </p:cNvPr>
          <p:cNvCxnSpPr>
            <a:cxnSpLocks/>
          </p:cNvCxnSpPr>
          <p:nvPr/>
        </p:nvCxnSpPr>
        <p:spPr>
          <a:xfrm>
            <a:off x="2498230" y="2891118"/>
            <a:ext cx="1490591"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26" name="Group 25">
            <a:extLst>
              <a:ext uri="{FF2B5EF4-FFF2-40B4-BE49-F238E27FC236}">
                <a16:creationId xmlns:a16="http://schemas.microsoft.com/office/drawing/2014/main" id="{94FAF612-8EDE-5E37-0473-765F5B85A827}"/>
              </a:ext>
              <a:ext uri="{C183D7F6-B498-43B3-948B-1728B52AA6E4}">
                <adec:decorative xmlns:adec="http://schemas.microsoft.com/office/drawing/2017/decorative" val="1"/>
              </a:ext>
            </a:extLst>
          </p:cNvPr>
          <p:cNvGrpSpPr/>
          <p:nvPr/>
        </p:nvGrpSpPr>
        <p:grpSpPr>
          <a:xfrm>
            <a:off x="3877493" y="2781201"/>
            <a:ext cx="219835" cy="219834"/>
            <a:chOff x="1613419" y="2537559"/>
            <a:chExt cx="339399" cy="339399"/>
          </a:xfrm>
        </p:grpSpPr>
        <p:sp>
          <p:nvSpPr>
            <p:cNvPr id="27" name="Oval 26">
              <a:extLst>
                <a:ext uri="{FF2B5EF4-FFF2-40B4-BE49-F238E27FC236}">
                  <a16:creationId xmlns:a16="http://schemas.microsoft.com/office/drawing/2014/main" id="{30D41EAE-FCD6-7BB2-E190-A2621B45B7F5}"/>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8" name="Oval 27">
              <a:extLst>
                <a:ext uri="{FF2B5EF4-FFF2-40B4-BE49-F238E27FC236}">
                  <a16:creationId xmlns:a16="http://schemas.microsoft.com/office/drawing/2014/main" id="{AFF4587B-8AD0-5330-9B39-7BE85A16AA16}"/>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29" name="Text Placeholder 5">
            <a:extLst>
              <a:ext uri="{FF2B5EF4-FFF2-40B4-BE49-F238E27FC236}">
                <a16:creationId xmlns:a16="http://schemas.microsoft.com/office/drawing/2014/main" id="{954F6848-8CA3-3735-6B58-3F6D925D06B2}"/>
              </a:ext>
            </a:extLst>
          </p:cNvPr>
          <p:cNvSpPr txBox="1">
            <a:spLocks/>
          </p:cNvSpPr>
          <p:nvPr/>
        </p:nvSpPr>
        <p:spPr>
          <a:xfrm>
            <a:off x="4300010" y="3316741"/>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cxnSp>
        <p:nvCxnSpPr>
          <p:cNvPr id="30" name="Straight Connector 29">
            <a:extLst>
              <a:ext uri="{FF2B5EF4-FFF2-40B4-BE49-F238E27FC236}">
                <a16:creationId xmlns:a16="http://schemas.microsoft.com/office/drawing/2014/main" id="{FBE44E4A-4D06-B4DE-7B1F-490A117E1D49}"/>
              </a:ext>
              <a:ext uri="{C183D7F6-B498-43B3-948B-1728B52AA6E4}">
                <adec:decorative xmlns:adec="http://schemas.microsoft.com/office/drawing/2017/decorative" val="1"/>
              </a:ext>
            </a:extLst>
          </p:cNvPr>
          <p:cNvCxnSpPr>
            <a:cxnSpLocks/>
          </p:cNvCxnSpPr>
          <p:nvPr/>
        </p:nvCxnSpPr>
        <p:spPr>
          <a:xfrm>
            <a:off x="5889621" y="2891118"/>
            <a:ext cx="1505315"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1" name="Group 30">
            <a:extLst>
              <a:ext uri="{FF2B5EF4-FFF2-40B4-BE49-F238E27FC236}">
                <a16:creationId xmlns:a16="http://schemas.microsoft.com/office/drawing/2014/main" id="{E9518832-5819-B10B-0A3C-EB3C8B1F5B98}"/>
              </a:ext>
              <a:ext uri="{C183D7F6-B498-43B3-948B-1728B52AA6E4}">
                <adec:decorative xmlns:adec="http://schemas.microsoft.com/office/drawing/2017/decorative" val="1"/>
              </a:ext>
            </a:extLst>
          </p:cNvPr>
          <p:cNvGrpSpPr/>
          <p:nvPr/>
        </p:nvGrpSpPr>
        <p:grpSpPr>
          <a:xfrm>
            <a:off x="7278684" y="2781201"/>
            <a:ext cx="219835" cy="219834"/>
            <a:chOff x="1613419" y="2537559"/>
            <a:chExt cx="339399" cy="339399"/>
          </a:xfrm>
        </p:grpSpPr>
        <p:sp>
          <p:nvSpPr>
            <p:cNvPr id="32" name="Oval 31">
              <a:extLst>
                <a:ext uri="{FF2B5EF4-FFF2-40B4-BE49-F238E27FC236}">
                  <a16:creationId xmlns:a16="http://schemas.microsoft.com/office/drawing/2014/main" id="{0B10CE9B-7197-C499-1751-CC718160C051}"/>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Oval 32">
              <a:extLst>
                <a:ext uri="{FF2B5EF4-FFF2-40B4-BE49-F238E27FC236}">
                  <a16:creationId xmlns:a16="http://schemas.microsoft.com/office/drawing/2014/main" id="{A57C7D91-4D22-9949-3504-367445FD5B8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sp>
        <p:nvSpPr>
          <p:cNvPr id="35" name="Text Placeholder 5">
            <a:extLst>
              <a:ext uri="{FF2B5EF4-FFF2-40B4-BE49-F238E27FC236}">
                <a16:creationId xmlns:a16="http://schemas.microsoft.com/office/drawing/2014/main" id="{5CAF80CC-3456-3412-3EA7-4177BC89A533}"/>
              </a:ext>
            </a:extLst>
          </p:cNvPr>
          <p:cNvSpPr txBox="1">
            <a:spLocks/>
          </p:cNvSpPr>
          <p:nvPr/>
        </p:nvSpPr>
        <p:spPr>
          <a:xfrm>
            <a:off x="7690209" y="251195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cxnSp>
        <p:nvCxnSpPr>
          <p:cNvPr id="36" name="Straight Connector 35">
            <a:extLst>
              <a:ext uri="{FF2B5EF4-FFF2-40B4-BE49-F238E27FC236}">
                <a16:creationId xmlns:a16="http://schemas.microsoft.com/office/drawing/2014/main" id="{B907E454-340B-E9F0-79A3-886E44B668A6}"/>
              </a:ext>
              <a:ext uri="{C183D7F6-B498-43B3-948B-1728B52AA6E4}">
                <adec:decorative xmlns:adec="http://schemas.microsoft.com/office/drawing/2017/decorative" val="1"/>
              </a:ext>
            </a:extLst>
          </p:cNvPr>
          <p:cNvCxnSpPr>
            <a:cxnSpLocks/>
          </p:cNvCxnSpPr>
          <p:nvPr/>
        </p:nvCxnSpPr>
        <p:spPr>
          <a:xfrm>
            <a:off x="9280038" y="1894524"/>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7" name="Group 36">
            <a:extLst>
              <a:ext uri="{FF2B5EF4-FFF2-40B4-BE49-F238E27FC236}">
                <a16:creationId xmlns:a16="http://schemas.microsoft.com/office/drawing/2014/main" id="{8C916EF7-AA50-D8F5-D1C5-81B26D0BE15F}"/>
              </a:ext>
              <a:ext uri="{C183D7F6-B498-43B3-948B-1728B52AA6E4}">
                <adec:decorative xmlns:adec="http://schemas.microsoft.com/office/drawing/2017/decorative" val="1"/>
              </a:ext>
            </a:extLst>
          </p:cNvPr>
          <p:cNvGrpSpPr/>
          <p:nvPr/>
        </p:nvGrpSpPr>
        <p:grpSpPr>
          <a:xfrm>
            <a:off x="9734208" y="1784607"/>
            <a:ext cx="219835" cy="219834"/>
            <a:chOff x="1613419" y="2537559"/>
            <a:chExt cx="339399" cy="339399"/>
          </a:xfrm>
        </p:grpSpPr>
        <p:sp>
          <p:nvSpPr>
            <p:cNvPr id="38" name="Oval 37">
              <a:extLst>
                <a:ext uri="{FF2B5EF4-FFF2-40B4-BE49-F238E27FC236}">
                  <a16:creationId xmlns:a16="http://schemas.microsoft.com/office/drawing/2014/main" id="{68BBAFDA-2A70-D386-DD9F-2B8E7F41C249}"/>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9" name="Oval 38">
              <a:extLst>
                <a:ext uri="{FF2B5EF4-FFF2-40B4-BE49-F238E27FC236}">
                  <a16:creationId xmlns:a16="http://schemas.microsoft.com/office/drawing/2014/main" id="{07D386D3-13F1-5BE7-FBDA-08CAC816B907}"/>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0" name="Straight Connector 39">
            <a:extLst>
              <a:ext uri="{FF2B5EF4-FFF2-40B4-BE49-F238E27FC236}">
                <a16:creationId xmlns:a16="http://schemas.microsoft.com/office/drawing/2014/main" id="{4461AE5D-D50E-D5D2-BBBE-175C6DFF4D6F}"/>
              </a:ext>
              <a:ext uri="{C183D7F6-B498-43B3-948B-1728B52AA6E4}">
                <adec:decorative xmlns:adec="http://schemas.microsoft.com/office/drawing/2017/decorative" val="1"/>
              </a:ext>
            </a:extLst>
          </p:cNvPr>
          <p:cNvCxnSpPr>
            <a:cxnSpLocks/>
          </p:cNvCxnSpPr>
          <p:nvPr/>
        </p:nvCxnSpPr>
        <p:spPr>
          <a:xfrm>
            <a:off x="1543084" y="1743221"/>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41" name="Group 40">
            <a:extLst>
              <a:ext uri="{FF2B5EF4-FFF2-40B4-BE49-F238E27FC236}">
                <a16:creationId xmlns:a16="http://schemas.microsoft.com/office/drawing/2014/main" id="{6942619C-EE25-DF0E-45A5-71E231B53771}"/>
              </a:ext>
              <a:ext uri="{C183D7F6-B498-43B3-948B-1728B52AA6E4}">
                <adec:decorative xmlns:adec="http://schemas.microsoft.com/office/drawing/2017/decorative" val="1"/>
              </a:ext>
            </a:extLst>
          </p:cNvPr>
          <p:cNvGrpSpPr/>
          <p:nvPr/>
        </p:nvGrpSpPr>
        <p:grpSpPr>
          <a:xfrm>
            <a:off x="7278684" y="1633304"/>
            <a:ext cx="219835" cy="219834"/>
            <a:chOff x="1613419" y="2537559"/>
            <a:chExt cx="339399" cy="339399"/>
          </a:xfrm>
        </p:grpSpPr>
        <p:sp>
          <p:nvSpPr>
            <p:cNvPr id="42" name="Oval 41">
              <a:extLst>
                <a:ext uri="{FF2B5EF4-FFF2-40B4-BE49-F238E27FC236}">
                  <a16:creationId xmlns:a16="http://schemas.microsoft.com/office/drawing/2014/main" id="{0DBFCB53-9457-DEC4-65E5-504C6C709E3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3" name="Oval 42">
              <a:extLst>
                <a:ext uri="{FF2B5EF4-FFF2-40B4-BE49-F238E27FC236}">
                  <a16:creationId xmlns:a16="http://schemas.microsoft.com/office/drawing/2014/main" id="{200E7ADD-2F39-E4A8-0AAF-A3E50E637F58}"/>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44" name="Straight Connector 43">
            <a:extLst>
              <a:ext uri="{FF2B5EF4-FFF2-40B4-BE49-F238E27FC236}">
                <a16:creationId xmlns:a16="http://schemas.microsoft.com/office/drawing/2014/main" id="{649A0BAC-FE4A-A33F-9926-5F8AA4D1A762}"/>
              </a:ext>
              <a:ext uri="{C183D7F6-B498-43B3-948B-1728B52AA6E4}">
                <adec:decorative xmlns:adec="http://schemas.microsoft.com/office/drawing/2017/decorative" val="1"/>
              </a:ext>
            </a:extLst>
          </p:cNvPr>
          <p:cNvCxnSpPr>
            <a:cxnSpLocks/>
          </p:cNvCxnSpPr>
          <p:nvPr/>
        </p:nvCxnSpPr>
        <p:spPr>
          <a:xfrm flipV="1">
            <a:off x="1549022" y="1743221"/>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sp>
        <p:nvSpPr>
          <p:cNvPr id="45" name="Text Placeholder 5">
            <a:extLst>
              <a:ext uri="{FF2B5EF4-FFF2-40B4-BE49-F238E27FC236}">
                <a16:creationId xmlns:a16="http://schemas.microsoft.com/office/drawing/2014/main" id="{97EF9337-544E-3669-4700-03C6683985DA}"/>
              </a:ext>
            </a:extLst>
          </p:cNvPr>
          <p:cNvSpPr txBox="1">
            <a:spLocks/>
          </p:cNvSpPr>
          <p:nvPr/>
        </p:nvSpPr>
        <p:spPr>
          <a:xfrm>
            <a:off x="909811" y="327325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atin typeface="+mj-lt"/>
                <a:cs typeface="Segoe UI Semilight"/>
              </a:rPr>
              <a:t>Question</a:t>
            </a:r>
            <a:endParaRPr lang="en-US" sz="1800">
              <a:cs typeface="Segoe UI Semilight"/>
            </a:endParaRPr>
          </a:p>
        </p:txBody>
      </p:sp>
      <p:sp>
        <p:nvSpPr>
          <p:cNvPr id="48" name="Content Placeholder 2">
            <a:extLst>
              <a:ext uri="{FF2B5EF4-FFF2-40B4-BE49-F238E27FC236}">
                <a16:creationId xmlns:a16="http://schemas.microsoft.com/office/drawing/2014/main" id="{C2D31929-71EE-0B29-8E76-75C5B7B16F27}"/>
              </a:ext>
            </a:extLst>
          </p:cNvPr>
          <p:cNvSpPr txBox="1">
            <a:spLocks/>
          </p:cNvSpPr>
          <p:nvPr/>
        </p:nvSpPr>
        <p:spPr>
          <a:xfrm>
            <a:off x="1240728" y="4482037"/>
            <a:ext cx="5496185" cy="1938992"/>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98450" lvl="1" indent="-285750" defTabSz="914367">
              <a:buFont typeface="System Font Regular"/>
              <a:buChar char="・"/>
              <a:defRPr/>
            </a:pPr>
            <a:r>
              <a:rPr lang="en-US" sz="1800">
                <a:sym typeface="Wingdings" panose="05000000000000000000" pitchFamily="2" charset="2"/>
              </a:rPr>
              <a:t>Search engine (</a:t>
            </a:r>
            <a:r>
              <a:rPr lang="en-US" sz="1800" err="1">
                <a:sym typeface="Wingdings" panose="05000000000000000000" pitchFamily="2" charset="2"/>
              </a:rPr>
              <a:t>ie</a:t>
            </a:r>
            <a:r>
              <a:rPr lang="en-US" sz="1800">
                <a:sym typeface="Wingdings" panose="05000000000000000000" pitchFamily="2" charset="2"/>
              </a:rPr>
              <a:t>. Azure AI Search)</a:t>
            </a:r>
          </a:p>
          <a:p>
            <a:pPr marL="298450" lvl="1" indent="-285750" defTabSz="914367">
              <a:buFont typeface="System Font Regular"/>
              <a:buChar char="・"/>
              <a:defRPr/>
            </a:pPr>
            <a:r>
              <a:rPr lang="en-US" sz="1800">
                <a:sym typeface="Wingdings" panose="05000000000000000000" pitchFamily="2" charset="2"/>
              </a:rPr>
              <a:t>Search query cleaning</a:t>
            </a:r>
          </a:p>
          <a:p>
            <a:pPr marL="298450" lvl="1" indent="-285750" defTabSz="914367">
              <a:buFont typeface="System Font Regular"/>
              <a:buChar char="・"/>
              <a:defRPr/>
            </a:pPr>
            <a:r>
              <a:rPr lang="en-US" sz="1800">
                <a:sym typeface="Wingdings" panose="05000000000000000000" pitchFamily="2" charset="2"/>
              </a:rPr>
              <a:t>Search options (hybrid, vector, </a:t>
            </a:r>
            <a:r>
              <a:rPr lang="en-US" sz="1800" err="1">
                <a:sym typeface="Wingdings" panose="05000000000000000000" pitchFamily="2" charset="2"/>
              </a:rPr>
              <a:t>reranker</a:t>
            </a:r>
            <a:r>
              <a:rPr lang="en-US" sz="1800">
                <a:sym typeface="Wingdings" panose="05000000000000000000" pitchFamily="2" charset="2"/>
              </a:rPr>
              <a:t>)</a:t>
            </a:r>
          </a:p>
          <a:p>
            <a:pPr marL="298450" lvl="1" indent="-285750" defTabSz="914367">
              <a:buFont typeface="System Font Regular"/>
              <a:buChar char="・"/>
              <a:defRPr/>
            </a:pPr>
            <a:r>
              <a:rPr lang="en-US" sz="1800">
                <a:sym typeface="Wingdings" panose="05000000000000000000" pitchFamily="2" charset="2"/>
              </a:rPr>
              <a:t>Additional search options</a:t>
            </a:r>
          </a:p>
          <a:p>
            <a:pPr marL="298450" lvl="1" indent="-285750" defTabSz="914367">
              <a:buFont typeface="System Font Regular"/>
              <a:buChar char="・"/>
              <a:defRPr/>
            </a:pPr>
            <a:r>
              <a:rPr lang="en-US" sz="1800">
                <a:sym typeface="Wingdings" panose="05000000000000000000" pitchFamily="2" charset="2"/>
              </a:rPr>
              <a:t>Data chunk size and overlap</a:t>
            </a:r>
          </a:p>
          <a:p>
            <a:pPr marL="298450" lvl="1" indent="-285750" defTabSz="914367">
              <a:buFont typeface="System Font Regular"/>
              <a:buChar char="・"/>
              <a:defRPr/>
            </a:pPr>
            <a:r>
              <a:rPr lang="en-US" sz="1800">
                <a:sym typeface="Wingdings" panose="05000000000000000000" pitchFamily="2" charset="2"/>
              </a:rPr>
              <a:t>Number of results returned</a:t>
            </a:r>
          </a:p>
        </p:txBody>
      </p:sp>
      <p:sp>
        <p:nvSpPr>
          <p:cNvPr id="49" name="TextBox 48">
            <a:extLst>
              <a:ext uri="{FF2B5EF4-FFF2-40B4-BE49-F238E27FC236}">
                <a16:creationId xmlns:a16="http://schemas.microsoft.com/office/drawing/2014/main" id="{C83A3444-5641-F4DC-760C-A0B391DF6290}"/>
              </a:ext>
            </a:extLst>
          </p:cNvPr>
          <p:cNvSpPr txBox="1"/>
          <p:nvPr/>
        </p:nvSpPr>
        <p:spPr>
          <a:xfrm>
            <a:off x="7388601" y="4482037"/>
            <a:ext cx="3256628" cy="2031325"/>
          </a:xfrm>
          <a:prstGeom prst="rect">
            <a:avLst/>
          </a:prstGeom>
          <a:noFill/>
        </p:spPr>
        <p:txBody>
          <a:bodyPr vert="horz" wrap="square" tIns="0">
            <a:spAutoFit/>
          </a:bodyPr>
          <a:lstStyle/>
          <a:p>
            <a:pPr marL="298450" lvl="1" indent="-285750">
              <a:spcBef>
                <a:spcPct val="20000"/>
              </a:spcBef>
              <a:buSzPct val="90000"/>
              <a:buFont typeface="System Font Regular"/>
              <a:buChar char="・"/>
              <a:defRPr/>
            </a:pPr>
            <a:r>
              <a:rPr lang="en-US" sz="1800">
                <a:sym typeface="Wingdings" panose="05000000000000000000" pitchFamily="2" charset="2"/>
              </a:rPr>
              <a:t>System prompt</a:t>
            </a:r>
          </a:p>
          <a:p>
            <a:pPr marL="298450" lvl="1" indent="-285750">
              <a:spcBef>
                <a:spcPct val="20000"/>
              </a:spcBef>
              <a:buSzPct val="90000"/>
              <a:buFont typeface="System Font Regular"/>
              <a:buChar char="・"/>
              <a:defRPr/>
            </a:pPr>
            <a:r>
              <a:rPr lang="en-US" sz="1800">
                <a:sym typeface="Wingdings" panose="05000000000000000000" pitchFamily="2" charset="2"/>
              </a:rPr>
              <a:t>Language</a:t>
            </a:r>
          </a:p>
          <a:p>
            <a:pPr marL="298450" lvl="1" indent="-285750">
              <a:spcBef>
                <a:spcPct val="20000"/>
              </a:spcBef>
              <a:buSzPct val="90000"/>
              <a:buFont typeface="System Font Regular"/>
              <a:buChar char="・"/>
              <a:defRPr/>
            </a:pPr>
            <a:r>
              <a:rPr lang="en-US" sz="1800">
                <a:sym typeface="Wingdings" panose="05000000000000000000" pitchFamily="2" charset="2"/>
              </a:rPr>
              <a:t>Message history</a:t>
            </a:r>
          </a:p>
          <a:p>
            <a:pPr marL="298450" lvl="1" indent="-285750">
              <a:spcBef>
                <a:spcPct val="20000"/>
              </a:spcBef>
              <a:buSzPct val="90000"/>
              <a:buFont typeface="System Font Regular"/>
              <a:buChar char="・"/>
              <a:defRPr/>
            </a:pPr>
            <a:r>
              <a:rPr lang="en-US" sz="1800">
                <a:sym typeface="Wingdings" panose="05000000000000000000" pitchFamily="2" charset="2"/>
              </a:rPr>
              <a:t>Model (</a:t>
            </a:r>
            <a:r>
              <a:rPr lang="en-US" sz="1800" err="1">
                <a:sym typeface="Wingdings" panose="05000000000000000000" pitchFamily="2" charset="2"/>
              </a:rPr>
              <a:t>ie</a:t>
            </a:r>
            <a:r>
              <a:rPr lang="en-US" sz="1800">
                <a:sym typeface="Wingdings" panose="05000000000000000000" pitchFamily="2" charset="2"/>
              </a:rPr>
              <a:t>. GPT 3.5)</a:t>
            </a:r>
          </a:p>
          <a:p>
            <a:pPr marL="298450" lvl="1" indent="-285750">
              <a:spcBef>
                <a:spcPct val="20000"/>
              </a:spcBef>
              <a:buSzPct val="90000"/>
              <a:buFont typeface="System Font Regular"/>
              <a:buChar char="・"/>
              <a:defRPr/>
            </a:pPr>
            <a:r>
              <a:rPr lang="en-US" sz="1800">
                <a:sym typeface="Wingdings" panose="05000000000000000000" pitchFamily="2" charset="2"/>
              </a:rPr>
              <a:t>Temperature (0-1)</a:t>
            </a:r>
          </a:p>
          <a:p>
            <a:pPr marL="298450" lvl="1" indent="-285750">
              <a:spcBef>
                <a:spcPct val="20000"/>
              </a:spcBef>
              <a:buSzPct val="90000"/>
              <a:buFont typeface="System Font Regular"/>
              <a:buChar char="・"/>
              <a:defRPr/>
            </a:pPr>
            <a:r>
              <a:rPr lang="en-US" sz="1800">
                <a:sym typeface="Wingdings" panose="05000000000000000000" pitchFamily="2" charset="2"/>
              </a:rPr>
              <a:t>Max tokens</a:t>
            </a:r>
          </a:p>
        </p:txBody>
      </p:sp>
    </p:spTree>
    <p:extLst>
      <p:ext uri="{BB962C8B-B14F-4D97-AF65-F5344CB8AC3E}">
        <p14:creationId xmlns:p14="http://schemas.microsoft.com/office/powerpoint/2010/main" val="213531552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a:xfrm>
            <a:off x="588263" y="457200"/>
            <a:ext cx="11018520" cy="553998"/>
          </a:xfrm>
        </p:spPr>
        <p:txBody>
          <a:bodyPr/>
          <a:lstStyle/>
          <a:p>
            <a:r>
              <a:rPr lang="en-US"/>
              <a:t>Evaluation approaches</a:t>
            </a:r>
          </a:p>
        </p:txBody>
      </p:sp>
      <p:sp>
        <p:nvSpPr>
          <p:cNvPr id="6" name="Rectangle 5">
            <a:extLst>
              <a:ext uri="{FF2B5EF4-FFF2-40B4-BE49-F238E27FC236}">
                <a16:creationId xmlns:a16="http://schemas.microsoft.com/office/drawing/2014/main" id="{F9988901-0D52-060B-F553-E8081A5F7E4A}"/>
              </a:ext>
            </a:extLst>
          </p:cNvPr>
          <p:cNvSpPr/>
          <p:nvPr/>
        </p:nvSpPr>
        <p:spPr>
          <a:xfrm>
            <a:off x="588262" y="1314681"/>
            <a:ext cx="7548979"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300"/>
              </a:spcBef>
              <a:defRPr/>
            </a:pPr>
            <a:r>
              <a:rPr lang="en-US" sz="2000" b="1">
                <a:ln w="3175">
                  <a:noFill/>
                </a:ln>
                <a:latin typeface="Segoe UI Semibold" panose="020B0502040204020203" pitchFamily="34" charset="0"/>
                <a:cs typeface="Segoe UI" pitchFamily="34" charset="0"/>
              </a:rPr>
              <a:t>Evaluate the retrieval system</a:t>
            </a:r>
          </a:p>
          <a:p>
            <a:pPr marL="0" lvl="2" defTabSz="914102" fontAlgn="base">
              <a:lnSpc>
                <a:spcPct val="90000"/>
              </a:lnSpc>
              <a:spcBef>
                <a:spcPts val="300"/>
              </a:spcBef>
              <a:defRPr/>
            </a:pPr>
            <a:r>
              <a:rPr lang="en-US" sz="1400" kern="0">
                <a:cs typeface="Segoe UI" panose="020B0502040204020203" pitchFamily="34" charset="0"/>
              </a:rPr>
              <a:t>Recall, precision, NDCG/MAP</a:t>
            </a:r>
          </a:p>
        </p:txBody>
      </p:sp>
      <p:sp>
        <p:nvSpPr>
          <p:cNvPr id="13" name="TextBox 12">
            <a:extLst>
              <a:ext uri="{FF2B5EF4-FFF2-40B4-BE49-F238E27FC236}">
                <a16:creationId xmlns:a16="http://schemas.microsoft.com/office/drawing/2014/main" id="{701C6E02-AFC2-3D15-0889-D5F627972EA5}"/>
              </a:ext>
            </a:extLst>
          </p:cNvPr>
          <p:cNvSpPr txBox="1"/>
          <p:nvPr/>
        </p:nvSpPr>
        <p:spPr>
          <a:xfrm>
            <a:off x="9042859" y="1322675"/>
            <a:ext cx="2573067"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defPPr>
              <a:defRPr lang="en-US"/>
            </a:defPPr>
            <a:lvl1pPr lvl="0">
              <a:defRPr kumimoji="0" sz="1800" b="0" i="0" u="none" strike="noStrike" cap="none" spc="0" normalizeH="0" baseline="0">
                <a:ln>
                  <a:noFill/>
                </a:ln>
                <a:solidFill>
                  <a:schemeClr val="bg1"/>
                </a:solidFill>
                <a:effectLst/>
                <a:uLnTx/>
                <a:uFillTx/>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hlinkClick r:id="rId3">
                  <a:extLst>
                    <a:ext uri="{A12FA001-AC4F-418D-AE19-62706E023703}">
                      <ahyp:hlinkClr xmlns:ahyp="http://schemas.microsoft.com/office/drawing/2018/hyperlinkcolor" val="tx"/>
                    </a:ext>
                  </a:extLst>
                </a:hlinkClick>
              </a:rPr>
              <a:t>aka.ms/ragrelevance</a:t>
            </a:r>
            <a:endParaRPr lang="en-US"/>
          </a:p>
        </p:txBody>
      </p:sp>
      <p:cxnSp>
        <p:nvCxnSpPr>
          <p:cNvPr id="16" name="!!line2">
            <a:extLst>
              <a:ext uri="{FF2B5EF4-FFF2-40B4-BE49-F238E27FC236}">
                <a16:creationId xmlns:a16="http://schemas.microsoft.com/office/drawing/2014/main" id="{08DF5A7C-0898-008C-5B3F-789AC149AD8C}"/>
              </a:ext>
              <a:ext uri="{C183D7F6-B498-43B3-948B-1728B52AA6E4}">
                <adec:decorative xmlns:adec="http://schemas.microsoft.com/office/drawing/2017/decorative" val="1"/>
              </a:ext>
            </a:extLst>
          </p:cNvPr>
          <p:cNvCxnSpPr>
            <a:cxnSpLocks/>
          </p:cNvCxnSpPr>
          <p:nvPr/>
        </p:nvCxnSpPr>
        <p:spPr>
          <a:xfrm>
            <a:off x="588263" y="2013219"/>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8" name="Rectangle 7">
            <a:extLst>
              <a:ext uri="{FF2B5EF4-FFF2-40B4-BE49-F238E27FC236}">
                <a16:creationId xmlns:a16="http://schemas.microsoft.com/office/drawing/2014/main" id="{D8AE0084-6F36-4E26-2762-1FCE9DAB08C9}"/>
              </a:ext>
            </a:extLst>
          </p:cNvPr>
          <p:cNvSpPr/>
          <p:nvPr/>
        </p:nvSpPr>
        <p:spPr>
          <a:xfrm>
            <a:off x="588261" y="2202387"/>
            <a:ext cx="4409867"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language models</a:t>
            </a:r>
          </a:p>
          <a:p>
            <a:pPr marL="0" lvl="2" defTabSz="914102" fontAlgn="base">
              <a:lnSpc>
                <a:spcPct val="90000"/>
              </a:lnSpc>
              <a:spcBef>
                <a:spcPts val="300"/>
              </a:spcBef>
              <a:defRPr/>
            </a:pPr>
            <a:r>
              <a:rPr lang="en-US" sz="1400" kern="0">
                <a:cs typeface="Segoe UI" panose="020B0502040204020203" pitchFamily="34" charset="0"/>
              </a:rPr>
              <a:t>Shifting space, many metrics, consider your task. </a:t>
            </a:r>
            <a:endParaRPr lang="en-US" sz="1100" b="1">
              <a:ln w="3175">
                <a:noFill/>
              </a:ln>
              <a:latin typeface="Segoe UI Semibold" panose="020B0502040204020203" pitchFamily="34" charset="0"/>
              <a:cs typeface="Segoe UI" pitchFamily="34" charset="0"/>
            </a:endParaRPr>
          </a:p>
        </p:txBody>
      </p:sp>
      <p:sp>
        <p:nvSpPr>
          <p:cNvPr id="11" name="TextBox 10">
            <a:extLst>
              <a:ext uri="{FF2B5EF4-FFF2-40B4-BE49-F238E27FC236}">
                <a16:creationId xmlns:a16="http://schemas.microsoft.com/office/drawing/2014/main" id="{277EE23C-51FC-1ED4-33BC-E0BC217F7958}"/>
              </a:ext>
            </a:extLst>
          </p:cNvPr>
          <p:cNvSpPr txBox="1"/>
          <p:nvPr/>
        </p:nvSpPr>
        <p:spPr>
          <a:xfrm>
            <a:off x="8176738" y="2210380"/>
            <a:ext cx="343918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defPPr>
              <a:defRPr lang="en-US"/>
            </a:defPPr>
            <a:lvl1pPr lvl="0">
              <a:defRPr kumimoji="0" sz="1800" b="0" i="0" u="none" strike="noStrike" cap="none" spc="0" normalizeH="0" baseline="0">
                <a:ln>
                  <a:noFill/>
                </a:ln>
                <a:solidFill>
                  <a:schemeClr val="bg1"/>
                </a:solidFill>
                <a:effectLst/>
                <a:uLnTx/>
                <a:uFillTx/>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hlinkClick r:id="rId4">
                  <a:extLst>
                    <a:ext uri="{A12FA001-AC4F-418D-AE19-62706E023703}">
                      <ahyp:hlinkClr xmlns:ahyp="http://schemas.microsoft.com/office/drawing/2018/hyperlinkcolor" val="tx"/>
                    </a:ext>
                  </a:extLst>
                </a:hlinkClick>
              </a:rPr>
              <a:t>chat.lmsys.org/?leaderboard </a:t>
            </a:r>
            <a:endParaRPr lang="en-US"/>
          </a:p>
        </p:txBody>
      </p:sp>
      <p:cxnSp>
        <p:nvCxnSpPr>
          <p:cNvPr id="26" name="!!line2">
            <a:extLst>
              <a:ext uri="{FF2B5EF4-FFF2-40B4-BE49-F238E27FC236}">
                <a16:creationId xmlns:a16="http://schemas.microsoft.com/office/drawing/2014/main" id="{E8A225E4-39CC-363D-010D-D87A1A8B3EA0}"/>
              </a:ext>
              <a:ext uri="{C183D7F6-B498-43B3-948B-1728B52AA6E4}">
                <adec:decorative xmlns:adec="http://schemas.microsoft.com/office/drawing/2017/decorative" val="1"/>
              </a:ext>
            </a:extLst>
          </p:cNvPr>
          <p:cNvCxnSpPr>
            <a:cxnSpLocks/>
          </p:cNvCxnSpPr>
          <p:nvPr/>
        </p:nvCxnSpPr>
        <p:spPr>
          <a:xfrm>
            <a:off x="588263" y="2900925"/>
            <a:ext cx="11027663"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10" name="Rectangle 9">
            <a:extLst>
              <a:ext uri="{FF2B5EF4-FFF2-40B4-BE49-F238E27FC236}">
                <a16:creationId xmlns:a16="http://schemas.microsoft.com/office/drawing/2014/main" id="{CBB1012E-0552-D5EF-7FCA-F431AEE1823C}"/>
              </a:ext>
            </a:extLst>
          </p:cNvPr>
          <p:cNvSpPr/>
          <p:nvPr/>
        </p:nvSpPr>
        <p:spPr>
          <a:xfrm>
            <a:off x="588261" y="3090093"/>
            <a:ext cx="7153068" cy="509370"/>
          </a:xfrm>
          <a:prstGeom prst="rect">
            <a:avLst/>
          </a:prstGeom>
          <a:noFill/>
          <a:ln>
            <a:noFill/>
          </a:ln>
        </p:spPr>
        <p:txBody>
          <a:bodyPr wrap="square" lIns="0" tIns="0" rIns="0" bIns="0" anchor="ctr" anchorCtr="0">
            <a:spAutoFit/>
          </a:bodyPr>
          <a:lstStyle/>
          <a:p>
            <a:pPr marL="0" lvl="2" defTabSz="914102" fontAlgn="base">
              <a:lnSpc>
                <a:spcPct val="90000"/>
              </a:lnSpc>
              <a:spcBef>
                <a:spcPts val="600"/>
              </a:spcBef>
              <a:defRPr/>
            </a:pPr>
            <a:r>
              <a:rPr lang="en-US" sz="2000" b="1">
                <a:ln w="3175">
                  <a:noFill/>
                </a:ln>
                <a:latin typeface="Segoe UI Semibold" panose="020B0502040204020203" pitchFamily="34" charset="0"/>
                <a:cs typeface="Segoe UI" pitchFamily="34" charset="0"/>
              </a:rPr>
              <a:t>Evaluate the full RAG stack for quality and safety</a:t>
            </a:r>
          </a:p>
          <a:p>
            <a:pPr marL="0" lvl="2" defTabSz="914102" fontAlgn="base">
              <a:lnSpc>
                <a:spcPct val="90000"/>
              </a:lnSpc>
              <a:spcBef>
                <a:spcPts val="300"/>
              </a:spcBef>
              <a:defRPr/>
            </a:pPr>
            <a:r>
              <a:rPr lang="en-US" sz="1400" kern="0">
                <a:cs typeface="Segoe UI" panose="020B0502040204020203" pitchFamily="34" charset="0"/>
              </a:rPr>
              <a:t>AI Studio or </a:t>
            </a:r>
            <a:r>
              <a:rPr lang="en-US" sz="1400" kern="0" err="1">
                <a:cs typeface="Segoe UI" panose="020B0502040204020203" pitchFamily="34" charset="0"/>
              </a:rPr>
              <a:t>promptflow</a:t>
            </a:r>
            <a:r>
              <a:rPr lang="en-US" sz="1400" kern="0">
                <a:cs typeface="Segoe UI" panose="020B0502040204020203" pitchFamily="34" charset="0"/>
              </a:rPr>
              <a:t>-evals for GPT-based evaluations and metrics</a:t>
            </a:r>
            <a:r>
              <a:rPr lang="en-US" sz="1400" kern="0">
                <a:gradFill>
                  <a:gsLst>
                    <a:gs pos="60241">
                      <a:srgbClr val="FFFFFF"/>
                    </a:gs>
                    <a:gs pos="40000">
                      <a:srgbClr val="FFFFFF"/>
                    </a:gs>
                  </a:gsLst>
                  <a:lin ang="5400000" scaled="1"/>
                </a:gradFill>
                <a:cs typeface="Segoe UI" panose="020B0502040204020203" pitchFamily="34" charset="0"/>
                <a:sym typeface="Wingdings" panose="05000000000000000000" pitchFamily="2" charset="2"/>
              </a:rPr>
              <a:t> At Build: BRK107:</a:t>
            </a:r>
            <a:endParaRPr lang="en-US" sz="1400" kern="0">
              <a:gradFill>
                <a:gsLst>
                  <a:gs pos="60241">
                    <a:srgbClr val="FFFFFF"/>
                  </a:gs>
                  <a:gs pos="40000">
                    <a:srgbClr val="FFFFFF"/>
                  </a:gs>
                </a:gsLst>
                <a:lin ang="5400000" scaled="1"/>
              </a:gradFill>
              <a:cs typeface="Segoe UI" panose="020B0502040204020203" pitchFamily="34" charset="0"/>
            </a:endParaRPr>
          </a:p>
        </p:txBody>
      </p:sp>
      <p:sp>
        <p:nvSpPr>
          <p:cNvPr id="7" name="TextBox 6">
            <a:extLst>
              <a:ext uri="{FF2B5EF4-FFF2-40B4-BE49-F238E27FC236}">
                <a16:creationId xmlns:a16="http://schemas.microsoft.com/office/drawing/2014/main" id="{800F782D-8D8A-BAD9-1A37-B1AC5B79706C}"/>
              </a:ext>
            </a:extLst>
          </p:cNvPr>
          <p:cNvSpPr txBox="1"/>
          <p:nvPr/>
        </p:nvSpPr>
        <p:spPr>
          <a:xfrm>
            <a:off x="9006768" y="4051975"/>
            <a:ext cx="2609158" cy="493383"/>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defPPr>
              <a:defRPr lang="en-US"/>
            </a:defPPr>
            <a:lvl1pPr lvl="0">
              <a:defRPr kumimoji="0" sz="1800" b="0" i="0" u="none" strike="noStrike" cap="none" spc="0" normalizeH="0" baseline="0">
                <a:ln>
                  <a:noFill/>
                </a:ln>
                <a:solidFill>
                  <a:schemeClr val="bg1"/>
                </a:solidFill>
                <a:effectLst/>
                <a:uLnTx/>
                <a:uFillTx/>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hlinkClick r:id="rId5">
                  <a:extLst>
                    <a:ext uri="{A12FA001-AC4F-418D-AE19-62706E023703}">
                      <ahyp:hlinkClr xmlns:ahyp="http://schemas.microsoft.com/office/drawing/2018/hyperlinkcolor" val="tx"/>
                    </a:ext>
                  </a:extLst>
                </a:hlinkClick>
              </a:rPr>
              <a:t>aka.ms/ragchat/eval</a:t>
            </a:r>
            <a:endParaRPr lang="en-US"/>
          </a:p>
        </p:txBody>
      </p:sp>
      <p:sp>
        <p:nvSpPr>
          <p:cNvPr id="5" name="Rounded Rectangle 5">
            <a:extLst>
              <a:ext uri="{FF2B5EF4-FFF2-40B4-BE49-F238E27FC236}">
                <a16:creationId xmlns:a16="http://schemas.microsoft.com/office/drawing/2014/main" id="{90E4E364-A349-AA36-9925-5D2D21F842FA}"/>
              </a:ext>
              <a:ext uri="{C183D7F6-B498-43B3-948B-1728B52AA6E4}">
                <adec:decorative xmlns:adec="http://schemas.microsoft.com/office/drawing/2017/decorative" val="1"/>
              </a:ext>
            </a:extLst>
          </p:cNvPr>
          <p:cNvSpPr/>
          <p:nvPr/>
        </p:nvSpPr>
        <p:spPr bwMode="auto">
          <a:xfrm>
            <a:off x="518451" y="3946449"/>
            <a:ext cx="7965591" cy="2436081"/>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pic>
        <p:nvPicPr>
          <p:cNvPr id="3" name="Picture 2" descr="Screenshot of evaluator repository">
            <a:extLst>
              <a:ext uri="{FF2B5EF4-FFF2-40B4-BE49-F238E27FC236}">
                <a16:creationId xmlns:a16="http://schemas.microsoft.com/office/drawing/2014/main" id="{4B9A924D-E012-1D2E-CD75-EA064B1B2C1D}"/>
              </a:ext>
            </a:extLst>
          </p:cNvPr>
          <p:cNvPicPr>
            <a:picLocks noChangeAspect="1"/>
          </p:cNvPicPr>
          <p:nvPr/>
        </p:nvPicPr>
        <p:blipFill>
          <a:blip r:embed="rId6">
            <a:extLst>
              <a:ext uri="{28A0092B-C50C-407E-A947-70E740481C1C}">
                <a14:useLocalDpi xmlns:a14="http://schemas.microsoft.com/office/drawing/2010/main" val="0"/>
              </a:ext>
            </a:extLst>
          </a:blip>
          <a:srcRect r="13814"/>
          <a:stretch/>
        </p:blipFill>
        <p:spPr>
          <a:xfrm>
            <a:off x="693447" y="4077118"/>
            <a:ext cx="7695180" cy="2174742"/>
          </a:xfrm>
          <a:prstGeom prst="rect">
            <a:avLst/>
          </a:prstGeom>
        </p:spPr>
      </p:pic>
      <p:sp>
        <p:nvSpPr>
          <p:cNvPr id="23" name="TextBox 22">
            <a:extLst>
              <a:ext uri="{FF2B5EF4-FFF2-40B4-BE49-F238E27FC236}">
                <a16:creationId xmlns:a16="http://schemas.microsoft.com/office/drawing/2014/main" id="{0BE76D6A-556C-0092-8805-9A05AC8C7797}"/>
              </a:ext>
            </a:extLst>
          </p:cNvPr>
          <p:cNvSpPr txBox="1"/>
          <p:nvPr/>
        </p:nvSpPr>
        <p:spPr>
          <a:xfrm>
            <a:off x="-111262" y="11095297"/>
            <a:ext cx="3592650" cy="338554"/>
          </a:xfrm>
          <a:prstGeom prst="rect">
            <a:avLst/>
          </a:prstGeom>
          <a:noFill/>
        </p:spPr>
        <p:txBody>
          <a:bodyPr wrap="none" rtlCol="0">
            <a:spAutoFit/>
          </a:bodyPr>
          <a:lstStyle/>
          <a:p>
            <a:pPr marL="182563" indent="-182563">
              <a:buFont typeface="Wingdings" panose="05000000000000000000" pitchFamily="2" charset="2"/>
              <a:buChar char="à"/>
            </a:pPr>
            <a:r>
              <a:rPr lang="en-US" sz="800">
                <a:solidFill>
                  <a:srgbClr val="3A4953"/>
                </a:solidFill>
              </a:rPr>
              <a:t>Basic SKU now supports up to 3 partitions, up from a single partition</a:t>
            </a:r>
          </a:p>
          <a:p>
            <a:pPr marL="182563" indent="-182563">
              <a:buFont typeface="Wingdings" panose="05000000000000000000" pitchFamily="2" charset="2"/>
              <a:buChar char="à"/>
            </a:pPr>
            <a:r>
              <a:rPr lang="en-US" sz="800">
                <a:solidFill>
                  <a:srgbClr val="3A4953"/>
                </a:solidFill>
              </a:rPr>
              <a:t>Limits are GB/partition</a:t>
            </a:r>
          </a:p>
        </p:txBody>
      </p:sp>
      <p:sp>
        <p:nvSpPr>
          <p:cNvPr id="4" name="Rectangle: Rounded Corners 7">
            <a:extLst>
              <a:ext uri="{FF2B5EF4-FFF2-40B4-BE49-F238E27FC236}">
                <a16:creationId xmlns:a16="http://schemas.microsoft.com/office/drawing/2014/main" id="{0B8AA0E9-23C4-8C5B-D9BF-287FA1C7A68D}"/>
              </a:ext>
            </a:extLst>
          </p:cNvPr>
          <p:cNvSpPr/>
          <p:nvPr/>
        </p:nvSpPr>
        <p:spPr>
          <a:xfrm>
            <a:off x="6869927" y="3223253"/>
            <a:ext cx="4746000" cy="49174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noFill/>
          </a:ln>
          <a:effectLst>
            <a:outerShdw blurRad="50800" dist="38100" dir="2700000" algn="tl" rotWithShape="0">
              <a:prstClr val="black">
                <a:alpha val="40000"/>
              </a:prstClr>
            </a:outerShdw>
          </a:effectLst>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lvl="0">
              <a:defRPr/>
            </a:pPr>
            <a:r>
              <a:rPr kumimoji="0" lang="en-US" sz="1800" b="0" i="0" u="none" strike="noStrike" kern="1200" cap="none" spc="0" normalizeH="0" baseline="0" noProof="0">
                <a:ln>
                  <a:noFill/>
                </a:ln>
                <a:solidFill>
                  <a:schemeClr val="bg1"/>
                </a:solidFill>
                <a:effectLst/>
                <a:uLnTx/>
                <a:uFillTx/>
                <a:latin typeface="+mj-lt"/>
              </a:rPr>
              <a:t>💻 </a:t>
            </a:r>
            <a:r>
              <a:rPr kumimoji="0" lang="en-US" sz="1800" b="0" i="0" u="none" strike="noStrike" kern="1200" cap="none" spc="0" normalizeH="0" baseline="0" noProof="0">
                <a:ln>
                  <a:noFill/>
                </a:ln>
                <a:solidFill>
                  <a:schemeClr val="bg1"/>
                </a:solidFill>
                <a:effectLst/>
                <a:uLnTx/>
                <a:uFillTx/>
                <a:latin typeface="+mj-lt"/>
                <a:hlinkClick r:id="rId7">
                  <a:extLst>
                    <a:ext uri="{A12FA001-AC4F-418D-AE19-62706E023703}">
                      <ahyp:hlinkClr xmlns:ahyp="http://schemas.microsoft.com/office/drawing/2018/hyperlinkcolor" val="tx"/>
                    </a:ext>
                  </a:extLst>
                </a:hlinkClick>
              </a:rPr>
              <a:t>Demo: rag.ipynb</a:t>
            </a:r>
            <a:r>
              <a:rPr kumimoji="0" lang="en-US" sz="1800" b="0" i="0" u="none" strike="noStrike" kern="1200" cap="none" spc="0" normalizeH="0" baseline="0" noProof="0">
                <a:ln>
                  <a:noFill/>
                </a:ln>
                <a:solidFill>
                  <a:schemeClr val="bg1"/>
                </a:solidFill>
                <a:effectLst/>
                <a:uLnTx/>
                <a:uFillTx/>
                <a:latin typeface="+mj-lt"/>
              </a:rPr>
              <a:t> </a:t>
            </a:r>
            <a:r>
              <a:rPr lang="en-US" sz="1800">
                <a:solidFill>
                  <a:schemeClr val="bg1"/>
                </a:solidFill>
              </a:rPr>
              <a:t>(</a:t>
            </a:r>
            <a:r>
              <a:rPr lang="en-US" sz="1800" err="1">
                <a:solidFill>
                  <a:schemeClr val="bg1"/>
                </a:solidFill>
                <a:hlinkClick r:id="rId8">
                  <a:extLst>
                    <a:ext uri="{A12FA001-AC4F-418D-AE19-62706E023703}">
                      <ahyp:hlinkClr xmlns:ahyp="http://schemas.microsoft.com/office/drawing/2018/hyperlinkcolor" val="tx"/>
                    </a:ext>
                  </a:extLst>
                </a:hlinkClick>
              </a:rPr>
              <a:t>aka.ms/aitour/rageval</a:t>
            </a:r>
            <a:r>
              <a:rPr lang="en-US" sz="1800" err="1">
                <a:solidFill>
                  <a:schemeClr val="bg1"/>
                </a:solidFill>
              </a:rPr>
              <a:t>)</a:t>
            </a:r>
            <a:endParaRPr kumimoji="0" lang="en-US" sz="1800" b="0" i="0" u="none" strike="noStrike" kern="1200" cap="none" spc="0" normalizeH="0" baseline="0" noProof="0">
              <a:ln>
                <a:noFill/>
              </a:ln>
              <a:solidFill>
                <a:schemeClr val="bg1"/>
              </a:solidFill>
              <a:effectLst/>
              <a:uLnTx/>
              <a:uFillTx/>
              <a:latin typeface="+mj-lt"/>
            </a:endParaRPr>
          </a:p>
        </p:txBody>
      </p:sp>
    </p:spTree>
    <p:extLst>
      <p:ext uri="{BB962C8B-B14F-4D97-AF65-F5344CB8AC3E}">
        <p14:creationId xmlns:p14="http://schemas.microsoft.com/office/powerpoint/2010/main" val="3787292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42" presetClass="path" presetSubtype="0" decel="100000" fill="hold" nodeType="withEffect">
                                  <p:stCondLst>
                                    <p:cond delay="100"/>
                                  </p:stCondLst>
                                  <p:childTnLst>
                                    <p:animMotion origin="layout" path="M 4.79167E-6 -2.96296E-6 L 4.79167E-6 0.03542 " pathEditMode="relative" rAng="0" ptsTypes="AA">
                                      <p:cBhvr>
                                        <p:cTn id="9" dur="700" spd="-100000" fill="hold"/>
                                        <p:tgtEl>
                                          <p:spTgt spid="16"/>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par>
                                <p:cTn id="13" presetID="42" presetClass="path" presetSubtype="0" decel="100000" fill="hold" nodeType="withEffect">
                                  <p:stCondLst>
                                    <p:cond delay="200"/>
                                  </p:stCondLst>
                                  <p:childTnLst>
                                    <p:animMotion origin="layout" path="M 4.79167E-6 -2.96296E-6 L 4.79167E-6 0.03542 " pathEditMode="relative" rAng="0" ptsTypes="AA">
                                      <p:cBhvr>
                                        <p:cTn id="14" dur="700" spd="-100000" fill="hold"/>
                                        <p:tgtEl>
                                          <p:spTgt spid="26"/>
                                        </p:tgtEl>
                                        <p:attrNameLst>
                                          <p:attrName>ppt_x</p:attrName>
                                          <p:attrName>ppt_y</p:attrName>
                                        </p:attrNameLst>
                                      </p:cBhvr>
                                      <p:rCtr x="0" y="1759"/>
                                    </p:animMotion>
                                  </p:childTnLst>
                                </p:cTn>
                              </p:par>
                              <p:par>
                                <p:cTn id="15" presetID="10" presetClass="entr" presetSubtype="0" fill="hold"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nodeType="withEffect">
                                  <p:stCondLst>
                                    <p:cond delay="300"/>
                                  </p:stCondLst>
                                  <p:childTnLst>
                                    <p:animMotion origin="layout" path="M 4.79167E-6 -2.96296E-6 L 4.79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42" presetClass="path" presetSubtype="0" decel="100000" fill="hold" grpId="1" nodeType="withEffect">
                                  <p:stCondLst>
                                    <p:cond delay="300"/>
                                  </p:stCondLst>
                                  <p:childTnLst>
                                    <p:animMotion origin="layout" path="M 4.79167E-6 -2.96296E-6 L 4.79167E-6 0.03542 " pathEditMode="relative" rAng="0" ptsTypes="AA">
                                      <p:cBhvr>
                                        <p:cTn id="24" dur="700" spd="-100000" fill="hold"/>
                                        <p:tgtEl>
                                          <p:spTgt spid="5"/>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grpId="1" nodeType="withEffect">
                                  <p:stCondLst>
                                    <p:cond delay="0"/>
                                  </p:stCondLst>
                                  <p:childTnLst>
                                    <p:animMotion origin="layout" path="M 4.79167E-6 -2.96296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4.79167E-6 -2.96296E-6 L 4.79167E-6 0.03542 " pathEditMode="relative" rAng="0" ptsTypes="AA">
                                      <p:cBhvr>
                                        <p:cTn id="34" dur="700" spd="-100000" fill="hold"/>
                                        <p:tgtEl>
                                          <p:spTgt spid="13"/>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par>
                                <p:cTn id="38" presetID="42" presetClass="path" presetSubtype="0" decel="100000" fill="hold" grpId="1" nodeType="withEffect">
                                  <p:stCondLst>
                                    <p:cond delay="100"/>
                                  </p:stCondLst>
                                  <p:childTnLst>
                                    <p:animMotion origin="layout" path="M 0 -4.44444E-6 L 0 0.03542 " pathEditMode="relative" rAng="0" ptsTypes="AA">
                                      <p:cBhvr>
                                        <p:cTn id="39" dur="700" spd="-100000" fill="hold"/>
                                        <p:tgtEl>
                                          <p:spTgt spid="8"/>
                                        </p:tgtEl>
                                        <p:attrNameLst>
                                          <p:attrName>ppt_x</p:attrName>
                                          <p:attrName>ppt_y</p:attrName>
                                        </p:attrNameLst>
                                      </p:cBhvr>
                                      <p:rCtr x="0" y="1782"/>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42" presetClass="path" presetSubtype="0" decel="100000" fill="hold" grpId="1" nodeType="withEffect">
                                  <p:stCondLst>
                                    <p:cond delay="100"/>
                                  </p:stCondLst>
                                  <p:childTnLst>
                                    <p:animMotion origin="layout" path="M 0 -4.44444E-6 L 0 0.03542 " pathEditMode="relative" rAng="0" ptsTypes="AA">
                                      <p:cBhvr>
                                        <p:cTn id="44" dur="700" spd="-100000" fill="hold"/>
                                        <p:tgtEl>
                                          <p:spTgt spid="11"/>
                                        </p:tgtEl>
                                        <p:attrNameLst>
                                          <p:attrName>ppt_x</p:attrName>
                                          <p:attrName>ppt_y</p:attrName>
                                        </p:attrNameLst>
                                      </p:cBhvr>
                                      <p:rCtr x="0" y="1782"/>
                                    </p:animMotion>
                                  </p:childTnLst>
                                </p:cTn>
                              </p:par>
                              <p:par>
                                <p:cTn id="45" presetID="10" presetClass="entr" presetSubtype="0" fill="hold" grpId="0" nodeType="withEffect">
                                  <p:stCondLst>
                                    <p:cond delay="20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42" presetClass="path" presetSubtype="0" decel="100000" fill="hold" grpId="1" nodeType="withEffect">
                                  <p:stCondLst>
                                    <p:cond delay="200"/>
                                  </p:stCondLst>
                                  <p:childTnLst>
                                    <p:animMotion origin="layout" path="M 4.79167E-6 -2.96296E-6 L 4.79167E-6 0.03542 " pathEditMode="relative" rAng="0" ptsTypes="AA">
                                      <p:cBhvr>
                                        <p:cTn id="49" dur="700" spd="-100000" fill="hold"/>
                                        <p:tgtEl>
                                          <p:spTgt spid="10"/>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7"/>
                                        </p:tgtEl>
                                        <p:attrNameLst>
                                          <p:attrName>style.visibility</p:attrName>
                                        </p:attrNameLst>
                                      </p:cBhvr>
                                      <p:to>
                                        <p:strVal val="visible"/>
                                      </p:to>
                                    </p:set>
                                    <p:animEffect transition="in" filter="fade">
                                      <p:cBhvr>
                                        <p:cTn id="52" dur="500"/>
                                        <p:tgtEl>
                                          <p:spTgt spid="7"/>
                                        </p:tgtEl>
                                      </p:cBhvr>
                                    </p:animEffect>
                                  </p:childTnLst>
                                </p:cTn>
                              </p:par>
                              <p:par>
                                <p:cTn id="53" presetID="42" presetClass="path" presetSubtype="0" decel="100000" fill="hold" grpId="1" nodeType="withEffect">
                                  <p:stCondLst>
                                    <p:cond delay="200"/>
                                  </p:stCondLst>
                                  <p:childTnLst>
                                    <p:animMotion origin="layout" path="M 4.79167E-6 -2.96296E-6 L 4.79167E-6 0.03542 " pathEditMode="relative" rAng="0" ptsTypes="AA">
                                      <p:cBhvr>
                                        <p:cTn id="54" dur="700" spd="-100000" fill="hold"/>
                                        <p:tgtEl>
                                          <p:spTgt spid="7"/>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500"/>
                                        <p:tgtEl>
                                          <p:spTgt spid="4"/>
                                        </p:tgtEl>
                                      </p:cBhvr>
                                    </p:animEffect>
                                  </p:childTnLst>
                                </p:cTn>
                              </p:par>
                              <p:par>
                                <p:cTn id="58" presetID="42" presetClass="path" presetSubtype="0" decel="100000" fill="hold" grpId="1" nodeType="withEffect">
                                  <p:stCondLst>
                                    <p:cond delay="200"/>
                                  </p:stCondLst>
                                  <p:childTnLst>
                                    <p:animMotion origin="layout" path="M 0 -3.7037E-6 L 0 0.03542 " pathEditMode="relative" rAng="0" ptsTypes="AA">
                                      <p:cBhvr>
                                        <p:cTn id="5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3" grpId="0" animBg="1"/>
      <p:bldP spid="13" grpId="1" animBg="1"/>
      <p:bldP spid="8" grpId="0"/>
      <p:bldP spid="8" grpId="1"/>
      <p:bldP spid="11" grpId="0" animBg="1"/>
      <p:bldP spid="11" grpId="1" animBg="1"/>
      <p:bldP spid="10" grpId="0"/>
      <p:bldP spid="10" grpId="1"/>
      <p:bldP spid="7" grpId="0" animBg="1"/>
      <p:bldP spid="7" grpId="1" animBg="1"/>
      <p:bldP spid="5" grpId="0" animBg="1"/>
      <p:bldP spid="5" grpId="1" animBg="1"/>
      <p:bldP spid="4" grpId="0" animBg="1"/>
      <p:bldP spid="4"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35893-D1D0-AE26-FD77-B45849B31A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3468EC-2AFD-4E87-D5F5-4935B2418AB2}"/>
              </a:ext>
            </a:extLst>
          </p:cNvPr>
          <p:cNvSpPr>
            <a:spLocks noGrp="1"/>
          </p:cNvSpPr>
          <p:nvPr>
            <p:ph type="title"/>
          </p:nvPr>
        </p:nvSpPr>
        <p:spPr/>
        <p:txBody>
          <a:bodyPr/>
          <a:lstStyle/>
          <a:p>
            <a:r>
              <a:rPr lang="en-US"/>
              <a:t>Conclusion</a:t>
            </a:r>
          </a:p>
        </p:txBody>
      </p:sp>
    </p:spTree>
    <p:extLst>
      <p:ext uri="{BB962C8B-B14F-4D97-AF65-F5344CB8AC3E}">
        <p14:creationId xmlns:p14="http://schemas.microsoft.com/office/powerpoint/2010/main" val="3802105364"/>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78DC09-C59E-67FF-8126-192547A7D9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322ED-7FF0-3EDA-9703-1FD2BF70D4D5}"/>
              </a:ext>
            </a:extLst>
          </p:cNvPr>
          <p:cNvSpPr>
            <a:spLocks noGrp="1"/>
          </p:cNvSpPr>
          <p:nvPr>
            <p:ph type="title"/>
          </p:nvPr>
        </p:nvSpPr>
        <p:spPr/>
        <p:txBody>
          <a:bodyPr/>
          <a:lstStyle/>
          <a:p>
            <a:r>
              <a:rPr lang="en-US"/>
              <a:t>Example uses</a:t>
            </a:r>
          </a:p>
        </p:txBody>
      </p:sp>
      <p:sp>
        <p:nvSpPr>
          <p:cNvPr id="24" name="Rounded Rectangle 5">
            <a:extLst>
              <a:ext uri="{FF2B5EF4-FFF2-40B4-BE49-F238E27FC236}">
                <a16:creationId xmlns:a16="http://schemas.microsoft.com/office/drawing/2014/main" id="{B1EF89B0-B345-48C7-C71D-46F0FD54A323}"/>
              </a:ext>
              <a:ext uri="{C183D7F6-B498-43B3-948B-1728B52AA6E4}">
                <adec:decorative xmlns:adec="http://schemas.microsoft.com/office/drawing/2017/decorative" val="1"/>
              </a:ext>
            </a:extLst>
          </p:cNvPr>
          <p:cNvSpPr/>
          <p:nvPr/>
        </p:nvSpPr>
        <p:spPr bwMode="auto">
          <a:xfrm>
            <a:off x="592478" y="1192610"/>
            <a:ext cx="7448863" cy="4739759"/>
          </a:xfrm>
          <a:prstGeom prst="roundRect">
            <a:avLst>
              <a:gd name="adj" fmla="val 4760"/>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1" name="Content Placeholder 2">
            <a:extLst>
              <a:ext uri="{FF2B5EF4-FFF2-40B4-BE49-F238E27FC236}">
                <a16:creationId xmlns:a16="http://schemas.microsoft.com/office/drawing/2014/main" id="{971F16E9-7BC0-7A81-370E-96175E5313E4}"/>
              </a:ext>
            </a:extLst>
          </p:cNvPr>
          <p:cNvSpPr txBox="1">
            <a:spLocks/>
          </p:cNvSpPr>
          <p:nvPr/>
        </p:nvSpPr>
        <p:spPr>
          <a:xfrm>
            <a:off x="758612" y="1435100"/>
            <a:ext cx="5511800" cy="4739759"/>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000"/>
              <a:t>Developers have used Azure AI search </a:t>
            </a:r>
            <a:br>
              <a:rPr lang="en-US" sz="2000"/>
            </a:br>
            <a:r>
              <a:rPr lang="en-US" sz="2000"/>
              <a:t>to create RAG apps for…</a:t>
            </a:r>
          </a:p>
        </p:txBody>
      </p:sp>
      <p:grpSp>
        <p:nvGrpSpPr>
          <p:cNvPr id="35" name="Group 34" descr="Government building icon">
            <a:extLst>
              <a:ext uri="{FF2B5EF4-FFF2-40B4-BE49-F238E27FC236}">
                <a16:creationId xmlns:a16="http://schemas.microsoft.com/office/drawing/2014/main" id="{24705658-C84F-C13E-1DD1-C21081266760}"/>
              </a:ext>
            </a:extLst>
          </p:cNvPr>
          <p:cNvGrpSpPr/>
          <p:nvPr/>
        </p:nvGrpSpPr>
        <p:grpSpPr>
          <a:xfrm>
            <a:off x="766890" y="2477840"/>
            <a:ext cx="426575" cy="426575"/>
            <a:chOff x="766890" y="2477840"/>
            <a:chExt cx="426575" cy="426575"/>
          </a:xfrm>
        </p:grpSpPr>
        <p:sp>
          <p:nvSpPr>
            <p:cNvPr id="18" name="Oval 17">
              <a:extLst>
                <a:ext uri="{FF2B5EF4-FFF2-40B4-BE49-F238E27FC236}">
                  <a16:creationId xmlns:a16="http://schemas.microsoft.com/office/drawing/2014/main" id="{1C28FD2F-836D-14B4-4F95-B19DCBE3D81C}"/>
                </a:ext>
                <a:ext uri="{C183D7F6-B498-43B3-948B-1728B52AA6E4}">
                  <adec:decorative xmlns:adec="http://schemas.microsoft.com/office/drawing/2017/decorative" val="1"/>
                </a:ext>
              </a:extLst>
            </p:cNvPr>
            <p:cNvSpPr/>
            <p:nvPr/>
          </p:nvSpPr>
          <p:spPr bwMode="auto">
            <a:xfrm>
              <a:off x="766890" y="2477840"/>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4" name="Graphic 33">
              <a:extLst>
                <a:ext uri="{FF2B5EF4-FFF2-40B4-BE49-F238E27FC236}">
                  <a16:creationId xmlns:a16="http://schemas.microsoft.com/office/drawing/2014/main" id="{B0302A19-5BAC-74AD-91B8-9166F880ED4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268" y="2587218"/>
              <a:ext cx="207818" cy="207818"/>
            </a:xfrm>
            <a:prstGeom prst="rect">
              <a:avLst/>
            </a:prstGeom>
          </p:spPr>
        </p:pic>
      </p:grpSp>
      <p:sp>
        <p:nvSpPr>
          <p:cNvPr id="13" name="TextBox 12">
            <a:extLst>
              <a:ext uri="{FF2B5EF4-FFF2-40B4-BE49-F238E27FC236}">
                <a16:creationId xmlns:a16="http://schemas.microsoft.com/office/drawing/2014/main" id="{6EC505D1-9182-FDC9-6BF0-05131AB6C597}"/>
              </a:ext>
            </a:extLst>
          </p:cNvPr>
          <p:cNvSpPr txBox="1"/>
          <p:nvPr/>
        </p:nvSpPr>
        <p:spPr>
          <a:xfrm>
            <a:off x="1315656" y="2521851"/>
            <a:ext cx="5511799" cy="338554"/>
          </a:xfrm>
          <a:prstGeom prst="rect">
            <a:avLst/>
          </a:prstGeom>
          <a:noFill/>
        </p:spPr>
        <p:txBody>
          <a:bodyPr wrap="square">
            <a:spAutoFit/>
          </a:bodyPr>
          <a:lstStyle/>
          <a:p>
            <a:r>
              <a:rPr lang="en-US" sz="1600"/>
              <a:t>Public government data</a:t>
            </a:r>
          </a:p>
        </p:txBody>
      </p:sp>
      <p:grpSp>
        <p:nvGrpSpPr>
          <p:cNvPr id="36" name="Group 35" descr="Team icon">
            <a:extLst>
              <a:ext uri="{FF2B5EF4-FFF2-40B4-BE49-F238E27FC236}">
                <a16:creationId xmlns:a16="http://schemas.microsoft.com/office/drawing/2014/main" id="{807733B6-4B25-C4F5-4A68-5421CB7C7D91}"/>
              </a:ext>
            </a:extLst>
          </p:cNvPr>
          <p:cNvGrpSpPr/>
          <p:nvPr/>
        </p:nvGrpSpPr>
        <p:grpSpPr>
          <a:xfrm>
            <a:off x="766890" y="3046537"/>
            <a:ext cx="426575" cy="426575"/>
            <a:chOff x="766890" y="3046537"/>
            <a:chExt cx="426575" cy="426575"/>
          </a:xfrm>
        </p:grpSpPr>
        <p:sp>
          <p:nvSpPr>
            <p:cNvPr id="19" name="Oval 18">
              <a:extLst>
                <a:ext uri="{FF2B5EF4-FFF2-40B4-BE49-F238E27FC236}">
                  <a16:creationId xmlns:a16="http://schemas.microsoft.com/office/drawing/2014/main" id="{64B815BB-6DDA-EF86-B430-ABC9C5AE9C62}"/>
                </a:ext>
                <a:ext uri="{C183D7F6-B498-43B3-948B-1728B52AA6E4}">
                  <adec:decorative xmlns:adec="http://schemas.microsoft.com/office/drawing/2017/decorative" val="1"/>
                </a:ext>
              </a:extLst>
            </p:cNvPr>
            <p:cNvSpPr/>
            <p:nvPr/>
          </p:nvSpPr>
          <p:spPr bwMode="auto">
            <a:xfrm>
              <a:off x="766890" y="3046537"/>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2" name="Graphic 31">
              <a:extLst>
                <a:ext uri="{FF2B5EF4-FFF2-40B4-BE49-F238E27FC236}">
                  <a16:creationId xmlns:a16="http://schemas.microsoft.com/office/drawing/2014/main" id="{29467D24-AF5B-1CD9-9685-612AA970D375}"/>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6268" y="3155915"/>
              <a:ext cx="207818" cy="207818"/>
            </a:xfrm>
            <a:prstGeom prst="rect">
              <a:avLst/>
            </a:prstGeom>
          </p:spPr>
        </p:pic>
      </p:grpSp>
      <p:sp>
        <p:nvSpPr>
          <p:cNvPr id="14" name="TextBox 13">
            <a:extLst>
              <a:ext uri="{FF2B5EF4-FFF2-40B4-BE49-F238E27FC236}">
                <a16:creationId xmlns:a16="http://schemas.microsoft.com/office/drawing/2014/main" id="{7EC33D28-DAEB-F63A-AF84-D3C2DBC7ADA9}"/>
              </a:ext>
            </a:extLst>
          </p:cNvPr>
          <p:cNvSpPr txBox="1"/>
          <p:nvPr/>
        </p:nvSpPr>
        <p:spPr>
          <a:xfrm>
            <a:off x="1315656" y="3090548"/>
            <a:ext cx="5511799" cy="338554"/>
          </a:xfrm>
          <a:prstGeom prst="rect">
            <a:avLst/>
          </a:prstGeom>
          <a:noFill/>
        </p:spPr>
        <p:txBody>
          <a:bodyPr wrap="square">
            <a:spAutoFit/>
          </a:bodyPr>
          <a:lstStyle/>
          <a:p>
            <a:r>
              <a:rPr lang="en-US" sz="1600"/>
              <a:t>Internal HR documents, company meetings, presentations </a:t>
            </a:r>
          </a:p>
        </p:txBody>
      </p:sp>
      <p:grpSp>
        <p:nvGrpSpPr>
          <p:cNvPr id="37" name="Group 36" descr="Person icon">
            <a:extLst>
              <a:ext uri="{FF2B5EF4-FFF2-40B4-BE49-F238E27FC236}">
                <a16:creationId xmlns:a16="http://schemas.microsoft.com/office/drawing/2014/main" id="{792764F6-FA55-9AA1-7380-DD9E6054F5F2}"/>
              </a:ext>
            </a:extLst>
          </p:cNvPr>
          <p:cNvGrpSpPr/>
          <p:nvPr/>
        </p:nvGrpSpPr>
        <p:grpSpPr>
          <a:xfrm>
            <a:off x="766890" y="3615234"/>
            <a:ext cx="426575" cy="426575"/>
            <a:chOff x="766890" y="3615234"/>
            <a:chExt cx="426575" cy="426575"/>
          </a:xfrm>
        </p:grpSpPr>
        <p:sp>
          <p:nvSpPr>
            <p:cNvPr id="20" name="Oval 19">
              <a:extLst>
                <a:ext uri="{FF2B5EF4-FFF2-40B4-BE49-F238E27FC236}">
                  <a16:creationId xmlns:a16="http://schemas.microsoft.com/office/drawing/2014/main" id="{E8C8D4A1-74EF-8C4C-3417-D2026EE60DCA}"/>
                </a:ext>
                <a:ext uri="{C183D7F6-B498-43B3-948B-1728B52AA6E4}">
                  <adec:decorative xmlns:adec="http://schemas.microsoft.com/office/drawing/2017/decorative" val="1"/>
                </a:ext>
              </a:extLst>
            </p:cNvPr>
            <p:cNvSpPr/>
            <p:nvPr/>
          </p:nvSpPr>
          <p:spPr bwMode="auto">
            <a:xfrm>
              <a:off x="766890" y="3615234"/>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30" name="Graphic 29">
              <a:extLst>
                <a:ext uri="{FF2B5EF4-FFF2-40B4-BE49-F238E27FC236}">
                  <a16:creationId xmlns:a16="http://schemas.microsoft.com/office/drawing/2014/main" id="{6174E5EC-C3F0-0C80-AD1B-14AC9910CBDD}"/>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76268" y="3724612"/>
              <a:ext cx="207818" cy="207818"/>
            </a:xfrm>
            <a:prstGeom prst="rect">
              <a:avLst/>
            </a:prstGeom>
          </p:spPr>
        </p:pic>
      </p:grpSp>
      <p:sp>
        <p:nvSpPr>
          <p:cNvPr id="15" name="TextBox 14">
            <a:extLst>
              <a:ext uri="{FF2B5EF4-FFF2-40B4-BE49-F238E27FC236}">
                <a16:creationId xmlns:a16="http://schemas.microsoft.com/office/drawing/2014/main" id="{996CD3F0-B5A1-5794-B9B3-FF81C4507AA9}"/>
              </a:ext>
            </a:extLst>
          </p:cNvPr>
          <p:cNvSpPr txBox="1"/>
          <p:nvPr/>
        </p:nvSpPr>
        <p:spPr>
          <a:xfrm>
            <a:off x="1315656" y="3659245"/>
            <a:ext cx="5511799" cy="338554"/>
          </a:xfrm>
          <a:prstGeom prst="rect">
            <a:avLst/>
          </a:prstGeom>
          <a:noFill/>
        </p:spPr>
        <p:txBody>
          <a:bodyPr wrap="square">
            <a:spAutoFit/>
          </a:bodyPr>
          <a:lstStyle/>
          <a:p>
            <a:r>
              <a:rPr lang="en-US" sz="1600"/>
              <a:t>Customer support requests and call transcripts</a:t>
            </a:r>
          </a:p>
        </p:txBody>
      </p:sp>
      <p:grpSp>
        <p:nvGrpSpPr>
          <p:cNvPr id="38" name="Group 37" descr="Document pulse icon">
            <a:extLst>
              <a:ext uri="{FF2B5EF4-FFF2-40B4-BE49-F238E27FC236}">
                <a16:creationId xmlns:a16="http://schemas.microsoft.com/office/drawing/2014/main" id="{AD5951B9-BF54-DBAF-7C15-224472DA1269}"/>
              </a:ext>
            </a:extLst>
          </p:cNvPr>
          <p:cNvGrpSpPr/>
          <p:nvPr/>
        </p:nvGrpSpPr>
        <p:grpSpPr>
          <a:xfrm>
            <a:off x="766890" y="4183931"/>
            <a:ext cx="426575" cy="426575"/>
            <a:chOff x="766890" y="4183931"/>
            <a:chExt cx="426575" cy="426575"/>
          </a:xfrm>
        </p:grpSpPr>
        <p:sp>
          <p:nvSpPr>
            <p:cNvPr id="21" name="Oval 20">
              <a:extLst>
                <a:ext uri="{FF2B5EF4-FFF2-40B4-BE49-F238E27FC236}">
                  <a16:creationId xmlns:a16="http://schemas.microsoft.com/office/drawing/2014/main" id="{A519554C-1E78-4D8E-7AE0-1D5C693E9BDD}"/>
                </a:ext>
                <a:ext uri="{C183D7F6-B498-43B3-948B-1728B52AA6E4}">
                  <adec:decorative xmlns:adec="http://schemas.microsoft.com/office/drawing/2017/decorative" val="1"/>
                </a:ext>
              </a:extLst>
            </p:cNvPr>
            <p:cNvSpPr/>
            <p:nvPr/>
          </p:nvSpPr>
          <p:spPr bwMode="auto">
            <a:xfrm>
              <a:off x="766890" y="4183931"/>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28" name="Graphic 27">
              <a:extLst>
                <a:ext uri="{FF2B5EF4-FFF2-40B4-BE49-F238E27FC236}">
                  <a16:creationId xmlns:a16="http://schemas.microsoft.com/office/drawing/2014/main" id="{C998DCC5-4531-CD16-3AB7-78BEAA09864B}"/>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6268" y="4293309"/>
              <a:ext cx="207818" cy="207818"/>
            </a:xfrm>
            <a:prstGeom prst="rect">
              <a:avLst/>
            </a:prstGeom>
          </p:spPr>
        </p:pic>
      </p:grpSp>
      <p:sp>
        <p:nvSpPr>
          <p:cNvPr id="16" name="TextBox 15">
            <a:extLst>
              <a:ext uri="{FF2B5EF4-FFF2-40B4-BE49-F238E27FC236}">
                <a16:creationId xmlns:a16="http://schemas.microsoft.com/office/drawing/2014/main" id="{E235668F-5439-4057-8880-0AD100360C53}"/>
              </a:ext>
            </a:extLst>
          </p:cNvPr>
          <p:cNvSpPr txBox="1"/>
          <p:nvPr/>
        </p:nvSpPr>
        <p:spPr>
          <a:xfrm>
            <a:off x="1315656" y="4227942"/>
            <a:ext cx="5511799" cy="338554"/>
          </a:xfrm>
          <a:prstGeom prst="rect">
            <a:avLst/>
          </a:prstGeom>
          <a:noFill/>
        </p:spPr>
        <p:txBody>
          <a:bodyPr wrap="square">
            <a:spAutoFit/>
          </a:bodyPr>
          <a:lstStyle/>
          <a:p>
            <a:r>
              <a:rPr lang="en-US" sz="1600"/>
              <a:t>Technical documentation and issue trackers</a:t>
            </a:r>
          </a:p>
        </p:txBody>
      </p:sp>
      <p:grpSp>
        <p:nvGrpSpPr>
          <p:cNvPr id="39" name="Group 38" descr="Book icon">
            <a:extLst>
              <a:ext uri="{FF2B5EF4-FFF2-40B4-BE49-F238E27FC236}">
                <a16:creationId xmlns:a16="http://schemas.microsoft.com/office/drawing/2014/main" id="{FCB80144-2F92-4192-D850-ACCE43C53980}"/>
              </a:ext>
            </a:extLst>
          </p:cNvPr>
          <p:cNvGrpSpPr/>
          <p:nvPr/>
        </p:nvGrpSpPr>
        <p:grpSpPr>
          <a:xfrm>
            <a:off x="766890" y="4752628"/>
            <a:ext cx="426575" cy="426575"/>
            <a:chOff x="766890" y="4752628"/>
            <a:chExt cx="426575" cy="426575"/>
          </a:xfrm>
        </p:grpSpPr>
        <p:sp>
          <p:nvSpPr>
            <p:cNvPr id="22" name="Oval 21">
              <a:extLst>
                <a:ext uri="{FF2B5EF4-FFF2-40B4-BE49-F238E27FC236}">
                  <a16:creationId xmlns:a16="http://schemas.microsoft.com/office/drawing/2014/main" id="{31149909-70FB-6773-1CCA-7D3BF335C672}"/>
                </a:ext>
                <a:ext uri="{C183D7F6-B498-43B3-948B-1728B52AA6E4}">
                  <adec:decorative xmlns:adec="http://schemas.microsoft.com/office/drawing/2017/decorative" val="1"/>
                </a:ext>
              </a:extLst>
            </p:cNvPr>
            <p:cNvSpPr/>
            <p:nvPr/>
          </p:nvSpPr>
          <p:spPr bwMode="auto">
            <a:xfrm>
              <a:off x="766890" y="4752628"/>
              <a:ext cx="426575" cy="42657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000">
                <a:solidFill>
                  <a:schemeClr val="tx1"/>
                </a:solidFill>
                <a:highlight>
                  <a:srgbClr val="FFFF00"/>
                </a:highlight>
                <a:latin typeface="+mj-lt"/>
                <a:cs typeface="Segoe UI" panose="020B0502040204020203" pitchFamily="34" charset="0"/>
              </a:endParaRPr>
            </a:p>
          </p:txBody>
        </p:sp>
        <p:pic>
          <p:nvPicPr>
            <p:cNvPr id="26" name="Graphic 25">
              <a:extLst>
                <a:ext uri="{FF2B5EF4-FFF2-40B4-BE49-F238E27FC236}">
                  <a16:creationId xmlns:a16="http://schemas.microsoft.com/office/drawing/2014/main" id="{27D2FD5A-DA49-9E3B-2D20-1396088380E7}"/>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76268" y="4862006"/>
              <a:ext cx="207818" cy="207818"/>
            </a:xfrm>
            <a:prstGeom prst="rect">
              <a:avLst/>
            </a:prstGeom>
          </p:spPr>
        </p:pic>
      </p:grpSp>
      <p:sp>
        <p:nvSpPr>
          <p:cNvPr id="17" name="TextBox 16">
            <a:extLst>
              <a:ext uri="{FF2B5EF4-FFF2-40B4-BE49-F238E27FC236}">
                <a16:creationId xmlns:a16="http://schemas.microsoft.com/office/drawing/2014/main" id="{6D1971CD-B6CD-3736-B9F4-A5605F4B89F4}"/>
              </a:ext>
            </a:extLst>
          </p:cNvPr>
          <p:cNvSpPr txBox="1"/>
          <p:nvPr/>
        </p:nvSpPr>
        <p:spPr>
          <a:xfrm>
            <a:off x="1315656" y="4796640"/>
            <a:ext cx="5511799" cy="338554"/>
          </a:xfrm>
          <a:prstGeom prst="rect">
            <a:avLst/>
          </a:prstGeom>
          <a:noFill/>
        </p:spPr>
        <p:txBody>
          <a:bodyPr wrap="square">
            <a:spAutoFit/>
          </a:bodyPr>
          <a:lstStyle/>
          <a:p>
            <a:r>
              <a:rPr lang="en-US" sz="1600"/>
              <a:t>Product manuals</a:t>
            </a:r>
          </a:p>
        </p:txBody>
      </p:sp>
      <p:pic>
        <p:nvPicPr>
          <p:cNvPr id="9" name="Picture 8" descr="Screenshot asking AI how to test click a button.">
            <a:extLst>
              <a:ext uri="{FF2B5EF4-FFF2-40B4-BE49-F238E27FC236}">
                <a16:creationId xmlns:a16="http://schemas.microsoft.com/office/drawing/2014/main" id="{EC1B0B3E-EA9D-4317-B7A9-2B78E548B882}"/>
              </a:ext>
            </a:extLst>
          </p:cNvPr>
          <p:cNvPicPr>
            <a:picLocks noChangeAspect="1"/>
          </p:cNvPicPr>
          <p:nvPr/>
        </p:nvPicPr>
        <p:blipFill>
          <a:blip r:embed="rId13"/>
          <a:stretch>
            <a:fillRect/>
          </a:stretch>
        </p:blipFill>
        <p:spPr>
          <a:xfrm>
            <a:off x="6993588" y="1856758"/>
            <a:ext cx="4667092" cy="3621289"/>
          </a:xfrm>
          <a:prstGeom prst="roundRect">
            <a:avLst>
              <a:gd name="adj" fmla="val 4756"/>
            </a:avLst>
          </a:prstGeom>
          <a:solidFill>
            <a:schemeClr val="bg1"/>
          </a:solidFill>
          <a:ln w="12700" cap="rnd">
            <a:solidFill>
              <a:srgbClr val="D9D9D6"/>
            </a:solidFill>
            <a:headEnd type="none" w="med" len="med"/>
            <a:tailEnd type="none" w="med" len="med"/>
          </a:ln>
          <a:effectLst/>
        </p:spPr>
      </p:pic>
      <p:sp>
        <p:nvSpPr>
          <p:cNvPr id="23" name="TextBox 22">
            <a:extLst>
              <a:ext uri="{FF2B5EF4-FFF2-40B4-BE49-F238E27FC236}">
                <a16:creationId xmlns:a16="http://schemas.microsoft.com/office/drawing/2014/main" id="{B9461BC0-CE38-1721-47C7-9E1D12D26FAB}"/>
              </a:ext>
            </a:extLst>
          </p:cNvPr>
          <p:cNvSpPr txBox="1"/>
          <p:nvPr/>
        </p:nvSpPr>
        <p:spPr>
          <a:xfrm>
            <a:off x="2050473" y="5733411"/>
            <a:ext cx="8091054" cy="882896"/>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defPPr>
              <a:defRPr lang="en-US"/>
            </a:defPPr>
            <a:lvl1pPr algn="ctr" defTabSz="914400" fontAlgn="base">
              <a:spcBef>
                <a:spcPct val="0"/>
              </a:spcBef>
              <a:spcAft>
                <a:spcPct val="0"/>
              </a:spcAft>
              <a:defRPr sz="1800" b="1">
                <a:ln w="3175">
                  <a:noFill/>
                </a:ln>
                <a:solidFill>
                  <a:schemeClr val="bg1"/>
                </a:solidFill>
                <a:latin typeface="Segoe UI Semibold" panose="020F0502020204030204" pitchFamily="34" charset="0"/>
                <a:cs typeface="Segoe UI" pitchFamily="34" charset="0"/>
              </a:defRPr>
            </a:lvl1pPr>
          </a:lstStyle>
          <a:p>
            <a:r>
              <a:rPr lang="en-US" b="0" u="sng">
                <a:latin typeface="+mj-lt"/>
                <a:hlinkClick r:id="rId14">
                  <a:extLst>
                    <a:ext uri="{A12FA001-AC4F-418D-AE19-62706E023703}">
                      <ahyp:hlinkClr xmlns:ahyp="http://schemas.microsoft.com/office/drawing/2018/hyperlinkcolor" val="tx"/>
                    </a:ext>
                  </a:extLst>
                </a:hlinkClick>
              </a:rPr>
              <a:t>Customer Story: PwC scales </a:t>
            </a:r>
            <a:r>
              <a:rPr lang="en-US" b="0" u="sng" err="1">
                <a:latin typeface="+mj-lt"/>
                <a:hlinkClick r:id="rId14">
                  <a:extLst>
                    <a:ext uri="{A12FA001-AC4F-418D-AE19-62706E023703}">
                      <ahyp:hlinkClr xmlns:ahyp="http://schemas.microsoft.com/office/drawing/2018/hyperlinkcolor" val="tx"/>
                    </a:ext>
                  </a:extLst>
                </a:hlinkClick>
              </a:rPr>
              <a:t>GenAI</a:t>
            </a:r>
            <a:r>
              <a:rPr lang="en-US" b="0" u="sng">
                <a:latin typeface="+mj-lt"/>
                <a:hlinkClick r:id="rId14">
                  <a:extLst>
                    <a:ext uri="{A12FA001-AC4F-418D-AE19-62706E023703}">
                      <ahyp:hlinkClr xmlns:ahyp="http://schemas.microsoft.com/office/drawing/2018/hyperlinkcolor" val="tx"/>
                    </a:ext>
                  </a:extLst>
                </a:hlinkClick>
              </a:rPr>
              <a:t> for enterprise with Microsoft Azure AI</a:t>
            </a:r>
            <a:endParaRPr lang="en-US" b="0" u="sng">
              <a:latin typeface="+mj-lt"/>
            </a:endParaRPr>
          </a:p>
          <a:p>
            <a:r>
              <a:rPr lang="en-US" b="0" u="sng">
                <a:latin typeface="+mj-lt"/>
              </a:rPr>
              <a:t>aka.ms/chatpwc</a:t>
            </a:r>
          </a:p>
        </p:txBody>
      </p:sp>
    </p:spTree>
    <p:extLst>
      <p:ext uri="{BB962C8B-B14F-4D97-AF65-F5344CB8AC3E}">
        <p14:creationId xmlns:p14="http://schemas.microsoft.com/office/powerpoint/2010/main" val="26921427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100"/>
                                  </p:stCondLst>
                                  <p:childTnLst>
                                    <p:animMotion origin="layout" path="M 4.79167E-6 -2.96296E-6 L 4.79167E-6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200"/>
                                  </p:stCondLst>
                                  <p:childTnLst>
                                    <p:animMotion origin="layout" path="M 4.79167E-6 -2.96296E-6 L 4.79167E-6 0.03542 " pathEditMode="relative" rAng="0" ptsTypes="AA">
                                      <p:cBhvr>
                                        <p:cTn id="14" dur="700" spd="-100000" fill="hold"/>
                                        <p:tgtEl>
                                          <p:spTgt spid="2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grpId="1" nodeType="withEffect">
                                  <p:stCondLst>
                                    <p:cond delay="0"/>
                                  </p:stCondLst>
                                  <p:childTnLst>
                                    <p:animMotion origin="layout" path="M 4.79167E-6 -2.96296E-6 L 4.79167E-6 0.03542 " pathEditMode="relative" rAng="0" ptsTypes="AA">
                                      <p:cBhvr>
                                        <p:cTn id="19" dur="700" spd="-100000" fill="hold"/>
                                        <p:tgtEl>
                                          <p:spTgt spid="24"/>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4.79167E-6 -2.96296E-6 L 4.79167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par>
                                <p:cTn id="28" presetID="42" presetClass="path" presetSubtype="0" decel="100000" fill="hold" nodeType="withEffect">
                                  <p:stCondLst>
                                    <p:cond delay="0"/>
                                  </p:stCondLst>
                                  <p:childTnLst>
                                    <p:animMotion origin="layout" path="M 4.79167E-6 -2.96296E-6 L 4.79167E-6 0.03542 " pathEditMode="relative" rAng="0" ptsTypes="AA">
                                      <p:cBhvr>
                                        <p:cTn id="29" dur="700" spd="-100000" fill="hold"/>
                                        <p:tgtEl>
                                          <p:spTgt spid="35"/>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42" presetClass="path" presetSubtype="0" decel="100000" fill="hold" grpId="1" nodeType="withEffect">
                                  <p:stCondLst>
                                    <p:cond delay="0"/>
                                  </p:stCondLst>
                                  <p:childTnLst>
                                    <p:animMotion origin="layout" path="M 4.79167E-6 -2.96296E-6 L 4.79167E-6 0.03542 " pathEditMode="relative" rAng="0" ptsTypes="AA">
                                      <p:cBhvr>
                                        <p:cTn id="34" dur="700" spd="-100000" fill="hold"/>
                                        <p:tgtEl>
                                          <p:spTgt spid="13"/>
                                        </p:tgtEl>
                                        <p:attrNameLst>
                                          <p:attrName>ppt_x</p:attrName>
                                          <p:attrName>ppt_y</p:attrName>
                                        </p:attrNameLst>
                                      </p:cBhvr>
                                      <p:rCtr x="0" y="1759"/>
                                    </p:animMotion>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nodeType="withEffect">
                                  <p:stCondLst>
                                    <p:cond delay="0"/>
                                  </p:stCondLst>
                                  <p:childTnLst>
                                    <p:animMotion origin="layout" path="M 4.79167E-6 -2.96296E-6 L 4.79167E-6 0.03542 " pathEditMode="relative" rAng="0" ptsTypes="AA">
                                      <p:cBhvr>
                                        <p:cTn id="39" dur="700" spd="-100000" fill="hold"/>
                                        <p:tgtEl>
                                          <p:spTgt spid="36"/>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42" presetClass="path" presetSubtype="0" decel="100000" fill="hold" grpId="1" nodeType="withEffect">
                                  <p:stCondLst>
                                    <p:cond delay="0"/>
                                  </p:stCondLst>
                                  <p:childTnLst>
                                    <p:animMotion origin="layout" path="M 4.79167E-6 -2.96296E-6 L 4.79167E-6 0.03542 " pathEditMode="relative" rAng="0" ptsTypes="AA">
                                      <p:cBhvr>
                                        <p:cTn id="44" dur="700" spd="-100000" fill="hold"/>
                                        <p:tgtEl>
                                          <p:spTgt spid="14"/>
                                        </p:tgtEl>
                                        <p:attrNameLst>
                                          <p:attrName>ppt_x</p:attrName>
                                          <p:attrName>ppt_y</p:attrName>
                                        </p:attrNameLst>
                                      </p:cBhvr>
                                      <p:rCtr x="0" y="1759"/>
                                    </p:animMotion>
                                  </p:childTnLst>
                                </p:cTn>
                              </p:par>
                              <p:par>
                                <p:cTn id="45" presetID="10" presetClass="entr" presetSubtype="0" fill="hold"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par>
                                <p:cTn id="48" presetID="42" presetClass="path" presetSubtype="0" decel="100000" fill="hold" nodeType="withEffect">
                                  <p:stCondLst>
                                    <p:cond delay="0"/>
                                  </p:stCondLst>
                                  <p:childTnLst>
                                    <p:animMotion origin="layout" path="M 4.79167E-6 -2.96296E-6 L 4.79167E-6 0.03542 " pathEditMode="relative" rAng="0" ptsTypes="AA">
                                      <p:cBhvr>
                                        <p:cTn id="49" dur="700" spd="-100000" fill="hold"/>
                                        <p:tgtEl>
                                          <p:spTgt spid="37"/>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42" presetClass="path" presetSubtype="0" decel="100000" fill="hold" grpId="1" nodeType="withEffect">
                                  <p:stCondLst>
                                    <p:cond delay="0"/>
                                  </p:stCondLst>
                                  <p:childTnLst>
                                    <p:animMotion origin="layout" path="M 4.79167E-6 -2.96296E-6 L 4.79167E-6 0.03542 " pathEditMode="relative" rAng="0" ptsTypes="AA">
                                      <p:cBhvr>
                                        <p:cTn id="54" dur="700" spd="-100000" fill="hold"/>
                                        <p:tgtEl>
                                          <p:spTgt spid="15"/>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42" presetClass="path" presetSubtype="0" decel="100000" fill="hold" nodeType="withEffect">
                                  <p:stCondLst>
                                    <p:cond delay="0"/>
                                  </p:stCondLst>
                                  <p:childTnLst>
                                    <p:animMotion origin="layout" path="M 4.79167E-6 -2.96296E-6 L 4.79167E-6 0.03542 " pathEditMode="relative" rAng="0" ptsTypes="AA">
                                      <p:cBhvr>
                                        <p:cTn id="59" dur="700" spd="-100000" fill="hold"/>
                                        <p:tgtEl>
                                          <p:spTgt spid="38"/>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0"/>
                                  </p:stCondLst>
                                  <p:childTnLst>
                                    <p:animMotion origin="layout" path="M 4.79167E-6 -2.96296E-6 L 4.79167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42" presetClass="path" presetSubtype="0" decel="100000" fill="hold" nodeType="withEffect">
                                  <p:stCondLst>
                                    <p:cond delay="0"/>
                                  </p:stCondLst>
                                  <p:childTnLst>
                                    <p:animMotion origin="layout" path="M 4.79167E-6 -2.96296E-6 L 4.79167E-6 0.03542 " pathEditMode="relative" rAng="0" ptsTypes="AA">
                                      <p:cBhvr>
                                        <p:cTn id="69" dur="700" spd="-100000" fill="hold"/>
                                        <p:tgtEl>
                                          <p:spTgt spid="39"/>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42" presetClass="path" presetSubtype="0" decel="100000" fill="hold" grpId="1" nodeType="withEffect">
                                  <p:stCondLst>
                                    <p:cond delay="0"/>
                                  </p:stCondLst>
                                  <p:childTnLst>
                                    <p:animMotion origin="layout" path="M 4.79167E-6 -2.96296E-6 L 4.79167E-6 0.03542 " pathEditMode="relative" rAng="0" ptsTypes="AA">
                                      <p:cBhvr>
                                        <p:cTn id="74" dur="700" spd="-100000" fill="hold"/>
                                        <p:tgtEl>
                                          <p:spTgt spid="1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P spid="11" grpId="0"/>
      <p:bldP spid="11" grpId="1"/>
      <p:bldP spid="13" grpId="0"/>
      <p:bldP spid="13" grpId="1"/>
      <p:bldP spid="14" grpId="0"/>
      <p:bldP spid="14" grpId="1"/>
      <p:bldP spid="15" grpId="0"/>
      <p:bldP spid="15" grpId="1"/>
      <p:bldP spid="16" grpId="0"/>
      <p:bldP spid="16" grpId="1"/>
      <p:bldP spid="17" grpId="0"/>
      <p:bldP spid="17" grpId="1"/>
      <p:bldP spid="23" grpId="0" animBg="1"/>
      <p:bldP spid="23"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BBFF4D-01E5-2AD9-5111-5B3B60F7DB84}"/>
              </a:ext>
            </a:extLst>
          </p:cNvPr>
          <p:cNvSpPr>
            <a:spLocks noGrp="1"/>
          </p:cNvSpPr>
          <p:nvPr>
            <p:ph type="title"/>
          </p:nvPr>
        </p:nvSpPr>
        <p:spPr>
          <a:xfrm>
            <a:off x="588264" y="3152001"/>
            <a:ext cx="4127692" cy="553998"/>
          </a:xfrm>
        </p:spPr>
        <p:txBody>
          <a:bodyPr/>
          <a:lstStyle/>
          <a:p>
            <a:r>
              <a:rPr lang="en-US"/>
              <a:t>Next steps</a:t>
            </a:r>
          </a:p>
        </p:txBody>
      </p:sp>
      <p:sp>
        <p:nvSpPr>
          <p:cNvPr id="5" name="TextBox 4">
            <a:extLst>
              <a:ext uri="{FF2B5EF4-FFF2-40B4-BE49-F238E27FC236}">
                <a16:creationId xmlns:a16="http://schemas.microsoft.com/office/drawing/2014/main" id="{5D0DA8CD-CB5C-D4A7-216E-244174267154}"/>
              </a:ext>
            </a:extLst>
          </p:cNvPr>
          <p:cNvSpPr txBox="1"/>
          <p:nvPr/>
        </p:nvSpPr>
        <p:spPr>
          <a:xfrm>
            <a:off x="5937665" y="815523"/>
            <a:ext cx="5511385" cy="64120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Learn more about Azure AI Search</a:t>
            </a:r>
          </a:p>
          <a:p>
            <a:pPr lvl="0" algn="l">
              <a:defRPr/>
            </a:pP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3">
                  <a:extLst>
                    <a:ext uri="{A12FA001-AC4F-418D-AE19-62706E023703}">
                      <ahyp:hlinkClr xmlns:ahyp="http://schemas.microsoft.com/office/drawing/2018/hyperlinkcolor" val="tx"/>
                    </a:ext>
                  </a:extLst>
                </a:hlinkClick>
              </a:rPr>
              <a:t>aka.ms/AzureAISearch </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6" name="TextBox 5">
            <a:extLst>
              <a:ext uri="{FF2B5EF4-FFF2-40B4-BE49-F238E27FC236}">
                <a16:creationId xmlns:a16="http://schemas.microsoft.com/office/drawing/2014/main" id="{99DF6D2D-D7B4-2E91-31CC-81E61EF06D0A}"/>
              </a:ext>
            </a:extLst>
          </p:cNvPr>
          <p:cNvSpPr txBox="1"/>
          <p:nvPr/>
        </p:nvSpPr>
        <p:spPr>
          <a:xfrm>
            <a:off x="5937665" y="1940578"/>
            <a:ext cx="5511386" cy="125675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Dig more into quality evaluation details and why Azure AI Search will make your application generate better results</a:t>
            </a:r>
          </a:p>
          <a:p>
            <a:pPr lvl="0" algn="l">
              <a:defRPr/>
            </a:pP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ragrelevance</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4">
                  <a:extLst>
                    <a:ext uri="{A12FA001-AC4F-418D-AE19-62706E023703}">
                      <ahyp:hlinkClr xmlns:ahyp="http://schemas.microsoft.com/office/drawing/2018/hyperlinkcolor" val="tx"/>
                    </a:ext>
                  </a:extLst>
                </a:hlinkClick>
              </a:rPr>
              <a:t> </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7" name="TextBox 6">
            <a:extLst>
              <a:ext uri="{FF2B5EF4-FFF2-40B4-BE49-F238E27FC236}">
                <a16:creationId xmlns:a16="http://schemas.microsoft.com/office/drawing/2014/main" id="{5266014B-F9DB-B2B0-B1A8-611893967EB4}"/>
              </a:ext>
            </a:extLst>
          </p:cNvPr>
          <p:cNvSpPr txBox="1"/>
          <p:nvPr/>
        </p:nvSpPr>
        <p:spPr>
          <a:xfrm>
            <a:off x="5937665" y="3681186"/>
            <a:ext cx="38730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Deploy a RAG chat application for your organization’s data</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azai</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5">
                  <a:extLst>
                    <a:ext uri="{A12FA001-AC4F-418D-AE19-62706E023703}">
                      <ahyp:hlinkClr xmlns:ahyp="http://schemas.microsoft.com/office/drawing/2018/hyperlinkcolor" val="tx"/>
                    </a:ext>
                  </a:extLst>
                </a:hlinkClick>
              </a:rPr>
              <a:t>/python</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sp>
        <p:nvSpPr>
          <p:cNvPr id="11" name="TextBox 10">
            <a:extLst>
              <a:ext uri="{FF2B5EF4-FFF2-40B4-BE49-F238E27FC236}">
                <a16:creationId xmlns:a16="http://schemas.microsoft.com/office/drawing/2014/main" id="{1751E53A-5B24-2692-C694-72EAC8234583}"/>
              </a:ext>
            </a:extLst>
          </p:cNvPr>
          <p:cNvSpPr txBox="1"/>
          <p:nvPr/>
        </p:nvSpPr>
        <p:spPr>
          <a:xfrm>
            <a:off x="5937665" y="5088369"/>
            <a:ext cx="4939886"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2000">
                <a:gradFill>
                  <a:gsLst>
                    <a:gs pos="6993">
                      <a:srgbClr val="000000"/>
                    </a:gs>
                    <a:gs pos="20280">
                      <a:srgbClr val="000000"/>
                    </a:gs>
                  </a:gsLst>
                  <a:lin ang="0" scaled="0"/>
                </a:gradFill>
              </a:rPr>
              <a:t>Explore Azure AI Studio for a complete RAG development experience</a:t>
            </a:r>
            <a:br>
              <a:rPr lang="en-US" sz="2000">
                <a:gradFill>
                  <a:gsLst>
                    <a:gs pos="6993">
                      <a:srgbClr val="000000"/>
                    </a:gs>
                    <a:gs pos="20280">
                      <a:srgbClr val="000000"/>
                    </a:gs>
                  </a:gsLst>
                  <a:lin ang="0" scaled="0"/>
                </a:gradFill>
              </a:rPr>
            </a:b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aka.ms</a:t>
            </a:r>
            <a:r>
              <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t>
            </a:r>
            <a:r>
              <a:rPr lang="en-US" sz="2000" err="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hlinkClick r:id="rId6">
                  <a:extLst>
                    <a:ext uri="{A12FA001-AC4F-418D-AE19-62706E023703}">
                      <ahyp:hlinkClr xmlns:ahyp="http://schemas.microsoft.com/office/drawing/2018/hyperlinkcolor" val="tx"/>
                    </a:ext>
                  </a:extLst>
                </a:hlinkClick>
              </a:rPr>
              <a:t>AzureAIStudio</a:t>
            </a:r>
            <a:endParaRPr lang="en-US" sz="2000">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cs typeface="Segoe UI" panose="020B0502040204020203" pitchFamily="34" charset="0"/>
            </a:endParaRPr>
          </a:p>
        </p:txBody>
      </p:sp>
      <p:grpSp>
        <p:nvGrpSpPr>
          <p:cNvPr id="14" name="Group 13">
            <a:extLst>
              <a:ext uri="{FF2B5EF4-FFF2-40B4-BE49-F238E27FC236}">
                <a16:creationId xmlns:a16="http://schemas.microsoft.com/office/drawing/2014/main" id="{8127533E-34C4-B924-78D5-1838D73EDD55}"/>
              </a:ext>
              <a:ext uri="{C183D7F6-B498-43B3-948B-1728B52AA6E4}">
                <adec:decorative xmlns:adec="http://schemas.microsoft.com/office/drawing/2017/decorative" val="1"/>
              </a:ext>
            </a:extLst>
          </p:cNvPr>
          <p:cNvGrpSpPr/>
          <p:nvPr/>
        </p:nvGrpSpPr>
        <p:grpSpPr>
          <a:xfrm>
            <a:off x="4946650" y="765364"/>
            <a:ext cx="741520" cy="5155430"/>
            <a:chOff x="4356100" y="765364"/>
            <a:chExt cx="741520" cy="5155430"/>
          </a:xfrm>
          <a:gradFill flip="none" rotWithShape="1">
            <a:gsLst>
              <a:gs pos="0">
                <a:srgbClr val="FF5C39"/>
              </a:gs>
              <a:gs pos="32000">
                <a:srgbClr val="C03BC4"/>
              </a:gs>
              <a:gs pos="68000">
                <a:srgbClr val="0078D4"/>
              </a:gs>
              <a:gs pos="100000">
                <a:srgbClr val="399A91"/>
              </a:gs>
            </a:gsLst>
            <a:lin ang="16200000" scaled="1"/>
            <a:tileRect/>
          </a:gradFill>
        </p:grpSpPr>
        <p:sp>
          <p:nvSpPr>
            <p:cNvPr id="8" name="Oval 7">
              <a:extLst>
                <a:ext uri="{FF2B5EF4-FFF2-40B4-BE49-F238E27FC236}">
                  <a16:creationId xmlns:a16="http://schemas.microsoft.com/office/drawing/2014/main" id="{7C5CFA28-EF59-DA12-7425-E7F0C304E268}"/>
                </a:ext>
                <a:ext uri="{C183D7F6-B498-43B3-948B-1728B52AA6E4}">
                  <adec:decorative xmlns:adec="http://schemas.microsoft.com/office/drawing/2017/decorative" val="1"/>
                </a:ext>
              </a:extLst>
            </p:cNvPr>
            <p:cNvSpPr/>
            <p:nvPr/>
          </p:nvSpPr>
          <p:spPr bwMode="auto">
            <a:xfrm>
              <a:off x="4356100" y="76536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1</a:t>
              </a:r>
            </a:p>
          </p:txBody>
        </p:sp>
        <p:sp>
          <p:nvSpPr>
            <p:cNvPr id="9" name="Oval 8">
              <a:extLst>
                <a:ext uri="{FF2B5EF4-FFF2-40B4-BE49-F238E27FC236}">
                  <a16:creationId xmlns:a16="http://schemas.microsoft.com/office/drawing/2014/main" id="{1ABAD386-7FAF-96D5-FE1C-2C7CB19B2850}"/>
                </a:ext>
                <a:ext uri="{C183D7F6-B498-43B3-948B-1728B52AA6E4}">
                  <adec:decorative xmlns:adec="http://schemas.microsoft.com/office/drawing/2017/decorative" val="1"/>
                </a:ext>
              </a:extLst>
            </p:cNvPr>
            <p:cNvSpPr/>
            <p:nvPr/>
          </p:nvSpPr>
          <p:spPr bwMode="auto">
            <a:xfrm>
              <a:off x="4356100" y="2187936"/>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2</a:t>
              </a:r>
            </a:p>
          </p:txBody>
        </p:sp>
        <p:sp>
          <p:nvSpPr>
            <p:cNvPr id="10" name="Oval 9">
              <a:extLst>
                <a:ext uri="{FF2B5EF4-FFF2-40B4-BE49-F238E27FC236}">
                  <a16:creationId xmlns:a16="http://schemas.microsoft.com/office/drawing/2014/main" id="{B5556FE3-3568-B2E6-EC69-4FDBEB190EE2}"/>
                </a:ext>
                <a:ext uri="{C183D7F6-B498-43B3-948B-1728B52AA6E4}">
                  <adec:decorative xmlns:adec="http://schemas.microsoft.com/office/drawing/2017/decorative" val="1"/>
                </a:ext>
              </a:extLst>
            </p:cNvPr>
            <p:cNvSpPr/>
            <p:nvPr/>
          </p:nvSpPr>
          <p:spPr bwMode="auto">
            <a:xfrm>
              <a:off x="4356100" y="3782350"/>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3</a:t>
              </a:r>
            </a:p>
          </p:txBody>
        </p:sp>
        <p:sp>
          <p:nvSpPr>
            <p:cNvPr id="12" name="Oval 11">
              <a:extLst>
                <a:ext uri="{FF2B5EF4-FFF2-40B4-BE49-F238E27FC236}">
                  <a16:creationId xmlns:a16="http://schemas.microsoft.com/office/drawing/2014/main" id="{D65CDBD1-654F-18E0-CEF5-824645D78DA8}"/>
                </a:ext>
                <a:ext uri="{C183D7F6-B498-43B3-948B-1728B52AA6E4}">
                  <adec:decorative xmlns:adec="http://schemas.microsoft.com/office/drawing/2017/decorative" val="1"/>
                </a:ext>
              </a:extLst>
            </p:cNvPr>
            <p:cNvSpPr/>
            <p:nvPr/>
          </p:nvSpPr>
          <p:spPr bwMode="auto">
            <a:xfrm>
              <a:off x="4356100" y="5179274"/>
              <a:ext cx="741520" cy="741520"/>
            </a:xfrm>
            <a:prstGeom prst="ellipse">
              <a:avLst/>
            </a:prstGeom>
            <a:grp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r>
                <a:rPr lang="en-US" sz="2400">
                  <a:gradFill>
                    <a:gsLst>
                      <a:gs pos="1399">
                        <a:srgbClr val="FFFFFF"/>
                      </a:gs>
                      <a:gs pos="17000">
                        <a:srgbClr val="FFFFFF"/>
                      </a:gs>
                    </a:gsLst>
                    <a:path path="circle">
                      <a:fillToRect l="100000" t="100000"/>
                    </a:path>
                  </a:gradFill>
                  <a:latin typeface="+mj-lt"/>
                  <a:cs typeface="Segoe UI" panose="020B0502040204020203" pitchFamily="34" charset="0"/>
                </a:rPr>
                <a:t>4</a:t>
              </a:r>
            </a:p>
          </p:txBody>
        </p:sp>
      </p:grpSp>
      <p:cxnSp>
        <p:nvCxnSpPr>
          <p:cNvPr id="22" name="!!line2">
            <a:extLst>
              <a:ext uri="{FF2B5EF4-FFF2-40B4-BE49-F238E27FC236}">
                <a16:creationId xmlns:a16="http://schemas.microsoft.com/office/drawing/2014/main" id="{9BD55E56-09B7-4F89-D22D-9F0A1E4F5146}"/>
              </a:ext>
              <a:ext uri="{C183D7F6-B498-43B3-948B-1728B52AA6E4}">
                <adec:decorative xmlns:adec="http://schemas.microsoft.com/office/drawing/2017/decorative" val="1"/>
              </a:ext>
            </a:extLst>
          </p:cNvPr>
          <p:cNvCxnSpPr>
            <a:cxnSpLocks/>
          </p:cNvCxnSpPr>
          <p:nvPr/>
        </p:nvCxnSpPr>
        <p:spPr>
          <a:xfrm>
            <a:off x="5937665" y="1698651"/>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4" name="!!line2">
            <a:extLst>
              <a:ext uri="{FF2B5EF4-FFF2-40B4-BE49-F238E27FC236}">
                <a16:creationId xmlns:a16="http://schemas.microsoft.com/office/drawing/2014/main" id="{004C0AEC-4DBB-F8CE-2551-93E0D324C5B6}"/>
              </a:ext>
              <a:ext uri="{C183D7F6-B498-43B3-948B-1728B52AA6E4}">
                <adec:decorative xmlns:adec="http://schemas.microsoft.com/office/drawing/2017/decorative" val="1"/>
              </a:ext>
            </a:extLst>
          </p:cNvPr>
          <p:cNvCxnSpPr>
            <a:cxnSpLocks/>
          </p:cNvCxnSpPr>
          <p:nvPr/>
        </p:nvCxnSpPr>
        <p:spPr>
          <a:xfrm>
            <a:off x="5937665" y="3439259"/>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5" name="!!line2">
            <a:extLst>
              <a:ext uri="{FF2B5EF4-FFF2-40B4-BE49-F238E27FC236}">
                <a16:creationId xmlns:a16="http://schemas.microsoft.com/office/drawing/2014/main" id="{B6A7C240-D643-39DC-D601-C8F8F82F903C}"/>
              </a:ext>
              <a:ext uri="{C183D7F6-B498-43B3-948B-1728B52AA6E4}">
                <adec:decorative xmlns:adec="http://schemas.microsoft.com/office/drawing/2017/decorative" val="1"/>
              </a:ext>
            </a:extLst>
          </p:cNvPr>
          <p:cNvCxnSpPr>
            <a:cxnSpLocks/>
          </p:cNvCxnSpPr>
          <p:nvPr/>
        </p:nvCxnSpPr>
        <p:spPr>
          <a:xfrm>
            <a:off x="5937665" y="4846443"/>
            <a:ext cx="5678261"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Tree>
    <p:extLst>
      <p:ext uri="{BB962C8B-B14F-4D97-AF65-F5344CB8AC3E}">
        <p14:creationId xmlns:p14="http://schemas.microsoft.com/office/powerpoint/2010/main" val="11107598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EA90497-C4EB-C38B-1DDA-50460ECEFA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D8026C-745A-9BD6-FA0C-6089F50EED1D}"/>
              </a:ext>
            </a:extLst>
          </p:cNvPr>
          <p:cNvSpPr>
            <a:spLocks noGrp="1"/>
          </p:cNvSpPr>
          <p:nvPr>
            <p:ph type="title"/>
          </p:nvPr>
        </p:nvSpPr>
        <p:spPr/>
        <p:txBody>
          <a:bodyPr/>
          <a:lstStyle/>
          <a:p>
            <a:r>
              <a:rPr lang="en-US"/>
              <a:t>Azure AI Search: Enterprise-ready</a:t>
            </a:r>
          </a:p>
        </p:txBody>
      </p:sp>
      <p:sp>
        <p:nvSpPr>
          <p:cNvPr id="8" name="Rounded Rectangle 1">
            <a:extLst>
              <a:ext uri="{FF2B5EF4-FFF2-40B4-BE49-F238E27FC236}">
                <a16:creationId xmlns:a16="http://schemas.microsoft.com/office/drawing/2014/main" id="{83660A12-F384-ACF0-E7DE-B3648B011190}"/>
              </a:ext>
              <a:ext uri="{C183D7F6-B498-43B3-948B-1728B52AA6E4}">
                <adec:decorative xmlns:adec="http://schemas.microsoft.com/office/drawing/2017/decorative" val="1"/>
              </a:ext>
            </a:extLst>
          </p:cNvPr>
          <p:cNvSpPr/>
          <p:nvPr/>
        </p:nvSpPr>
        <p:spPr bwMode="auto">
          <a:xfrm>
            <a:off x="831798" y="1434031"/>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6" name="Graphic 5" descr="Lock">
            <a:extLst>
              <a:ext uri="{FF2B5EF4-FFF2-40B4-BE49-F238E27FC236}">
                <a16:creationId xmlns:a16="http://schemas.microsoft.com/office/drawing/2014/main" id="{991805D5-41ED-398B-6DA7-94FF9CF822B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69947" y="1585173"/>
            <a:ext cx="629963" cy="629963"/>
          </a:xfrm>
          <a:prstGeom prst="rect">
            <a:avLst/>
          </a:prstGeom>
          <a:effectLst>
            <a:outerShdw blurRad="63500" dist="127000" dir="2700000" algn="tl" rotWithShape="0">
              <a:srgbClr val="454142">
                <a:alpha val="20000"/>
              </a:srgbClr>
            </a:outerShdw>
          </a:effectLst>
        </p:spPr>
      </p:pic>
      <p:sp>
        <p:nvSpPr>
          <p:cNvPr id="4" name="TextBox 3">
            <a:extLst>
              <a:ext uri="{FF2B5EF4-FFF2-40B4-BE49-F238E27FC236}">
                <a16:creationId xmlns:a16="http://schemas.microsoft.com/office/drawing/2014/main" id="{8A29ABB0-8618-9C50-1FDB-04391BEC7CEC}"/>
              </a:ext>
            </a:extLst>
          </p:cNvPr>
          <p:cNvSpPr txBox="1"/>
          <p:nvPr/>
        </p:nvSpPr>
        <p:spPr>
          <a:xfrm>
            <a:off x="2185877" y="1767705"/>
            <a:ext cx="1943481" cy="307777"/>
          </a:xfrm>
          <a:prstGeom prst="rect">
            <a:avLst/>
          </a:prstGeom>
          <a:noFill/>
        </p:spPr>
        <p:txBody>
          <a:bodyPr wrap="none" lIns="0" tIns="0" rIns="0" bIns="0" rtlCol="0">
            <a:spAutoFit/>
          </a:bodyPr>
          <a:lstStyle/>
          <a:p>
            <a:pPr algn="l"/>
            <a:r>
              <a:rPr lang="en-US" sz="2000" b="1">
                <a:solidFill>
                  <a:schemeClr val="bg1"/>
                </a:solidFill>
              </a:rPr>
              <a:t>Data Encryption</a:t>
            </a:r>
          </a:p>
        </p:txBody>
      </p:sp>
      <p:sp>
        <p:nvSpPr>
          <p:cNvPr id="5" name="TextBox 4">
            <a:extLst>
              <a:ext uri="{FF2B5EF4-FFF2-40B4-BE49-F238E27FC236}">
                <a16:creationId xmlns:a16="http://schemas.microsoft.com/office/drawing/2014/main" id="{A79F57ED-749C-D6CC-D522-0D6A1C999287}"/>
              </a:ext>
            </a:extLst>
          </p:cNvPr>
          <p:cNvSpPr txBox="1"/>
          <p:nvPr/>
        </p:nvSpPr>
        <p:spPr>
          <a:xfrm>
            <a:off x="5945720" y="1613817"/>
            <a:ext cx="5502215" cy="615553"/>
          </a:xfrm>
          <a:prstGeom prst="rect">
            <a:avLst/>
          </a:prstGeom>
          <a:noFill/>
        </p:spPr>
        <p:txBody>
          <a:bodyPr wrap="square" lIns="0" tIns="0" rIns="0" bIns="0" rtlCol="0" anchor="ctr">
            <a:spAutoFit/>
          </a:bodyPr>
          <a:lstStyle/>
          <a:p>
            <a:pPr algn="l"/>
            <a:r>
              <a:rPr lang="en-US" sz="2000">
                <a:solidFill>
                  <a:schemeClr val="bg1"/>
                </a:solidFill>
              </a:rPr>
              <a:t>Including option for customer-managed encryption keys</a:t>
            </a:r>
          </a:p>
        </p:txBody>
      </p:sp>
      <p:sp>
        <p:nvSpPr>
          <p:cNvPr id="9" name="Rounded Rectangle 1">
            <a:extLst>
              <a:ext uri="{FF2B5EF4-FFF2-40B4-BE49-F238E27FC236}">
                <a16:creationId xmlns:a16="http://schemas.microsoft.com/office/drawing/2014/main" id="{7ACBC306-3129-38F4-95DE-25DAC83BB93A}"/>
              </a:ext>
              <a:ext uri="{C183D7F6-B498-43B3-948B-1728B52AA6E4}">
                <adec:decorative xmlns:adec="http://schemas.microsoft.com/office/drawing/2017/decorative" val="1"/>
              </a:ext>
            </a:extLst>
          </p:cNvPr>
          <p:cNvSpPr/>
          <p:nvPr/>
        </p:nvSpPr>
        <p:spPr bwMode="auto">
          <a:xfrm>
            <a:off x="831798" y="2719855"/>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2" name="Graphic 77" descr="User">
            <a:extLst>
              <a:ext uri="{FF2B5EF4-FFF2-40B4-BE49-F238E27FC236}">
                <a16:creationId xmlns:a16="http://schemas.microsoft.com/office/drawing/2014/main" id="{5E29549B-86AD-CACA-C861-94D25A9EA13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69947" y="2870997"/>
            <a:ext cx="629963" cy="629963"/>
          </a:xfrm>
          <a:prstGeom prst="rect">
            <a:avLst/>
          </a:prstGeom>
          <a:effectLst>
            <a:outerShdw blurRad="63500" dist="127000" dir="2700000" algn="tl" rotWithShape="0">
              <a:srgbClr val="454142">
                <a:alpha val="20000"/>
              </a:srgbClr>
            </a:outerShdw>
          </a:effectLst>
        </p:spPr>
      </p:pic>
      <p:sp>
        <p:nvSpPr>
          <p:cNvPr id="13" name="TextBox 12">
            <a:extLst>
              <a:ext uri="{FF2B5EF4-FFF2-40B4-BE49-F238E27FC236}">
                <a16:creationId xmlns:a16="http://schemas.microsoft.com/office/drawing/2014/main" id="{71BDB464-1FB1-187B-D6F4-1971E7DA2526}"/>
              </a:ext>
            </a:extLst>
          </p:cNvPr>
          <p:cNvSpPr txBox="1"/>
          <p:nvPr/>
        </p:nvSpPr>
        <p:spPr>
          <a:xfrm>
            <a:off x="2185877" y="3053529"/>
            <a:ext cx="2675989" cy="307777"/>
          </a:xfrm>
          <a:prstGeom prst="rect">
            <a:avLst/>
          </a:prstGeom>
          <a:noFill/>
        </p:spPr>
        <p:txBody>
          <a:bodyPr wrap="none" lIns="0" tIns="0" rIns="0" bIns="0" rtlCol="0">
            <a:spAutoFit/>
          </a:bodyPr>
          <a:lstStyle/>
          <a:p>
            <a:pPr algn="l"/>
            <a:r>
              <a:rPr lang="en-US" sz="2000" b="1">
                <a:solidFill>
                  <a:schemeClr val="bg1"/>
                </a:solidFill>
              </a:rPr>
              <a:t>Secure Authentication</a:t>
            </a:r>
          </a:p>
        </p:txBody>
      </p:sp>
      <p:sp>
        <p:nvSpPr>
          <p:cNvPr id="14" name="TextBox 13">
            <a:extLst>
              <a:ext uri="{FF2B5EF4-FFF2-40B4-BE49-F238E27FC236}">
                <a16:creationId xmlns:a16="http://schemas.microsoft.com/office/drawing/2014/main" id="{CD21602C-452E-8AF1-CE4D-6A0C5EB1D007}"/>
              </a:ext>
            </a:extLst>
          </p:cNvPr>
          <p:cNvSpPr txBox="1"/>
          <p:nvPr/>
        </p:nvSpPr>
        <p:spPr>
          <a:xfrm>
            <a:off x="5945720" y="3053529"/>
            <a:ext cx="5502215" cy="307777"/>
          </a:xfrm>
          <a:prstGeom prst="rect">
            <a:avLst/>
          </a:prstGeom>
          <a:noFill/>
        </p:spPr>
        <p:txBody>
          <a:bodyPr wrap="square" lIns="0" tIns="0" rIns="0" bIns="0" rtlCol="0" anchor="ctr">
            <a:spAutoFit/>
          </a:bodyPr>
          <a:lstStyle/>
          <a:p>
            <a:pPr algn="l"/>
            <a:r>
              <a:rPr lang="en-US" sz="2000">
                <a:solidFill>
                  <a:schemeClr val="bg1"/>
                </a:solidFill>
              </a:rPr>
              <a:t>Managed identity and RBAC support</a:t>
            </a:r>
          </a:p>
        </p:txBody>
      </p:sp>
      <p:sp>
        <p:nvSpPr>
          <p:cNvPr id="10" name="Rounded Rectangle 1">
            <a:extLst>
              <a:ext uri="{FF2B5EF4-FFF2-40B4-BE49-F238E27FC236}">
                <a16:creationId xmlns:a16="http://schemas.microsoft.com/office/drawing/2014/main" id="{44FCB5EC-854C-040C-87A5-879F886BC0CA}"/>
              </a:ext>
              <a:ext uri="{C183D7F6-B498-43B3-948B-1728B52AA6E4}">
                <adec:decorative xmlns:adec="http://schemas.microsoft.com/office/drawing/2017/decorative" val="1"/>
              </a:ext>
            </a:extLst>
          </p:cNvPr>
          <p:cNvSpPr/>
          <p:nvPr/>
        </p:nvSpPr>
        <p:spPr bwMode="auto">
          <a:xfrm>
            <a:off x="831798" y="4005679"/>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5" name="Graphic 14" descr="Network diagram with solid fill">
            <a:extLst>
              <a:ext uri="{FF2B5EF4-FFF2-40B4-BE49-F238E27FC236}">
                <a16:creationId xmlns:a16="http://schemas.microsoft.com/office/drawing/2014/main" id="{AE158AF4-A95D-C0B9-521E-156DDB011A4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169947" y="4133845"/>
            <a:ext cx="629963" cy="629963"/>
          </a:xfrm>
          <a:prstGeom prst="rect">
            <a:avLst/>
          </a:prstGeom>
          <a:effectLst>
            <a:outerShdw blurRad="63500" dist="127000" dir="2700000" algn="tl" rotWithShape="0">
              <a:srgbClr val="454142">
                <a:alpha val="20000"/>
              </a:srgbClr>
            </a:outerShdw>
          </a:effectLst>
        </p:spPr>
      </p:pic>
      <p:sp>
        <p:nvSpPr>
          <p:cNvPr id="16" name="TextBox 15">
            <a:extLst>
              <a:ext uri="{FF2B5EF4-FFF2-40B4-BE49-F238E27FC236}">
                <a16:creationId xmlns:a16="http://schemas.microsoft.com/office/drawing/2014/main" id="{C5E71481-B8CA-BC42-7EC0-CC13531167F9}"/>
              </a:ext>
            </a:extLst>
          </p:cNvPr>
          <p:cNvSpPr txBox="1"/>
          <p:nvPr/>
        </p:nvSpPr>
        <p:spPr>
          <a:xfrm>
            <a:off x="2185877" y="4316377"/>
            <a:ext cx="2162772" cy="307777"/>
          </a:xfrm>
          <a:prstGeom prst="rect">
            <a:avLst/>
          </a:prstGeom>
          <a:noFill/>
        </p:spPr>
        <p:txBody>
          <a:bodyPr wrap="none" lIns="0" tIns="0" rIns="0" bIns="0" rtlCol="0">
            <a:spAutoFit/>
          </a:bodyPr>
          <a:lstStyle/>
          <a:p>
            <a:pPr algn="l"/>
            <a:r>
              <a:rPr lang="en-US" sz="2000" b="1">
                <a:solidFill>
                  <a:schemeClr val="bg1"/>
                </a:solidFill>
              </a:rPr>
              <a:t>Network Isolation</a:t>
            </a:r>
          </a:p>
        </p:txBody>
      </p:sp>
      <p:sp>
        <p:nvSpPr>
          <p:cNvPr id="17" name="TextBox 16">
            <a:extLst>
              <a:ext uri="{FF2B5EF4-FFF2-40B4-BE49-F238E27FC236}">
                <a16:creationId xmlns:a16="http://schemas.microsoft.com/office/drawing/2014/main" id="{7F620009-7445-2D8F-EDF7-B8522E3C64E4}"/>
              </a:ext>
            </a:extLst>
          </p:cNvPr>
          <p:cNvSpPr txBox="1"/>
          <p:nvPr/>
        </p:nvSpPr>
        <p:spPr>
          <a:xfrm>
            <a:off x="5945720" y="4316377"/>
            <a:ext cx="5502215" cy="307777"/>
          </a:xfrm>
          <a:prstGeom prst="rect">
            <a:avLst/>
          </a:prstGeom>
          <a:noFill/>
        </p:spPr>
        <p:txBody>
          <a:bodyPr wrap="square" lIns="0" tIns="0" rIns="0" bIns="0" rtlCol="0" anchor="ctr">
            <a:spAutoFit/>
          </a:bodyPr>
          <a:lstStyle/>
          <a:p>
            <a:pPr algn="l"/>
            <a:r>
              <a:rPr lang="en-US" sz="2000">
                <a:solidFill>
                  <a:schemeClr val="bg1"/>
                </a:solidFill>
              </a:rPr>
              <a:t>Private endpoints, virtual networks</a:t>
            </a:r>
          </a:p>
        </p:txBody>
      </p:sp>
      <p:sp>
        <p:nvSpPr>
          <p:cNvPr id="11" name="Rounded Rectangle 1">
            <a:extLst>
              <a:ext uri="{FF2B5EF4-FFF2-40B4-BE49-F238E27FC236}">
                <a16:creationId xmlns:a16="http://schemas.microsoft.com/office/drawing/2014/main" id="{43507092-CC55-3267-7752-E5F313AC6FC6}"/>
              </a:ext>
              <a:ext uri="{C183D7F6-B498-43B3-948B-1728B52AA6E4}">
                <adec:decorative xmlns:adec="http://schemas.microsoft.com/office/drawing/2017/decorative" val="1"/>
              </a:ext>
            </a:extLst>
          </p:cNvPr>
          <p:cNvSpPr/>
          <p:nvPr/>
        </p:nvSpPr>
        <p:spPr bwMode="auto">
          <a:xfrm>
            <a:off x="831798" y="5291503"/>
            <a:ext cx="10891016" cy="975126"/>
          </a:xfrm>
          <a:prstGeom prst="roundRect">
            <a:avLst>
              <a:gd name="adj" fmla="val 7154"/>
            </a:avLst>
          </a:prstGeom>
          <a:solidFill>
            <a:schemeClr val="accent2">
              <a:lumMod val="7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sysClr val="windowText" lastClr="000000"/>
              </a:solidFill>
              <a:effectLst/>
              <a:uLnTx/>
              <a:uFillTx/>
              <a:latin typeface="Segoe UI Semibold"/>
              <a:ea typeface="+mn-ea"/>
              <a:cs typeface="Segoe UI" pitchFamily="34" charset="0"/>
            </a:endParaRPr>
          </a:p>
        </p:txBody>
      </p:sp>
      <p:pic>
        <p:nvPicPr>
          <p:cNvPr id="18" name="Graphic 17" descr="Diploma with solid fill">
            <a:extLst>
              <a:ext uri="{FF2B5EF4-FFF2-40B4-BE49-F238E27FC236}">
                <a16:creationId xmlns:a16="http://schemas.microsoft.com/office/drawing/2014/main" id="{CFD291C9-B5D6-E8BF-2519-8DFD1CF12B11}"/>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169947" y="5430440"/>
            <a:ext cx="629963" cy="629963"/>
          </a:xfrm>
          <a:prstGeom prst="rect">
            <a:avLst/>
          </a:prstGeom>
          <a:effectLst>
            <a:outerShdw blurRad="63500" dist="127000" dir="2700000" algn="tl" rotWithShape="0">
              <a:srgbClr val="454142">
                <a:alpha val="20000"/>
              </a:srgbClr>
            </a:outerShdw>
          </a:effectLst>
        </p:spPr>
      </p:pic>
      <p:sp>
        <p:nvSpPr>
          <p:cNvPr id="19" name="TextBox 18">
            <a:extLst>
              <a:ext uri="{FF2B5EF4-FFF2-40B4-BE49-F238E27FC236}">
                <a16:creationId xmlns:a16="http://schemas.microsoft.com/office/drawing/2014/main" id="{B9A38B3A-9A19-202B-C5EA-522178728951}"/>
              </a:ext>
            </a:extLst>
          </p:cNvPr>
          <p:cNvSpPr txBox="1"/>
          <p:nvPr/>
        </p:nvSpPr>
        <p:spPr>
          <a:xfrm>
            <a:off x="2185877" y="5612972"/>
            <a:ext cx="3091552" cy="307777"/>
          </a:xfrm>
          <a:prstGeom prst="rect">
            <a:avLst/>
          </a:prstGeom>
          <a:noFill/>
        </p:spPr>
        <p:txBody>
          <a:bodyPr wrap="none" lIns="0" tIns="0" rIns="0" bIns="0" rtlCol="0">
            <a:spAutoFit/>
          </a:bodyPr>
          <a:lstStyle/>
          <a:p>
            <a:pPr algn="l"/>
            <a:r>
              <a:rPr lang="en-US" sz="2000" b="1">
                <a:solidFill>
                  <a:schemeClr val="bg1"/>
                </a:solidFill>
              </a:rPr>
              <a:t>Compliance Certifications</a:t>
            </a:r>
          </a:p>
        </p:txBody>
      </p:sp>
      <p:sp>
        <p:nvSpPr>
          <p:cNvPr id="20" name="TextBox 19">
            <a:extLst>
              <a:ext uri="{FF2B5EF4-FFF2-40B4-BE49-F238E27FC236}">
                <a16:creationId xmlns:a16="http://schemas.microsoft.com/office/drawing/2014/main" id="{4CC8767F-C6FA-B6F7-713E-344C60602480}"/>
              </a:ext>
            </a:extLst>
          </p:cNvPr>
          <p:cNvSpPr txBox="1"/>
          <p:nvPr/>
        </p:nvSpPr>
        <p:spPr>
          <a:xfrm>
            <a:off x="5945720" y="5459084"/>
            <a:ext cx="5502215" cy="615553"/>
          </a:xfrm>
          <a:prstGeom prst="rect">
            <a:avLst/>
          </a:prstGeom>
          <a:noFill/>
        </p:spPr>
        <p:txBody>
          <a:bodyPr wrap="square" lIns="0" tIns="0" rIns="0" bIns="0" rtlCol="0" anchor="ctr">
            <a:spAutoFit/>
          </a:bodyPr>
          <a:lstStyle/>
          <a:p>
            <a:pPr algn="l"/>
            <a:r>
              <a:rPr lang="en-US" sz="2000">
                <a:solidFill>
                  <a:schemeClr val="bg1"/>
                </a:solidFill>
              </a:rPr>
              <a:t>Extensive certifications across finance, healthcare, government, etc.</a:t>
            </a:r>
          </a:p>
        </p:txBody>
      </p:sp>
    </p:spTree>
    <p:extLst>
      <p:ext uri="{BB962C8B-B14F-4D97-AF65-F5344CB8AC3E}">
        <p14:creationId xmlns:p14="http://schemas.microsoft.com/office/powerpoint/2010/main" val="31500739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0"/>
                                  </p:stCondLst>
                                  <p:childTnLst>
                                    <p:animMotion origin="layout" path="M -3.75E-6 -2.59259E-6 L -3.75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3.75E-6 -2.59259E-6 L -3.75E-6 0.03542 " pathEditMode="relative" rAng="0" ptsTypes="AA">
                                      <p:cBhvr>
                                        <p:cTn id="14" dur="700" spd="-100000" fill="hold"/>
                                        <p:tgtEl>
                                          <p:spTgt spid="9"/>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0"/>
                                  </p:stCondLst>
                                  <p:childTnLst>
                                    <p:animMotion origin="layout" path="M -3.75E-6 -2.59259E-6 L -3.75E-6 0.03542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0"/>
                                  </p:stCondLst>
                                  <p:childTnLst>
                                    <p:animMotion origin="layout" path="M -3.75E-6 -2.59259E-6 L -3.75E-6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0"/>
                                  </p:stCondLst>
                                  <p:childTnLst>
                                    <p:animMotion origin="layout" path="M -4.79167E-6 -3.33333E-6 L -4.79167E-6 0.03542 " pathEditMode="relative" rAng="0" ptsTypes="AA">
                                      <p:cBhvr>
                                        <p:cTn id="29" dur="700" spd="-100000" fill="hold"/>
                                        <p:tgtEl>
                                          <p:spTgt spid="6"/>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par>
                                <p:cTn id="33" presetID="42" presetClass="path" presetSubtype="0" decel="100000" fill="hold" grpId="1" nodeType="withEffect">
                                  <p:stCondLst>
                                    <p:cond delay="0"/>
                                  </p:stCondLst>
                                  <p:childTnLst>
                                    <p:animMotion origin="layout" path="M -3.75E-6 -2.59259E-6 L -3.75E-6 0.03542 " pathEditMode="relative" rAng="0" ptsTypes="AA">
                                      <p:cBhvr>
                                        <p:cTn id="34" dur="700" spd="-100000" fill="hold"/>
                                        <p:tgtEl>
                                          <p:spTgt spid="4"/>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42" presetClass="path" presetSubtype="0" decel="100000" fill="hold" grpId="1" nodeType="withEffect">
                                  <p:stCondLst>
                                    <p:cond delay="0"/>
                                  </p:stCondLst>
                                  <p:childTnLst>
                                    <p:animMotion origin="layout" path="M -1.25E-6 -2.59259E-6 L -1.25E-6 0.03542 " pathEditMode="relative" rAng="0" ptsTypes="AA">
                                      <p:cBhvr>
                                        <p:cTn id="39" dur="700" spd="-100000" fill="hold"/>
                                        <p:tgtEl>
                                          <p:spTgt spid="5"/>
                                        </p:tgtEl>
                                        <p:attrNameLst>
                                          <p:attrName>ppt_x</p:attrName>
                                          <p:attrName>ppt_y</p:attrName>
                                        </p:attrNameLst>
                                      </p:cBhvr>
                                      <p:rCtr x="0" y="1759"/>
                                    </p:animMotion>
                                  </p:childTnLst>
                                </p:cTn>
                              </p:par>
                              <p:par>
                                <p:cTn id="40" presetID="10" presetClass="entr" presetSubtype="0"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42" presetClass="path" presetSubtype="0" decel="100000" fill="hold" nodeType="withEffect">
                                  <p:stCondLst>
                                    <p:cond delay="0"/>
                                  </p:stCondLst>
                                  <p:childTnLst>
                                    <p:animMotion origin="layout" path="M -4.79167E-6 -3.33333E-6 L -4.79167E-6 0.03542 " pathEditMode="relative" rAng="0" ptsTypes="AA">
                                      <p:cBhvr>
                                        <p:cTn id="44" dur="700" spd="-100000" fill="hold"/>
                                        <p:tgtEl>
                                          <p:spTgt spid="12"/>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42" presetClass="path" presetSubtype="0" decel="100000" fill="hold" grpId="1" nodeType="withEffect">
                                  <p:stCondLst>
                                    <p:cond delay="0"/>
                                  </p:stCondLst>
                                  <p:childTnLst>
                                    <p:animMotion origin="layout" path="M -2.5E-6 -2.59259E-6 L -2.5E-6 0.03542 " pathEditMode="relative" rAng="0" ptsTypes="AA">
                                      <p:cBhvr>
                                        <p:cTn id="49" dur="700" spd="-100000" fill="hold"/>
                                        <p:tgtEl>
                                          <p:spTgt spid="13"/>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42" presetClass="path" presetSubtype="0" decel="100000" fill="hold" grpId="1" nodeType="withEffect">
                                  <p:stCondLst>
                                    <p:cond delay="0"/>
                                  </p:stCondLst>
                                  <p:childTnLst>
                                    <p:animMotion origin="layout" path="M -1.25E-6 -2.59259E-6 L -1.25E-6 0.03542 " pathEditMode="relative" rAng="0" ptsTypes="AA">
                                      <p:cBhvr>
                                        <p:cTn id="54" dur="700" spd="-100000" fill="hold"/>
                                        <p:tgtEl>
                                          <p:spTgt spid="14"/>
                                        </p:tgtEl>
                                        <p:attrNameLst>
                                          <p:attrName>ppt_x</p:attrName>
                                          <p:attrName>ppt_y</p:attrName>
                                        </p:attrNameLst>
                                      </p:cBhvr>
                                      <p:rCtr x="0" y="1759"/>
                                    </p:animMotion>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par>
                                <p:cTn id="58" presetID="42" presetClass="path" presetSubtype="0" decel="100000" fill="hold" nodeType="withEffect">
                                  <p:stCondLst>
                                    <p:cond delay="0"/>
                                  </p:stCondLst>
                                  <p:childTnLst>
                                    <p:animMotion origin="layout" path="M -4.79167E-6 -1.11111E-6 L -4.79167E-6 0.03542 " pathEditMode="relative" rAng="0" ptsTypes="AA">
                                      <p:cBhvr>
                                        <p:cTn id="59" dur="700" spd="-100000" fill="hold"/>
                                        <p:tgtEl>
                                          <p:spTgt spid="15"/>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42" presetClass="path" presetSubtype="0" decel="100000" fill="hold" grpId="1" nodeType="withEffect">
                                  <p:stCondLst>
                                    <p:cond delay="0"/>
                                  </p:stCondLst>
                                  <p:childTnLst>
                                    <p:animMotion origin="layout" path="M 1.25E-6 -1.85185E-6 L 1.25E-6 0.03542 " pathEditMode="relative" rAng="0" ptsTypes="AA">
                                      <p:cBhvr>
                                        <p:cTn id="64" dur="700" spd="-100000" fill="hold"/>
                                        <p:tgtEl>
                                          <p:spTgt spid="16"/>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500"/>
                                        <p:tgtEl>
                                          <p:spTgt spid="17"/>
                                        </p:tgtEl>
                                      </p:cBhvr>
                                    </p:animEffect>
                                  </p:childTnLst>
                                </p:cTn>
                              </p:par>
                              <p:par>
                                <p:cTn id="68" presetID="42" presetClass="path" presetSubtype="0" decel="100000" fill="hold" grpId="1" nodeType="withEffect">
                                  <p:stCondLst>
                                    <p:cond delay="0"/>
                                  </p:stCondLst>
                                  <p:childTnLst>
                                    <p:animMotion origin="layout" path="M -1.25E-6 -1.85185E-6 L -1.25E-6 0.03542 " pathEditMode="relative" rAng="0" ptsTypes="AA">
                                      <p:cBhvr>
                                        <p:cTn id="69" dur="700" spd="-100000" fill="hold"/>
                                        <p:tgtEl>
                                          <p:spTgt spid="17"/>
                                        </p:tgtEl>
                                        <p:attrNameLst>
                                          <p:attrName>ppt_x</p:attrName>
                                          <p:attrName>ppt_y</p:attrName>
                                        </p:attrNameLst>
                                      </p:cBhvr>
                                      <p:rCtr x="0" y="1759"/>
                                    </p:animMotion>
                                  </p:childTnLst>
                                </p:cTn>
                              </p:par>
                              <p:par>
                                <p:cTn id="70" presetID="10" presetClass="entr" presetSubtype="0" fill="hold"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par>
                                <p:cTn id="73" presetID="42" presetClass="path" presetSubtype="0" decel="100000" fill="hold" nodeType="withEffect">
                                  <p:stCondLst>
                                    <p:cond delay="0"/>
                                  </p:stCondLst>
                                  <p:childTnLst>
                                    <p:animMotion origin="layout" path="M -4.79167E-6 -1.48148E-6 L -4.79167E-6 0.03542 " pathEditMode="relative" rAng="0" ptsTypes="AA">
                                      <p:cBhvr>
                                        <p:cTn id="74" dur="700" spd="-100000" fill="hold"/>
                                        <p:tgtEl>
                                          <p:spTgt spid="18"/>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42" presetClass="path" presetSubtype="0" decel="100000" fill="hold" grpId="1" nodeType="withEffect">
                                  <p:stCondLst>
                                    <p:cond delay="0"/>
                                  </p:stCondLst>
                                  <p:childTnLst>
                                    <p:animMotion origin="layout" path="M 4.16667E-7 -2.22222E-6 L 4.16667E-7 0.03542 " pathEditMode="relative" rAng="0" ptsTypes="AA">
                                      <p:cBhvr>
                                        <p:cTn id="79" dur="700" spd="-100000" fill="hold"/>
                                        <p:tgtEl>
                                          <p:spTgt spid="19"/>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20"/>
                                        </p:tgtEl>
                                        <p:attrNameLst>
                                          <p:attrName>style.visibility</p:attrName>
                                        </p:attrNameLst>
                                      </p:cBhvr>
                                      <p:to>
                                        <p:strVal val="visible"/>
                                      </p:to>
                                    </p:set>
                                    <p:animEffect transition="in" filter="fade">
                                      <p:cBhvr>
                                        <p:cTn id="82" dur="500"/>
                                        <p:tgtEl>
                                          <p:spTgt spid="20"/>
                                        </p:tgtEl>
                                      </p:cBhvr>
                                    </p:animEffect>
                                  </p:childTnLst>
                                </p:cTn>
                              </p:par>
                              <p:par>
                                <p:cTn id="83" presetID="42" presetClass="path" presetSubtype="0" decel="100000" fill="hold" grpId="1" nodeType="withEffect">
                                  <p:stCondLst>
                                    <p:cond delay="0"/>
                                  </p:stCondLst>
                                  <p:childTnLst>
                                    <p:animMotion origin="layout" path="M -1.25E-6 -2.22222E-6 L -1.25E-6 0.03542 " pathEditMode="relative" rAng="0" ptsTypes="AA">
                                      <p:cBhvr>
                                        <p:cTn id="84" dur="700" spd="-100000" fill="hold"/>
                                        <p:tgtEl>
                                          <p:spTgt spid="2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4" grpId="0"/>
      <p:bldP spid="4" grpId="1"/>
      <p:bldP spid="5" grpId="0"/>
      <p:bldP spid="5" grpId="1"/>
      <p:bldP spid="9" grpId="0" animBg="1"/>
      <p:bldP spid="9" grpId="1" animBg="1"/>
      <p:bldP spid="13" grpId="0"/>
      <p:bldP spid="13" grpId="1"/>
      <p:bldP spid="14" grpId="0"/>
      <p:bldP spid="14" grpId="1"/>
      <p:bldP spid="10" grpId="0" animBg="1"/>
      <p:bldP spid="10" grpId="1" animBg="1"/>
      <p:bldP spid="16" grpId="0"/>
      <p:bldP spid="16" grpId="1"/>
      <p:bldP spid="17" grpId="0"/>
      <p:bldP spid="17" grpId="1"/>
      <p:bldP spid="11" grpId="0" animBg="1"/>
      <p:bldP spid="11" grpId="1" animBg="1"/>
      <p:bldP spid="19" grpId="0"/>
      <p:bldP spid="19" grpId="1"/>
      <p:bldP spid="20" grpId="0"/>
      <p:bldP spid="20" grpId="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D4740-F5FF-ADF8-78DA-4D76FADE3BA9}"/>
              </a:ext>
            </a:extLst>
          </p:cNvPr>
          <p:cNvSpPr>
            <a:spLocks noGrp="1"/>
          </p:cNvSpPr>
          <p:nvPr>
            <p:ph type="title"/>
          </p:nvPr>
        </p:nvSpPr>
        <p:spPr>
          <a:xfrm>
            <a:off x="585216" y="2980408"/>
            <a:ext cx="6675120" cy="553998"/>
          </a:xfrm>
        </p:spPr>
        <p:txBody>
          <a:bodyPr/>
          <a:lstStyle/>
          <a:p>
            <a:r>
              <a:rPr lang="en-US"/>
              <a:t>Productionizing - CUT</a:t>
            </a:r>
          </a:p>
        </p:txBody>
      </p:sp>
    </p:spTree>
    <p:extLst>
      <p:ext uri="{BB962C8B-B14F-4D97-AF65-F5344CB8AC3E}">
        <p14:creationId xmlns:p14="http://schemas.microsoft.com/office/powerpoint/2010/main" val="1248478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DBD7F-73AD-BD5D-F4B8-6080837EA917}"/>
              </a:ext>
            </a:extLst>
          </p:cNvPr>
          <p:cNvSpPr>
            <a:spLocks noGrp="1"/>
          </p:cNvSpPr>
          <p:nvPr>
            <p:ph type="title"/>
          </p:nvPr>
        </p:nvSpPr>
        <p:spPr/>
        <p:txBody>
          <a:bodyPr/>
          <a:lstStyle/>
          <a:p>
            <a:r>
              <a:rPr lang="en-US"/>
              <a:t>Efficient vector storage: Quantization</a:t>
            </a:r>
          </a:p>
        </p:txBody>
      </p:sp>
      <p:sp>
        <p:nvSpPr>
          <p:cNvPr id="18" name="TextBox 17">
            <a:extLst>
              <a:ext uri="{FF2B5EF4-FFF2-40B4-BE49-F238E27FC236}">
                <a16:creationId xmlns:a16="http://schemas.microsoft.com/office/drawing/2014/main" id="{52CD3E14-BAB2-6119-06F5-993659812101}"/>
              </a:ext>
            </a:extLst>
          </p:cNvPr>
          <p:cNvSpPr txBox="1"/>
          <p:nvPr/>
        </p:nvSpPr>
        <p:spPr>
          <a:xfrm>
            <a:off x="496823" y="1240959"/>
            <a:ext cx="9399017" cy="369332"/>
          </a:xfrm>
          <a:prstGeom prst="rect">
            <a:avLst/>
          </a:prstGeom>
          <a:noFill/>
        </p:spPr>
        <p:txBody>
          <a:bodyPr wrap="square" lIns="91440" tIns="45720" rIns="91440" bIns="45720" anchor="ctr">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marL="0" lvl="4" defTabSz="932742">
              <a:spcBef>
                <a:spcPts val="600"/>
              </a:spcBef>
              <a:buSzPct val="90000"/>
              <a:defRPr/>
            </a:pPr>
            <a:r>
              <a:rPr lang="en-US" sz="1800" b="1">
                <a:latin typeface="+mj-lt"/>
              </a:rPr>
              <a:t>Store more vectors with less space using quantization.</a:t>
            </a:r>
          </a:p>
        </p:txBody>
      </p:sp>
      <p:grpSp>
        <p:nvGrpSpPr>
          <p:cNvPr id="35" name="Group 34">
            <a:extLst>
              <a:ext uri="{FF2B5EF4-FFF2-40B4-BE49-F238E27FC236}">
                <a16:creationId xmlns:a16="http://schemas.microsoft.com/office/drawing/2014/main" id="{579A3B45-6BC6-D3AC-0C4F-3E76C9F5F00E}"/>
              </a:ext>
            </a:extLst>
          </p:cNvPr>
          <p:cNvGrpSpPr/>
          <p:nvPr/>
        </p:nvGrpSpPr>
        <p:grpSpPr>
          <a:xfrm>
            <a:off x="588263" y="2245360"/>
            <a:ext cx="5883657" cy="1514287"/>
            <a:chOff x="588263" y="2266225"/>
            <a:chExt cx="10372725" cy="1493422"/>
          </a:xfrm>
        </p:grpSpPr>
        <p:cxnSp>
          <p:nvCxnSpPr>
            <p:cNvPr id="9" name="Straight Connector 8">
              <a:extLst>
                <a:ext uri="{FF2B5EF4-FFF2-40B4-BE49-F238E27FC236}">
                  <a16:creationId xmlns:a16="http://schemas.microsoft.com/office/drawing/2014/main" id="{579DF60C-2EC4-5C43-F6DB-4638562BB620}"/>
                </a:ext>
              </a:extLst>
            </p:cNvPr>
            <p:cNvCxnSpPr>
              <a:cxnSpLocks/>
            </p:cNvCxnSpPr>
            <p:nvPr/>
          </p:nvCxnSpPr>
          <p:spPr>
            <a:xfrm>
              <a:off x="2628078" y="2658327"/>
              <a:ext cx="974063" cy="770673"/>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3">
              <a:extLst>
                <a:ext uri="{FF2B5EF4-FFF2-40B4-BE49-F238E27FC236}">
                  <a16:creationId xmlns:a16="http://schemas.microsoft.com/office/drawing/2014/main" id="{A81529A5-E561-EE8D-A7DA-0CBA6F8E6AEE}"/>
                </a:ext>
              </a:extLst>
            </p:cNvPr>
            <p:cNvCxnSpPr>
              <a:cxnSpLocks/>
            </p:cNvCxnSpPr>
            <p:nvPr/>
          </p:nvCxnSpPr>
          <p:spPr>
            <a:xfrm flipH="1">
              <a:off x="8023692" y="2678954"/>
              <a:ext cx="856603" cy="750046"/>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 name="Straight Connector 4">
              <a:extLst>
                <a:ext uri="{FF2B5EF4-FFF2-40B4-BE49-F238E27FC236}">
                  <a16:creationId xmlns:a16="http://schemas.microsoft.com/office/drawing/2014/main" id="{07003FA9-5E76-486B-AD96-CB4BF7B0930B}"/>
                </a:ext>
              </a:extLst>
            </p:cNvPr>
            <p:cNvCxnSpPr>
              <a:cxnSpLocks/>
            </p:cNvCxnSpPr>
            <p:nvPr/>
          </p:nvCxnSpPr>
          <p:spPr>
            <a:xfrm>
              <a:off x="588263" y="2678954"/>
              <a:ext cx="10372725" cy="0"/>
            </a:xfrm>
            <a:prstGeom prst="line">
              <a:avLst/>
            </a:prstGeom>
            <a:ln w="19050">
              <a:gradFill flip="none" rotWithShape="1">
                <a:gsLst>
                  <a:gs pos="0">
                    <a:srgbClr val="C03BC4"/>
                  </a:gs>
                  <a:gs pos="80000">
                    <a:srgbClr val="0A74D4"/>
                  </a:gs>
                </a:gsLst>
                <a:path path="circle">
                  <a:fillToRect l="100000" t="100000"/>
                </a:path>
                <a:tileRect r="-100000" b="-100000"/>
              </a:gra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19BFEDCD-BA6A-646F-DAE9-0F948B17C9EA}"/>
                </a:ext>
              </a:extLst>
            </p:cNvPr>
            <p:cNvCxnSpPr>
              <a:cxnSpLocks/>
            </p:cNvCxnSpPr>
            <p:nvPr/>
          </p:nvCxnSpPr>
          <p:spPr>
            <a:xfrm>
              <a:off x="3616323" y="3429000"/>
              <a:ext cx="4407369" cy="0"/>
            </a:xfrm>
            <a:prstGeom prst="line">
              <a:avLst/>
            </a:prstGeom>
            <a:ln w="19050" cap="flat" cmpd="sng" algn="ctr">
              <a:gradFill flip="none" rotWithShape="1">
                <a:gsLst>
                  <a:gs pos="0">
                    <a:srgbClr val="C03BC4"/>
                  </a:gs>
                  <a:gs pos="80000">
                    <a:srgbClr val="0A74D4"/>
                  </a:gs>
                </a:gsLst>
                <a:path path="circle">
                  <a:fillToRect l="100000" t="100000"/>
                </a:path>
                <a:tileRect r="-100000" b="-100000"/>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D26885F5-22B7-B6EA-493A-4A655C7D2EC8}"/>
                </a:ext>
              </a:extLst>
            </p:cNvPr>
            <p:cNvCxnSpPr>
              <a:cxnSpLocks/>
            </p:cNvCxnSpPr>
            <p:nvPr/>
          </p:nvCxnSpPr>
          <p:spPr>
            <a:xfrm>
              <a:off x="2628078" y="2532239"/>
              <a:ext cx="0" cy="275008"/>
            </a:xfrm>
            <a:prstGeom prst="line">
              <a:avLst/>
            </a:prstGeom>
            <a:ln w="19050">
              <a:solidFill>
                <a:srgbClr val="0A74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ED2F28-1152-020A-7BC8-D4F6457D372C}"/>
                </a:ext>
              </a:extLst>
            </p:cNvPr>
            <p:cNvCxnSpPr>
              <a:cxnSpLocks/>
            </p:cNvCxnSpPr>
            <p:nvPr/>
          </p:nvCxnSpPr>
          <p:spPr>
            <a:xfrm>
              <a:off x="8892603" y="2544268"/>
              <a:ext cx="0" cy="275008"/>
            </a:xfrm>
            <a:prstGeom prst="line">
              <a:avLst/>
            </a:prstGeom>
            <a:ln w="19050">
              <a:solidFill>
                <a:srgbClr val="C03BC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71B329C-8722-3C47-FE7D-BF7E493214C4}"/>
                </a:ext>
              </a:extLst>
            </p:cNvPr>
            <p:cNvSpPr txBox="1"/>
            <p:nvPr/>
          </p:nvSpPr>
          <p:spPr>
            <a:xfrm>
              <a:off x="588263" y="2266225"/>
              <a:ext cx="738472" cy="215444"/>
            </a:xfrm>
            <a:prstGeom prst="rect">
              <a:avLst/>
            </a:prstGeom>
            <a:noFill/>
          </p:spPr>
          <p:txBody>
            <a:bodyPr wrap="square" lIns="0" tIns="0" rIns="0" bIns="0" rtlCol="0">
              <a:spAutoFit/>
            </a:bodyPr>
            <a:lstStyle/>
            <a:p>
              <a:pPr algn="l"/>
              <a:r>
                <a:rPr lang="en-US" sz="1400">
                  <a:latin typeface="+mj-lt"/>
                </a:rPr>
                <a:t>Min float</a:t>
              </a:r>
            </a:p>
          </p:txBody>
        </p:sp>
        <p:sp>
          <p:nvSpPr>
            <p:cNvPr id="11" name="TextBox 10">
              <a:extLst>
                <a:ext uri="{FF2B5EF4-FFF2-40B4-BE49-F238E27FC236}">
                  <a16:creationId xmlns:a16="http://schemas.microsoft.com/office/drawing/2014/main" id="{240CA03C-EFE5-7A24-FE9C-1C464EA07AC3}"/>
                </a:ext>
              </a:extLst>
            </p:cNvPr>
            <p:cNvSpPr txBox="1"/>
            <p:nvPr/>
          </p:nvSpPr>
          <p:spPr>
            <a:xfrm>
              <a:off x="10190456" y="2266225"/>
              <a:ext cx="770532" cy="215444"/>
            </a:xfrm>
            <a:prstGeom prst="rect">
              <a:avLst/>
            </a:prstGeom>
            <a:noFill/>
          </p:spPr>
          <p:txBody>
            <a:bodyPr wrap="square" lIns="0" tIns="0" rIns="0" bIns="0" rtlCol="0">
              <a:spAutoFit/>
            </a:bodyPr>
            <a:lstStyle/>
            <a:p>
              <a:pPr algn="l"/>
              <a:r>
                <a:rPr lang="en-US" sz="1400">
                  <a:latin typeface="+mj-lt"/>
                </a:rPr>
                <a:t>Max float</a:t>
              </a:r>
            </a:p>
          </p:txBody>
        </p:sp>
        <p:sp>
          <p:nvSpPr>
            <p:cNvPr id="12" name="TextBox 11">
              <a:extLst>
                <a:ext uri="{FF2B5EF4-FFF2-40B4-BE49-F238E27FC236}">
                  <a16:creationId xmlns:a16="http://schemas.microsoft.com/office/drawing/2014/main" id="{77D5A9DF-BA2A-C680-793E-329CD948D187}"/>
                </a:ext>
              </a:extLst>
            </p:cNvPr>
            <p:cNvSpPr txBox="1"/>
            <p:nvPr/>
          </p:nvSpPr>
          <p:spPr>
            <a:xfrm>
              <a:off x="3421558" y="3481524"/>
              <a:ext cx="389530" cy="246221"/>
            </a:xfrm>
            <a:prstGeom prst="rect">
              <a:avLst/>
            </a:prstGeom>
            <a:noFill/>
          </p:spPr>
          <p:txBody>
            <a:bodyPr wrap="square" lIns="0" tIns="0" rIns="0" bIns="0" rtlCol="0">
              <a:spAutoFit/>
            </a:bodyPr>
            <a:lstStyle/>
            <a:p>
              <a:pPr algn="ctr"/>
              <a:r>
                <a:rPr lang="en-US" sz="1600">
                  <a:latin typeface="+mj-lt"/>
                </a:rPr>
                <a:t>-127</a:t>
              </a:r>
            </a:p>
          </p:txBody>
        </p:sp>
        <p:sp>
          <p:nvSpPr>
            <p:cNvPr id="13" name="TextBox 12">
              <a:extLst>
                <a:ext uri="{FF2B5EF4-FFF2-40B4-BE49-F238E27FC236}">
                  <a16:creationId xmlns:a16="http://schemas.microsoft.com/office/drawing/2014/main" id="{B3E9B638-EC1E-45A6-FE79-9455A650235B}"/>
                </a:ext>
              </a:extLst>
            </p:cNvPr>
            <p:cNvSpPr txBox="1"/>
            <p:nvPr/>
          </p:nvSpPr>
          <p:spPr>
            <a:xfrm>
              <a:off x="7791960" y="3513426"/>
              <a:ext cx="310983" cy="246221"/>
            </a:xfrm>
            <a:prstGeom prst="rect">
              <a:avLst/>
            </a:prstGeom>
            <a:noFill/>
          </p:spPr>
          <p:txBody>
            <a:bodyPr wrap="square" lIns="0" tIns="0" rIns="0" bIns="0" rtlCol="0">
              <a:spAutoFit/>
            </a:bodyPr>
            <a:lstStyle/>
            <a:p>
              <a:pPr algn="ctr"/>
              <a:r>
                <a:rPr lang="en-US" sz="1600">
                  <a:latin typeface="+mj-lt"/>
                </a:rPr>
                <a:t>128</a:t>
              </a:r>
            </a:p>
          </p:txBody>
        </p:sp>
        <p:sp>
          <p:nvSpPr>
            <p:cNvPr id="14" name="TextBox 13">
              <a:extLst>
                <a:ext uri="{FF2B5EF4-FFF2-40B4-BE49-F238E27FC236}">
                  <a16:creationId xmlns:a16="http://schemas.microsoft.com/office/drawing/2014/main" id="{C19F69FE-09F5-7AC9-9781-7B0E618421DD}"/>
                </a:ext>
              </a:extLst>
            </p:cNvPr>
            <p:cNvSpPr txBox="1"/>
            <p:nvPr/>
          </p:nvSpPr>
          <p:spPr>
            <a:xfrm>
              <a:off x="1207392" y="2851304"/>
              <a:ext cx="1423376" cy="430887"/>
            </a:xfrm>
            <a:prstGeom prst="rect">
              <a:avLst/>
            </a:prstGeom>
            <a:noFill/>
          </p:spPr>
          <p:txBody>
            <a:bodyPr wrap="square" lIns="0" tIns="0" rIns="0" bIns="0" rtlCol="0">
              <a:spAutoFit/>
            </a:bodyPr>
            <a:lstStyle/>
            <a:p>
              <a:pPr algn="r"/>
              <a:r>
                <a:rPr lang="en-US" sz="1400">
                  <a:latin typeface="+mj-lt"/>
                </a:rPr>
                <a:t>~Min observed value</a:t>
              </a:r>
            </a:p>
          </p:txBody>
        </p:sp>
        <p:sp>
          <p:nvSpPr>
            <p:cNvPr id="15" name="TextBox 14">
              <a:extLst>
                <a:ext uri="{FF2B5EF4-FFF2-40B4-BE49-F238E27FC236}">
                  <a16:creationId xmlns:a16="http://schemas.microsoft.com/office/drawing/2014/main" id="{A8B046D1-FAAC-7A03-FCD6-607DC0C9EBCA}"/>
                </a:ext>
              </a:extLst>
            </p:cNvPr>
            <p:cNvSpPr txBox="1"/>
            <p:nvPr/>
          </p:nvSpPr>
          <p:spPr>
            <a:xfrm>
              <a:off x="8894477" y="2851304"/>
              <a:ext cx="1447381" cy="430887"/>
            </a:xfrm>
            <a:prstGeom prst="rect">
              <a:avLst/>
            </a:prstGeom>
            <a:noFill/>
          </p:spPr>
          <p:txBody>
            <a:bodyPr wrap="square" lIns="0" tIns="0" rIns="0" bIns="0" rtlCol="0">
              <a:spAutoFit/>
            </a:bodyPr>
            <a:lstStyle/>
            <a:p>
              <a:pPr algn="l"/>
              <a:r>
                <a:rPr lang="en-US" sz="1400">
                  <a:latin typeface="+mj-lt"/>
                </a:rPr>
                <a:t>~Max observed value</a:t>
              </a:r>
            </a:p>
          </p:txBody>
        </p:sp>
      </p:grpSp>
      <p:sp>
        <p:nvSpPr>
          <p:cNvPr id="21" name="TextBox 20">
            <a:extLst>
              <a:ext uri="{FF2B5EF4-FFF2-40B4-BE49-F238E27FC236}">
                <a16:creationId xmlns:a16="http://schemas.microsoft.com/office/drawing/2014/main" id="{3A2DF649-8B2C-119F-EC7F-626EC14C6738}"/>
              </a:ext>
            </a:extLst>
          </p:cNvPr>
          <p:cNvSpPr txBox="1"/>
          <p:nvPr/>
        </p:nvSpPr>
        <p:spPr>
          <a:xfrm>
            <a:off x="588263" y="1858001"/>
            <a:ext cx="4289635" cy="246221"/>
          </a:xfrm>
          <a:prstGeom prst="rect">
            <a:avLst/>
          </a:prstGeom>
          <a:noFill/>
        </p:spPr>
        <p:txBody>
          <a:bodyPr wrap="square" lIns="0" tIns="0" rIns="0" bIns="0" rtlCol="0">
            <a:spAutoFit/>
          </a:bodyPr>
          <a:lstStyle/>
          <a:p>
            <a:r>
              <a:rPr lang="en-US" sz="1600"/>
              <a:t>Scalar quantization from float32 to int8:</a:t>
            </a:r>
          </a:p>
        </p:txBody>
      </p:sp>
      <p:grpSp>
        <p:nvGrpSpPr>
          <p:cNvPr id="22" name="Group 21">
            <a:extLst>
              <a:ext uri="{FF2B5EF4-FFF2-40B4-BE49-F238E27FC236}">
                <a16:creationId xmlns:a16="http://schemas.microsoft.com/office/drawing/2014/main" id="{ABF3FD24-A32D-4C6C-82B5-718B4A9E2B97}"/>
              </a:ext>
            </a:extLst>
          </p:cNvPr>
          <p:cNvGrpSpPr/>
          <p:nvPr/>
        </p:nvGrpSpPr>
        <p:grpSpPr>
          <a:xfrm>
            <a:off x="7325521" y="1437601"/>
            <a:ext cx="4534357" cy="4080074"/>
            <a:chOff x="7075033" y="1361222"/>
            <a:chExt cx="4534357" cy="4080074"/>
          </a:xfrm>
        </p:grpSpPr>
        <p:sp>
          <p:nvSpPr>
            <p:cNvPr id="23" name="Rectangle: Rounded Corners 18">
              <a:extLst>
                <a:ext uri="{FF2B5EF4-FFF2-40B4-BE49-F238E27FC236}">
                  <a16:creationId xmlns:a16="http://schemas.microsoft.com/office/drawing/2014/main" id="{FDD954A8-8393-29F0-6873-0F57FD518096}"/>
                </a:ext>
                <a:ext uri="{C183D7F6-B498-43B3-948B-1728B52AA6E4}">
                  <adec:decorative xmlns:adec="http://schemas.microsoft.com/office/drawing/2017/decorative" val="1"/>
                </a:ext>
              </a:extLst>
            </p:cNvPr>
            <p:cNvSpPr/>
            <p:nvPr/>
          </p:nvSpPr>
          <p:spPr bwMode="auto">
            <a:xfrm>
              <a:off x="7075033" y="1376656"/>
              <a:ext cx="4531749" cy="861515"/>
            </a:xfrm>
            <a:prstGeom prst="round2SameRect">
              <a:avLst>
                <a:gd name="adj1" fmla="val 15956"/>
                <a:gd name="adj2" fmla="val 0"/>
              </a:avLst>
            </a:prstGeom>
            <a:gradFill flip="none" rotWithShape="1">
              <a:gsLst>
                <a:gs pos="20000">
                  <a:srgbClr val="C03BC4">
                    <a:alpha val="90000"/>
                  </a:srgbClr>
                </a:gs>
                <a:gs pos="80000">
                  <a:srgbClr val="0078D4">
                    <a:alpha val="90000"/>
                  </a:srgbClr>
                </a:gs>
              </a:gsLst>
              <a:path path="circle">
                <a:fillToRect l="100000" t="100000"/>
              </a:path>
              <a:tileRect r="-100000" b="-10000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91440" rIns="228600" bIns="0" numCol="1" spcCol="0" rtlCol="0" fromWordArt="0" anchor="t" anchorCtr="0" forceAA="0" compatLnSpc="1">
              <a:prstTxWarp prst="textNoShape">
                <a:avLst/>
              </a:prstTxWarp>
              <a:noAutofit/>
            </a:bodyPr>
            <a:lstStyle/>
            <a:p>
              <a:pPr marL="0" marR="0" lvl="0" indent="0" algn="l" defTabSz="491019" rtl="0" eaLnBrk="1" fontAlgn="base" latinLnBrk="0" hangingPunct="1">
                <a:lnSpc>
                  <a:spcPct val="100000"/>
                </a:lnSpc>
                <a:spcBef>
                  <a:spcPts val="0"/>
                </a:spcBef>
                <a:spcAft>
                  <a:spcPct val="0"/>
                </a:spcAft>
                <a:buClrTx/>
                <a:buSzTx/>
                <a:buFontTx/>
                <a:buNone/>
                <a:tabLst/>
                <a:defRPr/>
              </a:pPr>
              <a:endParaRPr kumimoji="0" lang="en-CA" sz="1800" b="1" u="none" strike="noStrike" kern="1200" cap="none" spc="0" normalizeH="0" baseline="0" noProof="0">
                <a:ln>
                  <a:noFill/>
                </a:ln>
                <a:gradFill>
                  <a:gsLst>
                    <a:gs pos="11189">
                      <a:srgbClr val="FFFFFF"/>
                    </a:gs>
                    <a:gs pos="39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graphicFrame>
          <p:nvGraphicFramePr>
            <p:cNvPr id="24" name="Content Placeholder 6">
              <a:extLst>
                <a:ext uri="{FF2B5EF4-FFF2-40B4-BE49-F238E27FC236}">
                  <a16:creationId xmlns:a16="http://schemas.microsoft.com/office/drawing/2014/main" id="{58F18A0A-0C56-5328-D905-1634E90D2F8D}"/>
                </a:ext>
              </a:extLst>
            </p:cNvPr>
            <p:cNvGraphicFramePr>
              <a:graphicFrameLocks/>
            </p:cNvGraphicFramePr>
            <p:nvPr/>
          </p:nvGraphicFramePr>
          <p:xfrm>
            <a:off x="7193855" y="1372549"/>
            <a:ext cx="4412927" cy="2380876"/>
          </p:xfrm>
          <a:graphic>
            <a:graphicData uri="http://schemas.openxmlformats.org/drawingml/2006/table">
              <a:tbl>
                <a:tblPr firstRow="1" bandRow="1">
                  <a:tableStyleId>{C083E6E3-FA7D-4D7B-A595-EF9225AFEA82}</a:tableStyleId>
                </a:tblPr>
                <a:tblGrid>
                  <a:gridCol w="1859179">
                    <a:extLst>
                      <a:ext uri="{9D8B030D-6E8A-4147-A177-3AD203B41FA5}">
                        <a16:colId xmlns:a16="http://schemas.microsoft.com/office/drawing/2014/main" val="2346987327"/>
                      </a:ext>
                    </a:extLst>
                  </a:gridCol>
                  <a:gridCol w="2553748">
                    <a:extLst>
                      <a:ext uri="{9D8B030D-6E8A-4147-A177-3AD203B41FA5}">
                        <a16:colId xmlns:a16="http://schemas.microsoft.com/office/drawing/2014/main" val="475982767"/>
                      </a:ext>
                    </a:extLst>
                  </a:gridCol>
                </a:tblGrid>
                <a:tr h="812923">
                  <a:tc>
                    <a:txBody>
                      <a:bodyPr/>
                      <a:lstStyle/>
                      <a:p>
                        <a:pPr algn="l"/>
                        <a:r>
                          <a:rPr lang="en-US" sz="1600" b="0">
                            <a:solidFill>
                              <a:schemeClr val="tx1"/>
                            </a:solidFill>
                            <a:latin typeface="+mj-lt"/>
                          </a:rPr>
                          <a:t>Model</a:t>
                        </a:r>
                      </a:p>
                    </a:txBody>
                    <a:tcPr marL="108000" anchor="ctr">
                      <a:lnL>
                        <a:noFill/>
                      </a:lnL>
                      <a:lnR>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a:solidFill>
                              <a:schemeClr val="tx1"/>
                            </a:solidFill>
                            <a:latin typeface="+mj-lt"/>
                          </a:rPr>
                          <a:t>Search Quality MIRACL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tx1"/>
                            </a:solidFill>
                            <a:latin typeface="+mj-lt"/>
                          </a:rPr>
                          <a:t>(Semantic Search on 18 languages, nDCG@10, higher=better)</a:t>
                        </a:r>
                      </a:p>
                    </a:txBody>
                    <a:tcPr marL="288000" anchor="ctr">
                      <a:lnL>
                        <a:noFill/>
                      </a:lnL>
                      <a:lnR>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50921342"/>
                    </a:ext>
                  </a:extLst>
                </a:tr>
                <a:tr h="607044">
                  <a:tc gridSpan="2">
                    <a:txBody>
                      <a:bodyPr/>
                      <a:lstStyle/>
                      <a:p>
                        <a:pPr marL="0" algn="l" defTabSz="932742" rtl="0" eaLnBrk="1" latinLnBrk="0" hangingPunct="1"/>
                        <a:r>
                          <a:rPr lang="en-US" sz="1600" b="0" kern="1200">
                            <a:solidFill>
                              <a:schemeClr val="tx1"/>
                            </a:solidFill>
                            <a:latin typeface="+mj-lt"/>
                            <a:ea typeface="+mn-ea"/>
                            <a:cs typeface="+mn-cs"/>
                          </a:rPr>
                          <a:t>Cohere Embed v3</a:t>
                        </a:r>
                      </a:p>
                    </a:txBody>
                    <a:tcPr marT="216000" marB="144000" anchor="ctr">
                      <a:lnL>
                        <a:noFill/>
                      </a:lnL>
                      <a:lnR>
                        <a:noFill/>
                      </a:lnR>
                      <a:lnT w="3175" cap="flat" cmpd="sng" algn="ctr">
                        <a:noFill/>
                        <a:prstDash val="solid"/>
                        <a:round/>
                        <a:headEnd type="none" w="med" len="med"/>
                        <a:tailEnd type="none" w="med" len="med"/>
                      </a:lnT>
                      <a:lnB w="12700" cap="flat" cmpd="sng" algn="ctr">
                        <a:solidFill>
                          <a:srgbClr val="2F3F49"/>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algn="l" defTabSz="932742" rtl="0" eaLnBrk="1" latinLnBrk="0" hangingPunct="1"/>
                        <a:endParaRPr lang="en-US" sz="1600" b="0" kern="1200">
                          <a:gradFill>
                            <a:gsLst>
                              <a:gs pos="0">
                                <a:srgbClr val="C03BC4"/>
                              </a:gs>
                              <a:gs pos="80000">
                                <a:srgbClr val="0078D4"/>
                              </a:gs>
                            </a:gsLst>
                            <a:path path="circle">
                              <a:fillToRect l="100000" t="100000"/>
                            </a:path>
                          </a:gradFill>
                          <a:latin typeface="+mj-lt"/>
                          <a:ea typeface="+mn-ea"/>
                          <a:cs typeface="+mn-cs"/>
                        </a:endParaRPr>
                      </a:p>
                    </a:txBody>
                    <a:tcPr anchor="ctr">
                      <a:lnL>
                        <a:noFill/>
                      </a:lnL>
                      <a:lnR>
                        <a:noFill/>
                      </a:lnR>
                      <a:lnT w="12700" cap="flat" cmpd="sng" algn="ctr">
                        <a:solidFill>
                          <a:srgbClr val="2F3F49"/>
                        </a:solidFill>
                        <a:prstDash val="solid"/>
                        <a:round/>
                        <a:headEnd type="none" w="med" len="med"/>
                        <a:tailEnd type="none" w="med" len="med"/>
                      </a:lnT>
                      <a:lnB w="12700" cap="flat" cmpd="sng" algn="ctr">
                        <a:solidFill>
                          <a:srgbClr val="2F3F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958004"/>
                    </a:ext>
                  </a:extLst>
                </a:tr>
                <a:tr h="320303">
                  <a:tc>
                    <a:txBody>
                      <a:bodyPr/>
                      <a:lstStyle/>
                      <a:p>
                        <a:pPr algn="l"/>
                        <a:r>
                          <a:rPr lang="en-US" sz="1200">
                            <a:solidFill>
                              <a:schemeClr val="tx1">
                                <a:alpha val="80000"/>
                              </a:schemeClr>
                            </a:solidFill>
                          </a:rPr>
                          <a:t>Embed v3</a:t>
                        </a:r>
                      </a:p>
                    </a:txBody>
                    <a:tcPr anchor="ctr">
                      <a:lnL>
                        <a:noFill/>
                      </a:lnL>
                      <a:lnR>
                        <a:noFill/>
                      </a:lnR>
                      <a:lnT w="12700" cap="flat" cmpd="sng" algn="ctr">
                        <a:solidFill>
                          <a:srgbClr val="2F3F49"/>
                        </a:solidFill>
                        <a:prstDash val="solid"/>
                        <a:round/>
                        <a:headEnd type="none" w="med" len="med"/>
                        <a:tailEnd type="none" w="med" len="med"/>
                      </a:lnT>
                      <a:lnB w="12700" cap="flat" cmpd="sng" algn="ctr">
                        <a:solidFill>
                          <a:srgbClr val="2F3F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66.3</a:t>
                        </a:r>
                      </a:p>
                    </a:txBody>
                    <a:tcPr anchor="ctr">
                      <a:lnL>
                        <a:noFill/>
                      </a:lnL>
                      <a:lnR>
                        <a:noFill/>
                      </a:lnR>
                      <a:lnT w="12700" cap="flat" cmpd="sng" algn="ctr">
                        <a:solidFill>
                          <a:srgbClr val="2F3F49"/>
                        </a:solidFill>
                        <a:prstDash val="solid"/>
                        <a:round/>
                        <a:headEnd type="none" w="med" len="med"/>
                        <a:tailEnd type="none" w="med" len="med"/>
                      </a:lnT>
                      <a:lnB w="12700" cap="flat" cmpd="sng" algn="ctr">
                        <a:solidFill>
                          <a:srgbClr val="2F3F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3084830"/>
                    </a:ext>
                  </a:extLst>
                </a:tr>
                <a:tr h="320303">
                  <a:tc>
                    <a:txBody>
                      <a:bodyPr/>
                      <a:lstStyle/>
                      <a:p>
                        <a:pPr algn="l"/>
                        <a:r>
                          <a:rPr lang="en-US" sz="1200">
                            <a:solidFill>
                              <a:schemeClr val="tx1">
                                <a:alpha val="80000"/>
                              </a:schemeClr>
                            </a:solidFill>
                          </a:rPr>
                          <a:t>Embed v3 – int8</a:t>
                        </a:r>
                      </a:p>
                    </a:txBody>
                    <a:tcPr anchor="ctr">
                      <a:lnL>
                        <a:noFill/>
                      </a:lnL>
                      <a:lnR>
                        <a:noFill/>
                      </a:lnR>
                      <a:lnT w="12700" cap="flat" cmpd="sng" algn="ctr">
                        <a:solidFill>
                          <a:srgbClr val="2F3F49"/>
                        </a:solidFill>
                        <a:prstDash val="solid"/>
                        <a:round/>
                        <a:headEnd type="none" w="med" len="med"/>
                        <a:tailEnd type="none" w="med" len="med"/>
                      </a:lnT>
                      <a:lnB w="12700" cap="flat" cmpd="sng" algn="ctr">
                        <a:solidFill>
                          <a:srgbClr val="2F3F4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66.1</a:t>
                        </a:r>
                      </a:p>
                    </a:txBody>
                    <a:tcPr anchor="ctr">
                      <a:lnL>
                        <a:noFill/>
                      </a:lnL>
                      <a:lnR>
                        <a:noFill/>
                      </a:lnR>
                      <a:lnT w="12700" cap="flat" cmpd="sng" algn="ctr">
                        <a:solidFill>
                          <a:srgbClr val="2F3F49"/>
                        </a:solidFill>
                        <a:prstDash val="solid"/>
                        <a:round/>
                        <a:headEnd type="none" w="med" len="med"/>
                        <a:tailEnd type="none" w="med" len="med"/>
                      </a:lnT>
                      <a:lnB w="12700" cap="flat" cmpd="sng" algn="ctr">
                        <a:solidFill>
                          <a:srgbClr val="2F3F4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8629317"/>
                    </a:ext>
                  </a:extLst>
                </a:tr>
                <a:tr h="320303">
                  <a:tc>
                    <a:txBody>
                      <a:bodyPr/>
                      <a:lstStyle/>
                      <a:p>
                        <a:pPr algn="l"/>
                        <a:r>
                          <a:rPr lang="en-US" sz="1200">
                            <a:solidFill>
                              <a:schemeClr val="tx1">
                                <a:alpha val="80000"/>
                              </a:schemeClr>
                            </a:solidFill>
                          </a:rPr>
                          <a:t>Embed v3 - binary</a:t>
                        </a:r>
                      </a:p>
                    </a:txBody>
                    <a:tcPr anchor="ctr">
                      <a:lnL>
                        <a:noFill/>
                      </a:lnL>
                      <a:lnR>
                        <a:noFill/>
                      </a:lnR>
                      <a:lnT w="12700" cap="flat" cmpd="sng" algn="ctr">
                        <a:solidFill>
                          <a:srgbClr val="2F3F4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a:solidFill>
                              <a:schemeClr val="tx1">
                                <a:alpha val="80000"/>
                              </a:schemeClr>
                            </a:solidFill>
                          </a:rPr>
                          <a:t>62.8</a:t>
                        </a:r>
                      </a:p>
                    </a:txBody>
                    <a:tcPr anchor="ctr">
                      <a:lnL>
                        <a:noFill/>
                      </a:lnL>
                      <a:lnR>
                        <a:noFill/>
                      </a:lnR>
                      <a:lnT w="12700" cap="flat" cmpd="sng" algn="ctr">
                        <a:solidFill>
                          <a:srgbClr val="2F3F4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30370897"/>
                    </a:ext>
                  </a:extLst>
                </a:tr>
              </a:tbl>
            </a:graphicData>
          </a:graphic>
        </p:graphicFrame>
        <p:sp>
          <p:nvSpPr>
            <p:cNvPr id="25" name="Rounded Rectangle 24">
              <a:extLst>
                <a:ext uri="{FF2B5EF4-FFF2-40B4-BE49-F238E27FC236}">
                  <a16:creationId xmlns:a16="http://schemas.microsoft.com/office/drawing/2014/main" id="{7A90659F-5C90-4C36-4EB7-D394B77C8BDF}"/>
                </a:ext>
              </a:extLst>
            </p:cNvPr>
            <p:cNvSpPr/>
            <p:nvPr/>
          </p:nvSpPr>
          <p:spPr bwMode="auto">
            <a:xfrm>
              <a:off x="7075034" y="1361222"/>
              <a:ext cx="4534356" cy="4080074"/>
            </a:xfrm>
            <a:prstGeom prst="roundRect">
              <a:avLst>
                <a:gd name="adj" fmla="val 3612"/>
              </a:avLst>
            </a:prstGeom>
            <a:ln w="15875"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6" name="TextBox 25">
              <a:extLst>
                <a:ext uri="{FF2B5EF4-FFF2-40B4-BE49-F238E27FC236}">
                  <a16:creationId xmlns:a16="http://schemas.microsoft.com/office/drawing/2014/main" id="{5849BDB1-86E4-9AB7-1D55-902934FAD15D}"/>
                </a:ext>
              </a:extLst>
            </p:cNvPr>
            <p:cNvSpPr txBox="1"/>
            <p:nvPr/>
          </p:nvSpPr>
          <p:spPr>
            <a:xfrm>
              <a:off x="7293508" y="3955723"/>
              <a:ext cx="3364843" cy="184666"/>
            </a:xfrm>
            <a:prstGeom prst="rect">
              <a:avLst/>
            </a:prstGeom>
            <a:noFill/>
          </p:spPr>
          <p:txBody>
            <a:bodyPr wrap="square" lIns="0" tIns="0" rIns="0" bIns="0" rtlCol="0">
              <a:spAutoFit/>
            </a:bodyPr>
            <a:lstStyle/>
            <a:p>
              <a:r>
                <a:rPr lang="en-US" sz="1200">
                  <a:ln w="3175">
                    <a:noFill/>
                  </a:ln>
                  <a:solidFill>
                    <a:schemeClr val="tx2"/>
                  </a:solidFill>
                  <a:latin typeface="Segoe UI Semibold" panose="020B0502040204020203" pitchFamily="34" charset="0"/>
                  <a:cs typeface="Segoe UI" pitchFamily="34" charset="0"/>
                </a:rPr>
                <a:t>Example:</a:t>
              </a:r>
            </a:p>
          </p:txBody>
        </p:sp>
        <p:sp>
          <p:nvSpPr>
            <p:cNvPr id="27" name="TextBox 26">
              <a:extLst>
                <a:ext uri="{FF2B5EF4-FFF2-40B4-BE49-F238E27FC236}">
                  <a16:creationId xmlns:a16="http://schemas.microsoft.com/office/drawing/2014/main" id="{921F1FF3-12FE-ABF9-F371-0E07DF911E85}"/>
                </a:ext>
              </a:extLst>
            </p:cNvPr>
            <p:cNvSpPr txBox="1"/>
            <p:nvPr/>
          </p:nvSpPr>
          <p:spPr>
            <a:xfrm>
              <a:off x="7293508" y="4277618"/>
              <a:ext cx="4034209" cy="492443"/>
            </a:xfrm>
            <a:prstGeom prst="rect">
              <a:avLst/>
            </a:prstGeom>
            <a:noFill/>
          </p:spPr>
          <p:txBody>
            <a:bodyPr wrap="square" lIns="0" tIns="0" rIns="0" bIns="0" rtlCol="0">
              <a:spAutoFit/>
            </a:bodyPr>
            <a:lstStyle/>
            <a:p>
              <a:r>
                <a:rPr lang="en-US" sz="1600">
                  <a:solidFill>
                    <a:schemeClr val="tx1">
                      <a:alpha val="80000"/>
                    </a:schemeClr>
                  </a:solidFill>
                </a:rPr>
                <a:t>Cohere v3 embeddings, 62.8 vs 66.3 </a:t>
              </a:r>
              <a:br>
                <a:rPr lang="en-US" sz="1600">
                  <a:solidFill>
                    <a:schemeClr val="tx1">
                      <a:alpha val="80000"/>
                    </a:schemeClr>
                  </a:solidFill>
                </a:rPr>
              </a:br>
              <a:r>
                <a:rPr lang="en-US" sz="1600">
                  <a:solidFill>
                    <a:schemeClr val="tx1">
                      <a:alpha val="80000"/>
                    </a:schemeClr>
                  </a:solidFill>
                  <a:sym typeface="Wingdings" panose="05000000000000000000" pitchFamily="2" charset="2"/>
                </a:rPr>
                <a:t> 94.7% original performance preserved</a:t>
              </a:r>
              <a:endParaRPr lang="en-US" sz="1600">
                <a:solidFill>
                  <a:schemeClr val="tx1">
                    <a:alpha val="80000"/>
                  </a:schemeClr>
                </a:solidFill>
              </a:endParaRPr>
            </a:p>
          </p:txBody>
        </p:sp>
        <p:sp>
          <p:nvSpPr>
            <p:cNvPr id="28" name="TextBox 27">
              <a:extLst>
                <a:ext uri="{FF2B5EF4-FFF2-40B4-BE49-F238E27FC236}">
                  <a16:creationId xmlns:a16="http://schemas.microsoft.com/office/drawing/2014/main" id="{F98B8271-B9D4-6B74-15DE-CEB88CC0D12B}"/>
                </a:ext>
              </a:extLst>
            </p:cNvPr>
            <p:cNvSpPr txBox="1"/>
            <p:nvPr/>
          </p:nvSpPr>
          <p:spPr>
            <a:xfrm>
              <a:off x="7293508" y="5047976"/>
              <a:ext cx="3437159" cy="246221"/>
            </a:xfrm>
            <a:prstGeom prst="rect">
              <a:avLst/>
            </a:prstGeom>
            <a:noFill/>
          </p:spPr>
          <p:txBody>
            <a:bodyPr wrap="none" rtlCol="0">
              <a:spAutoFit/>
            </a:bodyPr>
            <a:lstStyle/>
            <a:p>
              <a:r>
                <a:rPr lang="en-US" sz="1000"/>
                <a:t>Source: https://</a:t>
              </a:r>
              <a:r>
                <a:rPr lang="en-US" sz="1000" err="1"/>
                <a:t>cohere.com</a:t>
              </a:r>
              <a:r>
                <a:rPr lang="en-US" sz="1000"/>
                <a:t>/blog/int8-binary-embeddings</a:t>
              </a:r>
            </a:p>
          </p:txBody>
        </p:sp>
      </p:grpSp>
      <p:grpSp>
        <p:nvGrpSpPr>
          <p:cNvPr id="36" name="Group 35">
            <a:extLst>
              <a:ext uri="{FF2B5EF4-FFF2-40B4-BE49-F238E27FC236}">
                <a16:creationId xmlns:a16="http://schemas.microsoft.com/office/drawing/2014/main" id="{FA5D942A-6B16-332D-1A4D-30F35C55EF8E}"/>
              </a:ext>
            </a:extLst>
          </p:cNvPr>
          <p:cNvGrpSpPr/>
          <p:nvPr/>
        </p:nvGrpSpPr>
        <p:grpSpPr>
          <a:xfrm>
            <a:off x="639652" y="5997601"/>
            <a:ext cx="6108635" cy="574079"/>
            <a:chOff x="584200" y="5675335"/>
            <a:chExt cx="11025188" cy="574079"/>
          </a:xfrm>
        </p:grpSpPr>
        <p:cxnSp>
          <p:nvCxnSpPr>
            <p:cNvPr id="37" name="Straight Connector 36">
              <a:extLst>
                <a:ext uri="{FF2B5EF4-FFF2-40B4-BE49-F238E27FC236}">
                  <a16:creationId xmlns:a16="http://schemas.microsoft.com/office/drawing/2014/main" id="{987BDD91-8E1A-02E2-B082-3233AFB1ECA0}"/>
                </a:ext>
              </a:extLst>
            </p:cNvPr>
            <p:cNvCxnSpPr>
              <a:cxnSpLocks/>
            </p:cNvCxnSpPr>
            <p:nvPr/>
          </p:nvCxnSpPr>
          <p:spPr>
            <a:xfrm>
              <a:off x="6096000" y="5675335"/>
              <a:ext cx="0" cy="275008"/>
            </a:xfrm>
            <a:prstGeom prst="line">
              <a:avLst/>
            </a:prstGeom>
            <a:ln w="19050">
              <a:solidFill>
                <a:srgbClr val="9847C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5C3705-B731-40E0-5E4F-3B77A9ADF6C1}"/>
                </a:ext>
              </a:extLst>
            </p:cNvPr>
            <p:cNvCxnSpPr>
              <a:cxnSpLocks/>
            </p:cNvCxnSpPr>
            <p:nvPr/>
          </p:nvCxnSpPr>
          <p:spPr>
            <a:xfrm>
              <a:off x="671332" y="5833171"/>
              <a:ext cx="2652830" cy="264916"/>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9" name="Straight Connector 38">
              <a:extLst>
                <a:ext uri="{FF2B5EF4-FFF2-40B4-BE49-F238E27FC236}">
                  <a16:creationId xmlns:a16="http://schemas.microsoft.com/office/drawing/2014/main" id="{45240678-CFE5-C9F5-D3EF-4CFF76B99C24}"/>
                </a:ext>
              </a:extLst>
            </p:cNvPr>
            <p:cNvCxnSpPr>
              <a:cxnSpLocks/>
            </p:cNvCxnSpPr>
            <p:nvPr/>
          </p:nvCxnSpPr>
          <p:spPr>
            <a:xfrm flipH="1">
              <a:off x="3324162" y="5833171"/>
              <a:ext cx="2766755" cy="264916"/>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0" name="Straight Connector 39">
              <a:extLst>
                <a:ext uri="{FF2B5EF4-FFF2-40B4-BE49-F238E27FC236}">
                  <a16:creationId xmlns:a16="http://schemas.microsoft.com/office/drawing/2014/main" id="{55E93375-DE09-E123-FB9A-889E63B6DDCE}"/>
                </a:ext>
              </a:extLst>
            </p:cNvPr>
            <p:cNvCxnSpPr>
              <a:cxnSpLocks/>
            </p:cNvCxnSpPr>
            <p:nvPr/>
          </p:nvCxnSpPr>
          <p:spPr>
            <a:xfrm>
              <a:off x="6101084" y="5833171"/>
              <a:ext cx="2871266" cy="256059"/>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 name="Straight Connector 40">
              <a:extLst>
                <a:ext uri="{FF2B5EF4-FFF2-40B4-BE49-F238E27FC236}">
                  <a16:creationId xmlns:a16="http://schemas.microsoft.com/office/drawing/2014/main" id="{FB80E401-FF84-8E10-7F8D-7898310C48B7}"/>
                </a:ext>
              </a:extLst>
            </p:cNvPr>
            <p:cNvCxnSpPr>
              <a:cxnSpLocks/>
            </p:cNvCxnSpPr>
            <p:nvPr/>
          </p:nvCxnSpPr>
          <p:spPr>
            <a:xfrm flipH="1">
              <a:off x="8972350" y="5833171"/>
              <a:ext cx="2548318" cy="256059"/>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42" name="Group 41">
              <a:extLst>
                <a:ext uri="{FF2B5EF4-FFF2-40B4-BE49-F238E27FC236}">
                  <a16:creationId xmlns:a16="http://schemas.microsoft.com/office/drawing/2014/main" id="{B11128C0-603A-0202-B3D3-14E69922316A}"/>
                </a:ext>
              </a:extLst>
            </p:cNvPr>
            <p:cNvGrpSpPr/>
            <p:nvPr/>
          </p:nvGrpSpPr>
          <p:grpSpPr>
            <a:xfrm>
              <a:off x="3217920" y="6016596"/>
              <a:ext cx="232818" cy="232818"/>
              <a:chOff x="584200" y="2081124"/>
              <a:chExt cx="232818" cy="232818"/>
            </a:xfrm>
          </p:grpSpPr>
          <p:sp>
            <p:nvSpPr>
              <p:cNvPr id="47" name="Oval 46">
                <a:extLst>
                  <a:ext uri="{FF2B5EF4-FFF2-40B4-BE49-F238E27FC236}">
                    <a16:creationId xmlns:a16="http://schemas.microsoft.com/office/drawing/2014/main" id="{E5902740-BE30-BBCF-7477-BCE1F9E0EF72}"/>
                  </a:ext>
                  <a:ext uri="{C183D7F6-B498-43B3-948B-1728B52AA6E4}">
                    <adec:decorative xmlns:adec="http://schemas.microsoft.com/office/drawing/2017/decorative" val="1"/>
                  </a:ext>
                </a:extLst>
              </p:cNvPr>
              <p:cNvSpPr/>
              <p:nvPr/>
            </p:nvSpPr>
            <p:spPr bwMode="auto">
              <a:xfrm>
                <a:off x="584200" y="2081124"/>
                <a:ext cx="232818" cy="232818"/>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48" name="Rectangle 47">
                <a:extLst>
                  <a:ext uri="{FF2B5EF4-FFF2-40B4-BE49-F238E27FC236}">
                    <a16:creationId xmlns:a16="http://schemas.microsoft.com/office/drawing/2014/main" id="{592D8F53-CAF2-A870-B16F-97DBF8339A45}"/>
                  </a:ext>
                </a:extLst>
              </p:cNvPr>
              <p:cNvSpPr/>
              <p:nvPr/>
            </p:nvSpPr>
            <p:spPr>
              <a:xfrm>
                <a:off x="584200" y="2121521"/>
                <a:ext cx="232818" cy="166199"/>
              </a:xfrm>
              <a:prstGeom prst="rect">
                <a:avLst/>
              </a:prstGeom>
              <a:noFill/>
              <a:ln>
                <a:noFill/>
              </a:ln>
            </p:spPr>
            <p:txBody>
              <a:bodyPr wrap="square" lIns="0" tIns="0" rIns="0" bIns="0" anchor="t" anchorCtr="0">
                <a:spAutoFit/>
              </a:bodyPr>
              <a:lstStyle/>
              <a:p>
                <a:pPr marL="0" lvl="2" algn="ctr" defTabSz="828675" fontAlgn="base">
                  <a:lnSpc>
                    <a:spcPct val="90000"/>
                  </a:lnSpc>
                  <a:spcBef>
                    <a:spcPts val="1000"/>
                  </a:spcBef>
                  <a:tabLst>
                    <a:tab pos="1773238" algn="l"/>
                  </a:tabLst>
                  <a:defRPr/>
                </a:pPr>
                <a:r>
                  <a:rPr lang="en-US" sz="1200">
                    <a:solidFill>
                      <a:schemeClr val="bg1"/>
                    </a:solidFill>
                    <a:latin typeface="Segoe UI Semibold" panose="020B0502040204020203" pitchFamily="34" charset="0"/>
                  </a:rPr>
                  <a:t>0</a:t>
                </a:r>
              </a:p>
            </p:txBody>
          </p:sp>
        </p:grpSp>
        <p:grpSp>
          <p:nvGrpSpPr>
            <p:cNvPr id="43" name="Group 42">
              <a:extLst>
                <a:ext uri="{FF2B5EF4-FFF2-40B4-BE49-F238E27FC236}">
                  <a16:creationId xmlns:a16="http://schemas.microsoft.com/office/drawing/2014/main" id="{A72523C4-F37F-64B0-F4FB-5A178545FDCB}"/>
                </a:ext>
              </a:extLst>
            </p:cNvPr>
            <p:cNvGrpSpPr/>
            <p:nvPr/>
          </p:nvGrpSpPr>
          <p:grpSpPr>
            <a:xfrm>
              <a:off x="8851075" y="6016596"/>
              <a:ext cx="232818" cy="232818"/>
              <a:chOff x="584200" y="2081124"/>
              <a:chExt cx="232818" cy="232818"/>
            </a:xfrm>
          </p:grpSpPr>
          <p:sp>
            <p:nvSpPr>
              <p:cNvPr id="45" name="Oval 44">
                <a:extLst>
                  <a:ext uri="{FF2B5EF4-FFF2-40B4-BE49-F238E27FC236}">
                    <a16:creationId xmlns:a16="http://schemas.microsoft.com/office/drawing/2014/main" id="{E6F7CD6E-671F-BC0B-EE17-F303C89A888B}"/>
                  </a:ext>
                  <a:ext uri="{C183D7F6-B498-43B3-948B-1728B52AA6E4}">
                    <adec:decorative xmlns:adec="http://schemas.microsoft.com/office/drawing/2017/decorative" val="1"/>
                  </a:ext>
                </a:extLst>
              </p:cNvPr>
              <p:cNvSpPr/>
              <p:nvPr/>
            </p:nvSpPr>
            <p:spPr bwMode="auto">
              <a:xfrm>
                <a:off x="584200" y="2081124"/>
                <a:ext cx="232818" cy="232818"/>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46" name="Rectangle 45">
                <a:extLst>
                  <a:ext uri="{FF2B5EF4-FFF2-40B4-BE49-F238E27FC236}">
                    <a16:creationId xmlns:a16="http://schemas.microsoft.com/office/drawing/2014/main" id="{90D90A81-A89E-3434-E4EF-FBC532653D40}"/>
                  </a:ext>
                </a:extLst>
              </p:cNvPr>
              <p:cNvSpPr/>
              <p:nvPr/>
            </p:nvSpPr>
            <p:spPr>
              <a:xfrm>
                <a:off x="584200" y="2121521"/>
                <a:ext cx="232818" cy="166199"/>
              </a:xfrm>
              <a:prstGeom prst="rect">
                <a:avLst/>
              </a:prstGeom>
              <a:noFill/>
              <a:ln>
                <a:noFill/>
              </a:ln>
            </p:spPr>
            <p:txBody>
              <a:bodyPr wrap="square" lIns="0" tIns="0" rIns="0" bIns="0" anchor="t" anchorCtr="0">
                <a:spAutoFit/>
              </a:bodyPr>
              <a:lstStyle/>
              <a:p>
                <a:pPr marL="0" lvl="2" algn="ctr" defTabSz="828675" fontAlgn="base">
                  <a:lnSpc>
                    <a:spcPct val="90000"/>
                  </a:lnSpc>
                  <a:spcBef>
                    <a:spcPts val="1000"/>
                  </a:spcBef>
                  <a:tabLst>
                    <a:tab pos="1773238" algn="l"/>
                  </a:tabLst>
                  <a:defRPr/>
                </a:pPr>
                <a:r>
                  <a:rPr lang="en-US" sz="1200">
                    <a:solidFill>
                      <a:schemeClr val="bg1"/>
                    </a:solidFill>
                    <a:latin typeface="Segoe UI Semibold" panose="020B0502040204020203" pitchFamily="34" charset="0"/>
                  </a:rPr>
                  <a:t>1</a:t>
                </a:r>
              </a:p>
            </p:txBody>
          </p:sp>
        </p:grpSp>
        <p:cxnSp>
          <p:nvCxnSpPr>
            <p:cNvPr id="44" name="Straight Connector 43">
              <a:extLst>
                <a:ext uri="{FF2B5EF4-FFF2-40B4-BE49-F238E27FC236}">
                  <a16:creationId xmlns:a16="http://schemas.microsoft.com/office/drawing/2014/main" id="{6B148474-27E6-8566-EA6B-39B70BD04A0D}"/>
                </a:ext>
              </a:extLst>
            </p:cNvPr>
            <p:cNvCxnSpPr>
              <a:cxnSpLocks/>
            </p:cNvCxnSpPr>
            <p:nvPr/>
          </p:nvCxnSpPr>
          <p:spPr>
            <a:xfrm>
              <a:off x="584200" y="5813147"/>
              <a:ext cx="11025188" cy="20024"/>
            </a:xfrm>
            <a:prstGeom prst="line">
              <a:avLst/>
            </a:prstGeom>
            <a:ln w="19050">
              <a:gradFill flip="none" rotWithShape="1">
                <a:gsLst>
                  <a:gs pos="0">
                    <a:srgbClr val="C03BC4"/>
                  </a:gs>
                  <a:gs pos="80000">
                    <a:srgbClr val="0A74D4"/>
                  </a:gs>
                </a:gsLst>
                <a:path path="circle">
                  <a:fillToRect l="100000" t="100000"/>
                </a:path>
                <a:tileRect r="-100000" b="-100000"/>
              </a:gradFill>
              <a:headEnd type="arrow" w="lg" len="med"/>
              <a:tailEnd type="arrow" w="lg" len="med"/>
            </a:ln>
          </p:spPr>
          <p:style>
            <a:lnRef idx="1">
              <a:schemeClr val="accent1"/>
            </a:lnRef>
            <a:fillRef idx="0">
              <a:schemeClr val="accent1"/>
            </a:fillRef>
            <a:effectRef idx="0">
              <a:schemeClr val="accent1"/>
            </a:effectRef>
            <a:fontRef idx="minor">
              <a:schemeClr val="tx1"/>
            </a:fontRef>
          </p:style>
        </p:cxnSp>
      </p:grpSp>
      <p:sp>
        <p:nvSpPr>
          <p:cNvPr id="49" name="TextBox 48">
            <a:extLst>
              <a:ext uri="{FF2B5EF4-FFF2-40B4-BE49-F238E27FC236}">
                <a16:creationId xmlns:a16="http://schemas.microsoft.com/office/drawing/2014/main" id="{DF44A340-54D1-4E79-B6E0-63902A1B6996}"/>
              </a:ext>
            </a:extLst>
          </p:cNvPr>
          <p:cNvSpPr txBox="1"/>
          <p:nvPr/>
        </p:nvSpPr>
        <p:spPr>
          <a:xfrm>
            <a:off x="598227" y="4387410"/>
            <a:ext cx="4289635" cy="246221"/>
          </a:xfrm>
          <a:prstGeom prst="rect">
            <a:avLst/>
          </a:prstGeom>
          <a:noFill/>
        </p:spPr>
        <p:txBody>
          <a:bodyPr wrap="square" lIns="0" tIns="0" rIns="0" bIns="0" rtlCol="0">
            <a:spAutoFit/>
          </a:bodyPr>
          <a:lstStyle/>
          <a:p>
            <a:r>
              <a:rPr lang="en-US" sz="1600"/>
              <a:t>Binary quantization to a single bit:</a:t>
            </a:r>
          </a:p>
        </p:txBody>
      </p:sp>
      <p:grpSp>
        <p:nvGrpSpPr>
          <p:cNvPr id="50" name="Group 49">
            <a:extLst>
              <a:ext uri="{FF2B5EF4-FFF2-40B4-BE49-F238E27FC236}">
                <a16:creationId xmlns:a16="http://schemas.microsoft.com/office/drawing/2014/main" id="{DDD0DA6B-7AC2-0D21-88FF-E51987DA2F92}"/>
              </a:ext>
            </a:extLst>
          </p:cNvPr>
          <p:cNvGrpSpPr/>
          <p:nvPr/>
        </p:nvGrpSpPr>
        <p:grpSpPr>
          <a:xfrm>
            <a:off x="650794" y="4815255"/>
            <a:ext cx="6020834" cy="232818"/>
            <a:chOff x="623806" y="2144938"/>
            <a:chExt cx="6020834" cy="232818"/>
          </a:xfrm>
        </p:grpSpPr>
        <p:sp>
          <p:nvSpPr>
            <p:cNvPr id="51" name="Rectangle 50">
              <a:extLst>
                <a:ext uri="{FF2B5EF4-FFF2-40B4-BE49-F238E27FC236}">
                  <a16:creationId xmlns:a16="http://schemas.microsoft.com/office/drawing/2014/main" id="{F2E8D4D2-89EA-AAAC-73FD-BC47FAED032A}"/>
                </a:ext>
              </a:extLst>
            </p:cNvPr>
            <p:cNvSpPr/>
            <p:nvPr/>
          </p:nvSpPr>
          <p:spPr>
            <a:xfrm>
              <a:off x="975184" y="2150548"/>
              <a:ext cx="5669456" cy="2215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600">
                  <a:solidFill>
                    <a:schemeClr val="tx2"/>
                  </a:solidFill>
                  <a:latin typeface="Segoe UI Semibold" panose="020B0502040204020203" pitchFamily="34" charset="0"/>
                </a:rPr>
                <a:t>Pick a center value C based on a sample or offline knowledge</a:t>
              </a:r>
            </a:p>
          </p:txBody>
        </p:sp>
        <p:grpSp>
          <p:nvGrpSpPr>
            <p:cNvPr id="52" name="Group 51">
              <a:extLst>
                <a:ext uri="{FF2B5EF4-FFF2-40B4-BE49-F238E27FC236}">
                  <a16:creationId xmlns:a16="http://schemas.microsoft.com/office/drawing/2014/main" id="{277DBA39-EAAC-0F9B-F250-E92335D0DEC9}"/>
                </a:ext>
              </a:extLst>
            </p:cNvPr>
            <p:cNvGrpSpPr/>
            <p:nvPr/>
          </p:nvGrpSpPr>
          <p:grpSpPr>
            <a:xfrm>
              <a:off x="623806" y="2144938"/>
              <a:ext cx="232818" cy="232818"/>
              <a:chOff x="584200" y="2081124"/>
              <a:chExt cx="232818" cy="232818"/>
            </a:xfrm>
          </p:grpSpPr>
          <p:sp>
            <p:nvSpPr>
              <p:cNvPr id="53" name="Oval 52">
                <a:extLst>
                  <a:ext uri="{FF2B5EF4-FFF2-40B4-BE49-F238E27FC236}">
                    <a16:creationId xmlns:a16="http://schemas.microsoft.com/office/drawing/2014/main" id="{E394EC55-356D-9426-B0F8-E87831FD6C93}"/>
                  </a:ext>
                  <a:ext uri="{C183D7F6-B498-43B3-948B-1728B52AA6E4}">
                    <adec:decorative xmlns:adec="http://schemas.microsoft.com/office/drawing/2017/decorative" val="1"/>
                  </a:ext>
                </a:extLst>
              </p:cNvPr>
              <p:cNvSpPr/>
              <p:nvPr/>
            </p:nvSpPr>
            <p:spPr bwMode="auto">
              <a:xfrm>
                <a:off x="584200" y="2081124"/>
                <a:ext cx="232818" cy="232818"/>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54" name="Rectangle 53">
                <a:extLst>
                  <a:ext uri="{FF2B5EF4-FFF2-40B4-BE49-F238E27FC236}">
                    <a16:creationId xmlns:a16="http://schemas.microsoft.com/office/drawing/2014/main" id="{0349F26B-43EB-20A7-54A8-24473260CF63}"/>
                  </a:ext>
                </a:extLst>
              </p:cNvPr>
              <p:cNvSpPr/>
              <p:nvPr/>
            </p:nvSpPr>
            <p:spPr>
              <a:xfrm>
                <a:off x="584200" y="2121521"/>
                <a:ext cx="232818" cy="166199"/>
              </a:xfrm>
              <a:prstGeom prst="rect">
                <a:avLst/>
              </a:prstGeom>
              <a:noFill/>
              <a:ln>
                <a:noFill/>
              </a:ln>
            </p:spPr>
            <p:txBody>
              <a:bodyPr wrap="square" lIns="0" tIns="0" rIns="0" bIns="0" anchor="t" anchorCtr="0">
                <a:spAutoFit/>
              </a:bodyPr>
              <a:lstStyle/>
              <a:p>
                <a:pPr marL="0" lvl="2" algn="ctr" defTabSz="828675" fontAlgn="base">
                  <a:lnSpc>
                    <a:spcPct val="90000"/>
                  </a:lnSpc>
                  <a:spcBef>
                    <a:spcPts val="1000"/>
                  </a:spcBef>
                  <a:tabLst>
                    <a:tab pos="1773238" algn="l"/>
                  </a:tabLst>
                  <a:defRPr/>
                </a:pPr>
                <a:r>
                  <a:rPr lang="en-US" sz="1200">
                    <a:solidFill>
                      <a:schemeClr val="bg1"/>
                    </a:solidFill>
                    <a:latin typeface="Segoe UI Semibold" panose="020B0502040204020203" pitchFamily="34" charset="0"/>
                  </a:rPr>
                  <a:t>1</a:t>
                </a:r>
              </a:p>
            </p:txBody>
          </p:sp>
        </p:grpSp>
      </p:grpSp>
      <p:grpSp>
        <p:nvGrpSpPr>
          <p:cNvPr id="55" name="Group 54">
            <a:extLst>
              <a:ext uri="{FF2B5EF4-FFF2-40B4-BE49-F238E27FC236}">
                <a16:creationId xmlns:a16="http://schemas.microsoft.com/office/drawing/2014/main" id="{709BEB4A-769C-4D7D-A0A6-0905AC15022A}"/>
              </a:ext>
            </a:extLst>
          </p:cNvPr>
          <p:cNvGrpSpPr/>
          <p:nvPr/>
        </p:nvGrpSpPr>
        <p:grpSpPr>
          <a:xfrm>
            <a:off x="650794" y="5207261"/>
            <a:ext cx="4274944" cy="232818"/>
            <a:chOff x="584200" y="2761121"/>
            <a:chExt cx="4274944" cy="232818"/>
          </a:xfrm>
        </p:grpSpPr>
        <p:sp>
          <p:nvSpPr>
            <p:cNvPr id="56" name="Rectangle 55">
              <a:extLst>
                <a:ext uri="{FF2B5EF4-FFF2-40B4-BE49-F238E27FC236}">
                  <a16:creationId xmlns:a16="http://schemas.microsoft.com/office/drawing/2014/main" id="{E16B1468-992D-BA3C-2D02-84506233AD70}"/>
                </a:ext>
              </a:extLst>
            </p:cNvPr>
            <p:cNvSpPr/>
            <p:nvPr/>
          </p:nvSpPr>
          <p:spPr>
            <a:xfrm>
              <a:off x="975184" y="2766731"/>
              <a:ext cx="3883960" cy="2215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600">
                  <a:solidFill>
                    <a:schemeClr val="tx2"/>
                  </a:solidFill>
                  <a:latin typeface="Segoe UI Semibold" panose="020B0502040204020203" pitchFamily="34" charset="0"/>
                </a:rPr>
                <a:t>If &gt;= C, it’s a 1, otherwise it’s a 0</a:t>
              </a:r>
            </a:p>
          </p:txBody>
        </p:sp>
        <p:grpSp>
          <p:nvGrpSpPr>
            <p:cNvPr id="57" name="Group 56">
              <a:extLst>
                <a:ext uri="{FF2B5EF4-FFF2-40B4-BE49-F238E27FC236}">
                  <a16:creationId xmlns:a16="http://schemas.microsoft.com/office/drawing/2014/main" id="{84F13964-E8DE-040E-EB85-F742DF03763C}"/>
                </a:ext>
              </a:extLst>
            </p:cNvPr>
            <p:cNvGrpSpPr/>
            <p:nvPr/>
          </p:nvGrpSpPr>
          <p:grpSpPr>
            <a:xfrm>
              <a:off x="584200" y="2761121"/>
              <a:ext cx="232818" cy="232818"/>
              <a:chOff x="584200" y="2081124"/>
              <a:chExt cx="232818" cy="232818"/>
            </a:xfrm>
          </p:grpSpPr>
          <p:sp>
            <p:nvSpPr>
              <p:cNvPr id="58" name="Oval 57">
                <a:extLst>
                  <a:ext uri="{FF2B5EF4-FFF2-40B4-BE49-F238E27FC236}">
                    <a16:creationId xmlns:a16="http://schemas.microsoft.com/office/drawing/2014/main" id="{39E56B31-53B6-7107-2D73-9CAA8E671F2A}"/>
                  </a:ext>
                  <a:ext uri="{C183D7F6-B498-43B3-948B-1728B52AA6E4}">
                    <adec:decorative xmlns:adec="http://schemas.microsoft.com/office/drawing/2017/decorative" val="1"/>
                  </a:ext>
                </a:extLst>
              </p:cNvPr>
              <p:cNvSpPr/>
              <p:nvPr/>
            </p:nvSpPr>
            <p:spPr bwMode="auto">
              <a:xfrm>
                <a:off x="584200" y="2081124"/>
                <a:ext cx="232818" cy="232818"/>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59" name="Rectangle 58">
                <a:extLst>
                  <a:ext uri="{FF2B5EF4-FFF2-40B4-BE49-F238E27FC236}">
                    <a16:creationId xmlns:a16="http://schemas.microsoft.com/office/drawing/2014/main" id="{7681B68F-8E1B-7435-00F4-F263971EDDF3}"/>
                  </a:ext>
                </a:extLst>
              </p:cNvPr>
              <p:cNvSpPr/>
              <p:nvPr/>
            </p:nvSpPr>
            <p:spPr>
              <a:xfrm>
                <a:off x="584200" y="2121521"/>
                <a:ext cx="232818" cy="166199"/>
              </a:xfrm>
              <a:prstGeom prst="rect">
                <a:avLst/>
              </a:prstGeom>
              <a:noFill/>
              <a:ln>
                <a:noFill/>
              </a:ln>
            </p:spPr>
            <p:txBody>
              <a:bodyPr wrap="square" lIns="0" tIns="0" rIns="0" bIns="0" anchor="t" anchorCtr="0">
                <a:spAutoFit/>
              </a:bodyPr>
              <a:lstStyle/>
              <a:p>
                <a:pPr marL="0" lvl="2" algn="ctr" defTabSz="828675" fontAlgn="base">
                  <a:lnSpc>
                    <a:spcPct val="90000"/>
                  </a:lnSpc>
                  <a:spcBef>
                    <a:spcPts val="1000"/>
                  </a:spcBef>
                  <a:tabLst>
                    <a:tab pos="1773238" algn="l"/>
                  </a:tabLst>
                  <a:defRPr/>
                </a:pPr>
                <a:r>
                  <a:rPr lang="en-US" sz="1200">
                    <a:solidFill>
                      <a:schemeClr val="bg1"/>
                    </a:solidFill>
                    <a:latin typeface="Segoe UI Semibold" panose="020B0502040204020203" pitchFamily="34" charset="0"/>
                  </a:rPr>
                  <a:t>2</a:t>
                </a:r>
              </a:p>
            </p:txBody>
          </p:sp>
        </p:grpSp>
      </p:grpSp>
      <p:grpSp>
        <p:nvGrpSpPr>
          <p:cNvPr id="60" name="Group 59">
            <a:extLst>
              <a:ext uri="{FF2B5EF4-FFF2-40B4-BE49-F238E27FC236}">
                <a16:creationId xmlns:a16="http://schemas.microsoft.com/office/drawing/2014/main" id="{6D042576-D0AB-65AB-0B65-B25255B08AA7}"/>
              </a:ext>
            </a:extLst>
          </p:cNvPr>
          <p:cNvGrpSpPr/>
          <p:nvPr/>
        </p:nvGrpSpPr>
        <p:grpSpPr>
          <a:xfrm>
            <a:off x="650794" y="5565570"/>
            <a:ext cx="4274944" cy="232818"/>
            <a:chOff x="584200" y="3321953"/>
            <a:chExt cx="4274944" cy="232818"/>
          </a:xfrm>
        </p:grpSpPr>
        <p:sp>
          <p:nvSpPr>
            <p:cNvPr id="61" name="Rectangle 60">
              <a:extLst>
                <a:ext uri="{FF2B5EF4-FFF2-40B4-BE49-F238E27FC236}">
                  <a16:creationId xmlns:a16="http://schemas.microsoft.com/office/drawing/2014/main" id="{F2C24CAA-3E27-92BA-6BF6-65463DA5951A}"/>
                </a:ext>
              </a:extLst>
            </p:cNvPr>
            <p:cNvSpPr/>
            <p:nvPr/>
          </p:nvSpPr>
          <p:spPr>
            <a:xfrm>
              <a:off x="975184" y="3327563"/>
              <a:ext cx="3883960" cy="221599"/>
            </a:xfrm>
            <a:prstGeom prst="rect">
              <a:avLst/>
            </a:prstGeom>
            <a:noFill/>
            <a:ln>
              <a:noFill/>
            </a:ln>
          </p:spPr>
          <p:txBody>
            <a:bodyPr wrap="square" lIns="0" tIns="0" rIns="0" bIns="0" anchor="t" anchorCtr="0">
              <a:spAutoFit/>
            </a:bodyPr>
            <a:lstStyle/>
            <a:p>
              <a:pPr marL="0" lvl="2" defTabSz="828675" fontAlgn="base">
                <a:lnSpc>
                  <a:spcPct val="90000"/>
                </a:lnSpc>
                <a:spcBef>
                  <a:spcPts val="1000"/>
                </a:spcBef>
                <a:tabLst>
                  <a:tab pos="1773238" algn="l"/>
                </a:tabLst>
                <a:defRPr/>
              </a:pPr>
              <a:r>
                <a:rPr lang="en-US" sz="1600">
                  <a:solidFill>
                    <a:schemeClr val="tx2"/>
                  </a:solidFill>
                  <a:latin typeface="Segoe UI Semibold" panose="020B0502040204020203" pitchFamily="34" charset="0"/>
                </a:rPr>
                <a:t>Repeat for each dimension</a:t>
              </a:r>
            </a:p>
          </p:txBody>
        </p:sp>
        <p:grpSp>
          <p:nvGrpSpPr>
            <p:cNvPr id="62" name="Group 61">
              <a:extLst>
                <a:ext uri="{FF2B5EF4-FFF2-40B4-BE49-F238E27FC236}">
                  <a16:creationId xmlns:a16="http://schemas.microsoft.com/office/drawing/2014/main" id="{78098FEB-218E-4A35-DFB8-1731FCD35DE4}"/>
                </a:ext>
              </a:extLst>
            </p:cNvPr>
            <p:cNvGrpSpPr/>
            <p:nvPr/>
          </p:nvGrpSpPr>
          <p:grpSpPr>
            <a:xfrm>
              <a:off x="584200" y="3321953"/>
              <a:ext cx="232818" cy="232818"/>
              <a:chOff x="584200" y="2081124"/>
              <a:chExt cx="232818" cy="232818"/>
            </a:xfrm>
          </p:grpSpPr>
          <p:sp>
            <p:nvSpPr>
              <p:cNvPr id="63" name="Oval 62">
                <a:extLst>
                  <a:ext uri="{FF2B5EF4-FFF2-40B4-BE49-F238E27FC236}">
                    <a16:creationId xmlns:a16="http://schemas.microsoft.com/office/drawing/2014/main" id="{2D1D49E9-F1F9-5166-E423-56360508946B}"/>
                  </a:ext>
                  <a:ext uri="{C183D7F6-B498-43B3-948B-1728B52AA6E4}">
                    <adec:decorative xmlns:adec="http://schemas.microsoft.com/office/drawing/2017/decorative" val="1"/>
                  </a:ext>
                </a:extLst>
              </p:cNvPr>
              <p:cNvSpPr/>
              <p:nvPr/>
            </p:nvSpPr>
            <p:spPr bwMode="auto">
              <a:xfrm>
                <a:off x="584200" y="2081124"/>
                <a:ext cx="232818" cy="232818"/>
              </a:xfrm>
              <a:prstGeom prst="ellipse">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sp>
            <p:nvSpPr>
              <p:cNvPr id="64" name="Rectangle 63">
                <a:extLst>
                  <a:ext uri="{FF2B5EF4-FFF2-40B4-BE49-F238E27FC236}">
                    <a16:creationId xmlns:a16="http://schemas.microsoft.com/office/drawing/2014/main" id="{2313D468-3DCA-0EB8-1EE3-A1FEE9A66244}"/>
                  </a:ext>
                </a:extLst>
              </p:cNvPr>
              <p:cNvSpPr/>
              <p:nvPr/>
            </p:nvSpPr>
            <p:spPr>
              <a:xfrm>
                <a:off x="584200" y="2121521"/>
                <a:ext cx="232818" cy="166199"/>
              </a:xfrm>
              <a:prstGeom prst="rect">
                <a:avLst/>
              </a:prstGeom>
              <a:noFill/>
              <a:ln>
                <a:noFill/>
              </a:ln>
            </p:spPr>
            <p:txBody>
              <a:bodyPr wrap="square" lIns="0" tIns="0" rIns="0" bIns="0" anchor="t" anchorCtr="0">
                <a:spAutoFit/>
              </a:bodyPr>
              <a:lstStyle/>
              <a:p>
                <a:pPr marL="0" lvl="2" algn="ctr" defTabSz="828675" fontAlgn="base">
                  <a:lnSpc>
                    <a:spcPct val="90000"/>
                  </a:lnSpc>
                  <a:spcBef>
                    <a:spcPts val="1000"/>
                  </a:spcBef>
                  <a:tabLst>
                    <a:tab pos="1773238" algn="l"/>
                  </a:tabLst>
                  <a:defRPr/>
                </a:pPr>
                <a:r>
                  <a:rPr lang="en-US" sz="1200">
                    <a:solidFill>
                      <a:schemeClr val="bg1"/>
                    </a:solidFill>
                    <a:latin typeface="Segoe UI Semibold" panose="020B0502040204020203" pitchFamily="34" charset="0"/>
                  </a:rPr>
                  <a:t>3</a:t>
                </a:r>
              </a:p>
            </p:txBody>
          </p:sp>
        </p:grpSp>
      </p:grpSp>
    </p:spTree>
    <p:extLst>
      <p:ext uri="{BB962C8B-B14F-4D97-AF65-F5344CB8AC3E}">
        <p14:creationId xmlns:p14="http://schemas.microsoft.com/office/powerpoint/2010/main" val="1502469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11CF4C-3664-721B-AE2C-0B71FA99112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531EF75-84C0-BC8F-7974-A28E52A35229}"/>
              </a:ext>
            </a:extLst>
          </p:cNvPr>
          <p:cNvSpPr>
            <a:spLocks noGrp="1"/>
          </p:cNvSpPr>
          <p:nvPr>
            <p:ph type="title"/>
          </p:nvPr>
        </p:nvSpPr>
        <p:spPr/>
        <p:txBody>
          <a:bodyPr/>
          <a:lstStyle/>
          <a:p>
            <a:r>
              <a:rPr lang="en-US"/>
              <a:t>Private network deployment</a:t>
            </a:r>
          </a:p>
        </p:txBody>
      </p:sp>
      <p:pic>
        <p:nvPicPr>
          <p:cNvPr id="2" name="Picture 1">
            <a:extLst>
              <a:ext uri="{FF2B5EF4-FFF2-40B4-BE49-F238E27FC236}">
                <a16:creationId xmlns:a16="http://schemas.microsoft.com/office/drawing/2014/main" id="{A8B1F415-BE17-470D-5271-CB9414560450}"/>
              </a:ext>
            </a:extLst>
          </p:cNvPr>
          <p:cNvPicPr>
            <a:picLocks noChangeAspect="1"/>
          </p:cNvPicPr>
          <p:nvPr/>
        </p:nvPicPr>
        <p:blipFill>
          <a:blip r:embed="rId3"/>
          <a:stretch>
            <a:fillRect/>
          </a:stretch>
        </p:blipFill>
        <p:spPr>
          <a:xfrm>
            <a:off x="588263" y="2103023"/>
            <a:ext cx="8022338" cy="2924811"/>
          </a:xfrm>
          <a:prstGeom prst="rect">
            <a:avLst/>
          </a:prstGeom>
        </p:spPr>
      </p:pic>
      <p:grpSp>
        <p:nvGrpSpPr>
          <p:cNvPr id="4" name="Group 3">
            <a:extLst>
              <a:ext uri="{FF2B5EF4-FFF2-40B4-BE49-F238E27FC236}">
                <a16:creationId xmlns:a16="http://schemas.microsoft.com/office/drawing/2014/main" id="{9CC9300F-9EED-0145-FFF2-49E67B8DA507}"/>
              </a:ext>
            </a:extLst>
          </p:cNvPr>
          <p:cNvGrpSpPr/>
          <p:nvPr/>
        </p:nvGrpSpPr>
        <p:grpSpPr>
          <a:xfrm>
            <a:off x="5027204" y="2108200"/>
            <a:ext cx="6672328" cy="4178300"/>
            <a:chOff x="5027204" y="2222500"/>
            <a:chExt cx="6672328" cy="4178300"/>
          </a:xfrm>
        </p:grpSpPr>
        <p:pic>
          <p:nvPicPr>
            <p:cNvPr id="6" name="Picture 5">
              <a:extLst>
                <a:ext uri="{FF2B5EF4-FFF2-40B4-BE49-F238E27FC236}">
                  <a16:creationId xmlns:a16="http://schemas.microsoft.com/office/drawing/2014/main" id="{FA48F51F-0972-D656-C4FF-20E339B2C28E}"/>
                </a:ext>
              </a:extLst>
            </p:cNvPr>
            <p:cNvPicPr>
              <a:picLocks noChangeAspect="1"/>
            </p:cNvPicPr>
            <p:nvPr/>
          </p:nvPicPr>
          <p:blipFill>
            <a:blip r:embed="rId4"/>
            <a:stretch>
              <a:fillRect/>
            </a:stretch>
          </p:blipFill>
          <p:spPr>
            <a:xfrm>
              <a:off x="8854732" y="2222500"/>
              <a:ext cx="2844800" cy="4178300"/>
            </a:xfrm>
            <a:prstGeom prst="rect">
              <a:avLst/>
            </a:prstGeom>
          </p:spPr>
        </p:pic>
        <p:sp>
          <p:nvSpPr>
            <p:cNvPr id="7" name="TextBox 6">
              <a:extLst>
                <a:ext uri="{FF2B5EF4-FFF2-40B4-BE49-F238E27FC236}">
                  <a16:creationId xmlns:a16="http://schemas.microsoft.com/office/drawing/2014/main" id="{F23E96DD-A973-1FF0-9EEC-611B3375CA7D}"/>
                </a:ext>
              </a:extLst>
            </p:cNvPr>
            <p:cNvSpPr txBox="1"/>
            <p:nvPr/>
          </p:nvSpPr>
          <p:spPr>
            <a:xfrm>
              <a:off x="5027204" y="5332212"/>
              <a:ext cx="3907538" cy="307777"/>
            </a:xfrm>
            <a:prstGeom prst="rect">
              <a:avLst/>
            </a:prstGeom>
            <a:noFill/>
          </p:spPr>
          <p:txBody>
            <a:bodyPr wrap="square" lIns="0" tIns="0" rIns="0" bIns="0" rtlCol="0">
              <a:spAutoFit/>
            </a:bodyPr>
            <a:lstStyle/>
            <a:p>
              <a:pPr algn="l"/>
              <a:r>
                <a:rPr lang="en-US" sz="2000" err="1"/>
                <a:t>Use subnets for further isolation:</a:t>
              </a:r>
            </a:p>
          </p:txBody>
        </p:sp>
      </p:grpSp>
      <p:sp>
        <p:nvSpPr>
          <p:cNvPr id="8" name="TextBox 7">
            <a:extLst>
              <a:ext uri="{FF2B5EF4-FFF2-40B4-BE49-F238E27FC236}">
                <a16:creationId xmlns:a16="http://schemas.microsoft.com/office/drawing/2014/main" id="{7E280129-0CA3-EE96-A102-C8D17E7F8249}"/>
              </a:ext>
            </a:extLst>
          </p:cNvPr>
          <p:cNvSpPr txBox="1"/>
          <p:nvPr/>
        </p:nvSpPr>
        <p:spPr>
          <a:xfrm>
            <a:off x="746322" y="1592372"/>
            <a:ext cx="5055764" cy="307777"/>
          </a:xfrm>
          <a:prstGeom prst="rect">
            <a:avLst/>
          </a:prstGeom>
          <a:noFill/>
        </p:spPr>
        <p:txBody>
          <a:bodyPr wrap="square" lIns="0" tIns="0" rIns="0" bIns="0" rtlCol="0">
            <a:spAutoFit/>
          </a:bodyPr>
          <a:lstStyle/>
          <a:p>
            <a:pPr algn="l"/>
            <a:r>
              <a:rPr lang="en-US" sz="2000" err="1"/>
              <a:t>Put all resources in a virtual network:</a:t>
            </a:r>
          </a:p>
        </p:txBody>
      </p:sp>
    </p:spTree>
    <p:extLst>
      <p:ext uri="{BB962C8B-B14F-4D97-AF65-F5344CB8AC3E}">
        <p14:creationId xmlns:p14="http://schemas.microsoft.com/office/powerpoint/2010/main" val="412259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CCBA1-765A-E30B-407E-1F5A1DD492EE}"/>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F80FA4EB-7C10-E0B1-B2AF-30842616ABFE}"/>
              </a:ext>
              <a:ext uri="{C183D7F6-B498-43B3-948B-1728B52AA6E4}">
                <adec:decorative xmlns:adec="http://schemas.microsoft.com/office/drawing/2017/decorative" val="1"/>
              </a:ext>
            </a:extLst>
          </p:cNvPr>
          <p:cNvSpPr/>
          <p:nvPr/>
        </p:nvSpPr>
        <p:spPr bwMode="auto">
          <a:xfrm>
            <a:off x="5580821" y="1315534"/>
            <a:ext cx="4657461"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1055" name="Title 1054">
            <a:extLst>
              <a:ext uri="{FF2B5EF4-FFF2-40B4-BE49-F238E27FC236}">
                <a16:creationId xmlns:a16="http://schemas.microsoft.com/office/drawing/2014/main" id="{F6A6E71A-0F38-F8BF-6256-EB87D0669210}"/>
              </a:ext>
            </a:extLst>
          </p:cNvPr>
          <p:cNvSpPr>
            <a:spLocks noGrp="1"/>
          </p:cNvSpPr>
          <p:nvPr>
            <p:ph type="title"/>
          </p:nvPr>
        </p:nvSpPr>
        <p:spPr/>
        <p:txBody>
          <a:bodyPr/>
          <a:lstStyle/>
          <a:p>
            <a:r>
              <a:rPr lang="en-US"/>
              <a:t>The limitations of LLMS</a:t>
            </a:r>
          </a:p>
        </p:txBody>
      </p:sp>
      <p:pic>
        <p:nvPicPr>
          <p:cNvPr id="12" name="Picture 11" descr="Screenshot of a conversation with an LLM demonstrating outdated public knowledge.">
            <a:extLst>
              <a:ext uri="{FF2B5EF4-FFF2-40B4-BE49-F238E27FC236}">
                <a16:creationId xmlns:a16="http://schemas.microsoft.com/office/drawing/2014/main" id="{88295E90-5364-2D96-AF4D-D3F2525A36F3}"/>
              </a:ext>
            </a:extLst>
          </p:cNvPr>
          <p:cNvPicPr>
            <a:picLocks noChangeAspect="1"/>
          </p:cNvPicPr>
          <p:nvPr/>
        </p:nvPicPr>
        <p:blipFill>
          <a:blip r:embed="rId3"/>
          <a:srcRect/>
          <a:stretch/>
        </p:blipFill>
        <p:spPr>
          <a:xfrm>
            <a:off x="588263" y="1449811"/>
            <a:ext cx="5597594" cy="2951922"/>
          </a:xfrm>
          <a:prstGeom prst="roundRect">
            <a:avLst>
              <a:gd name="adj" fmla="val 5061"/>
            </a:avLst>
          </a:prstGeom>
          <a:gradFill flip="none" rotWithShape="1">
            <a:gsLst>
              <a:gs pos="79000">
                <a:srgbClr val="F4364C"/>
              </a:gs>
              <a:gs pos="0">
                <a:srgbClr val="8661C5"/>
              </a:gs>
            </a:gsLst>
            <a:path path="circle">
              <a:fillToRect l="100000" t="100000"/>
            </a:path>
            <a:tileRect r="-100000" b="-100000"/>
          </a:gradFill>
          <a:ln w="6350" cap="flat">
            <a:solidFill>
              <a:srgbClr val="BFBFBF"/>
            </a:solidFill>
            <a:prstDash val="solid"/>
            <a:miter/>
          </a:ln>
          <a:effectLst>
            <a:outerShdw blurRad="63500" dist="63500" dir="2700000" algn="tl" rotWithShape="0">
              <a:srgbClr val="454142">
                <a:alpha val="20000"/>
              </a:srgbClr>
            </a:outerShdw>
          </a:effectLst>
        </p:spPr>
      </p:pic>
      <p:sp>
        <p:nvSpPr>
          <p:cNvPr id="15" name="TextBox 14">
            <a:extLst>
              <a:ext uri="{FF2B5EF4-FFF2-40B4-BE49-F238E27FC236}">
                <a16:creationId xmlns:a16="http://schemas.microsoft.com/office/drawing/2014/main" id="{4BEFDC18-7B27-93E1-3BA9-0EA4394C1CC2}"/>
              </a:ext>
            </a:extLst>
          </p:cNvPr>
          <p:cNvSpPr txBox="1"/>
          <p:nvPr/>
        </p:nvSpPr>
        <p:spPr>
          <a:xfrm>
            <a:off x="6619534" y="1500074"/>
            <a:ext cx="3273368" cy="307777"/>
          </a:xfrm>
          <a:prstGeom prst="rect">
            <a:avLst/>
          </a:prstGeom>
          <a:noFill/>
        </p:spPr>
        <p:txBody>
          <a:bodyPr wrap="square" lIns="0" tIns="0" rIns="0" bIns="0" rtlCol="0">
            <a:spAutoFit/>
          </a:bodyPr>
          <a:lstStyle/>
          <a:p>
            <a:pPr algn="l"/>
            <a:r>
              <a:rPr lang="en-US" sz="2000">
                <a:latin typeface="+mj-lt"/>
              </a:rPr>
              <a:t>Outdated public knowledge</a:t>
            </a:r>
          </a:p>
        </p:txBody>
      </p:sp>
      <p:sp>
        <p:nvSpPr>
          <p:cNvPr id="2" name="Rounded Rectangle 1">
            <a:extLst>
              <a:ext uri="{FF2B5EF4-FFF2-40B4-BE49-F238E27FC236}">
                <a16:creationId xmlns:a16="http://schemas.microsoft.com/office/drawing/2014/main" id="{A317F408-D441-E352-5942-E5E6509A326D}"/>
              </a:ext>
              <a:ext uri="{C183D7F6-B498-43B3-948B-1728B52AA6E4}">
                <adec:decorative xmlns:adec="http://schemas.microsoft.com/office/drawing/2017/decorative" val="1"/>
              </a:ext>
            </a:extLst>
          </p:cNvPr>
          <p:cNvSpPr/>
          <p:nvPr/>
        </p:nvSpPr>
        <p:spPr bwMode="auto">
          <a:xfrm>
            <a:off x="1193298" y="5248642"/>
            <a:ext cx="4387523" cy="676856"/>
          </a:xfrm>
          <a:prstGeom prst="roundRect">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3397" tIns="138718" rIns="173397" bIns="138718" numCol="1" spcCol="0" rtlCol="0" fromWordArt="0" anchor="ctr" anchorCtr="0" forceAA="0" compatLnSpc="1">
            <a:prstTxWarp prst="textNoShape">
              <a:avLst/>
            </a:prstTxWarp>
            <a:noAutofit/>
          </a:bodyPr>
          <a:lstStyle/>
          <a:p>
            <a:pPr algn="ctr" defTabSz="884207" fontAlgn="base">
              <a:spcBef>
                <a:spcPct val="0"/>
              </a:spcBef>
              <a:spcAft>
                <a:spcPct val="0"/>
              </a:spcAft>
            </a:pPr>
            <a:endParaRPr lang="en-US" sz="900" kern="0">
              <a:solidFill>
                <a:srgbClr val="FFFFFF"/>
              </a:solidFill>
              <a:latin typeface="Segoe UI"/>
              <a:cs typeface="Segoe UI" pitchFamily="34" charset="0"/>
            </a:endParaRPr>
          </a:p>
        </p:txBody>
      </p:sp>
      <p:sp>
        <p:nvSpPr>
          <p:cNvPr id="16" name="TextBox 15">
            <a:extLst>
              <a:ext uri="{FF2B5EF4-FFF2-40B4-BE49-F238E27FC236}">
                <a16:creationId xmlns:a16="http://schemas.microsoft.com/office/drawing/2014/main" id="{5753A5FD-7E94-10DD-E116-A1F997498A11}"/>
              </a:ext>
            </a:extLst>
          </p:cNvPr>
          <p:cNvSpPr txBox="1"/>
          <p:nvPr/>
        </p:nvSpPr>
        <p:spPr>
          <a:xfrm>
            <a:off x="1540622" y="5433182"/>
            <a:ext cx="2703524" cy="307777"/>
          </a:xfrm>
          <a:prstGeom prst="rect">
            <a:avLst/>
          </a:prstGeom>
          <a:noFill/>
        </p:spPr>
        <p:txBody>
          <a:bodyPr wrap="square" lIns="0" tIns="0" rIns="0" bIns="0" rtlCol="0">
            <a:spAutoFit/>
          </a:bodyPr>
          <a:lstStyle/>
          <a:p>
            <a:pPr algn="l"/>
            <a:r>
              <a:rPr lang="en-US" sz="2000">
                <a:latin typeface="+mj-lt"/>
              </a:rPr>
              <a:t>No internal knowledge</a:t>
            </a:r>
          </a:p>
        </p:txBody>
      </p:sp>
      <p:pic>
        <p:nvPicPr>
          <p:cNvPr id="14" name="Picture 13" descr="Screenshot of a conversation with an LLM demonstrating no internal knowledge.">
            <a:extLst>
              <a:ext uri="{FF2B5EF4-FFF2-40B4-BE49-F238E27FC236}">
                <a16:creationId xmlns:a16="http://schemas.microsoft.com/office/drawing/2014/main" id="{4FB544E2-8250-63CD-D360-CDF0F736942D}"/>
              </a:ext>
            </a:extLst>
          </p:cNvPr>
          <p:cNvPicPr>
            <a:picLocks noChangeAspect="1"/>
          </p:cNvPicPr>
          <p:nvPr/>
        </p:nvPicPr>
        <p:blipFill>
          <a:blip r:embed="rId4"/>
          <a:srcRect t="3024"/>
          <a:stretch/>
        </p:blipFill>
        <p:spPr>
          <a:xfrm>
            <a:off x="4908699" y="3023616"/>
            <a:ext cx="6695038" cy="3137342"/>
          </a:xfrm>
          <a:prstGeom prst="roundRect">
            <a:avLst>
              <a:gd name="adj" fmla="val 5547"/>
            </a:avLst>
          </a:prstGeom>
          <a:solidFill>
            <a:schemeClr val="bg1"/>
          </a:solidFill>
          <a:ln w="6350" cap="flat">
            <a:solidFill>
              <a:srgbClr val="BFBFBF"/>
            </a:solidFill>
            <a:prstDash val="solid"/>
            <a:miter/>
          </a:ln>
          <a:effectLst>
            <a:outerShdw blurRad="63500" dist="63500" dir="2700000" algn="tl" rotWithShape="0">
              <a:srgbClr val="454142">
                <a:alpha val="20000"/>
              </a:srgbClr>
            </a:outerShdw>
          </a:effectLst>
        </p:spPr>
      </p:pic>
    </p:spTree>
    <p:extLst>
      <p:ext uri="{BB962C8B-B14F-4D97-AF65-F5344CB8AC3E}">
        <p14:creationId xmlns:p14="http://schemas.microsoft.com/office/powerpoint/2010/main" val="14653328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42" presetClass="path" presetSubtype="0" decel="100000" fill="hold" nodeType="withEffect">
                                  <p:stCondLst>
                                    <p:cond delay="0"/>
                                  </p:stCondLst>
                                  <p:childTnLst>
                                    <p:animMotion origin="layout" path="M -3.54167E-6 7.40741E-7 L -3.54167E-6 0.03542 " pathEditMode="relative" rAng="0" ptsTypes="AA">
                                      <p:cBhvr>
                                        <p:cTn id="9" dur="700" spd="-100000" fill="hold"/>
                                        <p:tgtEl>
                                          <p:spTgt spid="1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3.54167E-6 7.40741E-7 L -3.54167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42" presetClass="path" presetSubtype="0" decel="100000" fill="hold" grpId="1" nodeType="withEffect">
                                  <p:stCondLst>
                                    <p:cond delay="0"/>
                                  </p:stCondLst>
                                  <p:childTnLst>
                                    <p:animMotion origin="layout" path="M -3.54167E-6 7.40741E-7 L -3.54167E-6 0.03542 " pathEditMode="relative" rAng="0" ptsTypes="AA">
                                      <p:cBhvr>
                                        <p:cTn id="19" dur="700" spd="-100000" fill="hold"/>
                                        <p:tgtEl>
                                          <p:spTgt spid="3"/>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200"/>
                                  </p:stCondLst>
                                  <p:childTnLst>
                                    <p:animMotion origin="layout" path="M -3.54167E-6 7.40741E-7 L -3.54167E-6 0.03542 " pathEditMode="relative" rAng="0" ptsTypes="AA">
                                      <p:cBhvr>
                                        <p:cTn id="24" dur="700" spd="-100000" fill="hold"/>
                                        <p:tgtEl>
                                          <p:spTgt spid="14"/>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42" presetClass="path" presetSubtype="0" decel="100000" fill="hold" grpId="1" nodeType="withEffect">
                                  <p:stCondLst>
                                    <p:cond delay="200"/>
                                  </p:stCondLst>
                                  <p:childTnLst>
                                    <p:animMotion origin="layout" path="M -3.54167E-6 7.40741E-7 L -3.54167E-6 0.03542 " pathEditMode="relative" rAng="0" ptsTypes="AA">
                                      <p:cBhvr>
                                        <p:cTn id="29" dur="700" spd="-100000" fill="hold"/>
                                        <p:tgtEl>
                                          <p:spTgt spid="2"/>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42" presetClass="path" presetSubtype="0" decel="100000" fill="hold" grpId="1" nodeType="withEffect">
                                  <p:stCondLst>
                                    <p:cond delay="200"/>
                                  </p:stCondLst>
                                  <p:childTnLst>
                                    <p:animMotion origin="layout" path="M 6.25E-7 -3.33333E-6 L 6.25E-7 0.03542 " pathEditMode="relative" rAng="0" ptsTypes="AA">
                                      <p:cBhvr>
                                        <p:cTn id="34"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5" grpId="0"/>
      <p:bldP spid="15" grpId="1"/>
      <p:bldP spid="2" grpId="0" animBg="1"/>
      <p:bldP spid="2" grpId="1" animBg="1"/>
      <p:bldP spid="16" grpId="0"/>
      <p:bldP spid="16" grpId="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r>
              <a:rPr lang="en-US"/>
              <a:t>User login and data access control</a:t>
            </a:r>
          </a:p>
        </p:txBody>
      </p:sp>
      <p:pic>
        <p:nvPicPr>
          <p:cNvPr id="4" name="Picture 3" descr="A screenshot of a chat&#10;&#10;Description automatically generated">
            <a:extLst>
              <a:ext uri="{FF2B5EF4-FFF2-40B4-BE49-F238E27FC236}">
                <a16:creationId xmlns:a16="http://schemas.microsoft.com/office/drawing/2014/main" id="{BF7F96AE-B27B-8B6E-EC10-D5A7AC289E58}"/>
              </a:ext>
            </a:extLst>
          </p:cNvPr>
          <p:cNvPicPr>
            <a:picLocks noChangeAspect="1"/>
          </p:cNvPicPr>
          <p:nvPr/>
        </p:nvPicPr>
        <p:blipFill>
          <a:blip r:embed="rId3"/>
          <a:stretch>
            <a:fillRect/>
          </a:stretch>
        </p:blipFill>
        <p:spPr>
          <a:xfrm>
            <a:off x="588262" y="1323474"/>
            <a:ext cx="8344577" cy="4713342"/>
          </a:xfrm>
          <a:prstGeom prst="rect">
            <a:avLst/>
          </a:prstGeom>
          <a:ln>
            <a:solidFill>
              <a:schemeClr val="tx1"/>
            </a:solidFill>
          </a:ln>
        </p:spPr>
      </p:pic>
      <p:sp>
        <p:nvSpPr>
          <p:cNvPr id="6" name="Rounded Rectangle 5">
            <a:extLst>
              <a:ext uri="{FF2B5EF4-FFF2-40B4-BE49-F238E27FC236}">
                <a16:creationId xmlns:a16="http://schemas.microsoft.com/office/drawing/2014/main" id="{89D1F187-0B39-E176-A4CA-4422FC38746E}"/>
              </a:ext>
            </a:extLst>
          </p:cNvPr>
          <p:cNvSpPr/>
          <p:nvPr/>
        </p:nvSpPr>
        <p:spPr bwMode="auto">
          <a:xfrm>
            <a:off x="4915710" y="5129463"/>
            <a:ext cx="4017129" cy="810126"/>
          </a:xfrm>
          <a:prstGeom prst="roundRect">
            <a:avLst/>
          </a:prstGeom>
          <a:noFill/>
          <a:ln w="19050">
            <a:solidFill>
              <a:srgbClr val="C03BC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B03083FC-4D8D-FA54-F79E-186A18296F19}"/>
              </a:ext>
            </a:extLst>
          </p:cNvPr>
          <p:cNvSpPr txBox="1"/>
          <p:nvPr/>
        </p:nvSpPr>
        <p:spPr>
          <a:xfrm>
            <a:off x="9352547" y="503366"/>
            <a:ext cx="3245174" cy="461665"/>
          </a:xfrm>
          <a:prstGeom prst="rect">
            <a:avLst/>
          </a:prstGeom>
          <a:noFill/>
        </p:spPr>
        <p:txBody>
          <a:bodyPr wrap="square">
            <a:spAutoFit/>
          </a:bodyPr>
          <a:lstStyle/>
          <a:p>
            <a:pPr defTabSz="1371600">
              <a:buSzTx/>
              <a:tabLst>
                <a:tab pos="1371600" algn="l"/>
              </a:tabLst>
              <a:defRPr/>
            </a:pPr>
            <a:r>
              <a:rPr lang="en-US" sz="2400">
                <a:ln w="3175">
                  <a:noFill/>
                </a:ln>
                <a:solidFill>
                  <a:srgbClr val="FF5B38"/>
                </a:solidFill>
                <a:cs typeface="Segoe UI"/>
                <a:hlinkClick r:id="rId4">
                  <a:extLst>
                    <a:ext uri="{A12FA001-AC4F-418D-AE19-62706E023703}">
                      <ahyp:hlinkClr xmlns:ahyp="http://schemas.microsoft.com/office/drawing/2018/hyperlinkcolor" val="tx"/>
                    </a:ext>
                  </a:extLst>
                </a:hlinkClick>
              </a:rPr>
              <a:t>aka.ms/ragchat/acl</a:t>
            </a:r>
            <a:endParaRPr lang="en-US" sz="2400">
              <a:ln w="3175">
                <a:noFill/>
              </a:ln>
              <a:solidFill>
                <a:srgbClr val="FF5B38"/>
              </a:solidFill>
              <a:cs typeface="Segoe UI"/>
            </a:endParaRPr>
          </a:p>
        </p:txBody>
      </p:sp>
      <p:pic>
        <p:nvPicPr>
          <p:cNvPr id="8" name="Picture 7" descr="A screenshot of a computer&#10;&#10;Description automatically generated">
            <a:extLst>
              <a:ext uri="{FF2B5EF4-FFF2-40B4-BE49-F238E27FC236}">
                <a16:creationId xmlns:a16="http://schemas.microsoft.com/office/drawing/2014/main" id="{04F0905C-C243-F313-A891-78F1A3CD2FDF}"/>
              </a:ext>
            </a:extLst>
          </p:cNvPr>
          <p:cNvPicPr>
            <a:picLocks noChangeAspect="1"/>
          </p:cNvPicPr>
          <p:nvPr/>
        </p:nvPicPr>
        <p:blipFill>
          <a:blip r:embed="rId5"/>
          <a:srcRect l="45616" t="2763" r="24248" b="17729"/>
          <a:stretch/>
        </p:blipFill>
        <p:spPr>
          <a:xfrm>
            <a:off x="9049305" y="3032426"/>
            <a:ext cx="3142695" cy="2844592"/>
          </a:xfrm>
          <a:prstGeom prst="rect">
            <a:avLst/>
          </a:prstGeom>
        </p:spPr>
      </p:pic>
      <p:sp>
        <p:nvSpPr>
          <p:cNvPr id="9" name="TextBox 8">
            <a:extLst>
              <a:ext uri="{FF2B5EF4-FFF2-40B4-BE49-F238E27FC236}">
                <a16:creationId xmlns:a16="http://schemas.microsoft.com/office/drawing/2014/main" id="{EE484683-201C-C32E-3727-4D5F2D2C2F0E}"/>
              </a:ext>
            </a:extLst>
          </p:cNvPr>
          <p:cNvSpPr txBox="1"/>
          <p:nvPr/>
        </p:nvSpPr>
        <p:spPr>
          <a:xfrm>
            <a:off x="9138082" y="1961965"/>
            <a:ext cx="3053918" cy="923330"/>
          </a:xfrm>
          <a:prstGeom prst="rect">
            <a:avLst/>
          </a:prstGeom>
          <a:noFill/>
        </p:spPr>
        <p:txBody>
          <a:bodyPr wrap="square" lIns="0" tIns="0" rIns="0" bIns="0" rtlCol="0">
            <a:spAutoFit/>
          </a:bodyPr>
          <a:lstStyle/>
          <a:p>
            <a:pPr algn="l"/>
            <a:r>
              <a:rPr lang="en-US" sz="2000" err="1"/>
              <a:t>Search index includes fields for oid and groups from Microsoft Entra:</a:t>
            </a:r>
          </a:p>
        </p:txBody>
      </p:sp>
    </p:spTree>
    <p:extLst>
      <p:ext uri="{BB962C8B-B14F-4D97-AF65-F5344CB8AC3E}">
        <p14:creationId xmlns:p14="http://schemas.microsoft.com/office/powerpoint/2010/main" val="234828086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BF00AB-C7B2-B402-3F3B-B11E69BA44C9}"/>
              </a:ext>
            </a:extLst>
          </p:cNvPr>
          <p:cNvSpPr>
            <a:spLocks noGrp="1"/>
          </p:cNvSpPr>
          <p:nvPr>
            <p:ph type="title"/>
          </p:nvPr>
        </p:nvSpPr>
        <p:spPr>
          <a:xfrm>
            <a:off x="588263" y="494271"/>
            <a:ext cx="3860169" cy="492443"/>
          </a:xfrm>
        </p:spPr>
        <p:txBody>
          <a:bodyPr/>
          <a:lstStyle/>
          <a:p>
            <a:r>
              <a:rPr lang="en-US"/>
              <a:t>Improving Retrieval in Large Datasets</a:t>
            </a:r>
          </a:p>
        </p:txBody>
      </p:sp>
      <p:sp>
        <p:nvSpPr>
          <p:cNvPr id="18" name="Text Placeholder 17">
            <a:extLst>
              <a:ext uri="{FF2B5EF4-FFF2-40B4-BE49-F238E27FC236}">
                <a16:creationId xmlns:a16="http://schemas.microsoft.com/office/drawing/2014/main" id="{2A7FA31C-C6E5-4918-FEE9-B2D476B6C1AD}"/>
              </a:ext>
            </a:extLst>
          </p:cNvPr>
          <p:cNvSpPr>
            <a:spLocks noGrp="1"/>
          </p:cNvSpPr>
          <p:nvPr>
            <p:ph type="body" sz="quarter" idx="11"/>
          </p:nvPr>
        </p:nvSpPr>
        <p:spPr>
          <a:xfrm>
            <a:off x="5647174" y="709187"/>
            <a:ext cx="6320413" cy="5022914"/>
          </a:xfrm>
        </p:spPr>
        <p:txBody>
          <a:bodyPr/>
          <a:lstStyle/>
          <a:p>
            <a:r>
              <a:rPr lang="en-US" sz="2400">
                <a:solidFill>
                  <a:schemeClr val="tx1"/>
                </a:solidFill>
                <a:latin typeface="Consolas" panose="020B0609020204030204" pitchFamily="49" charset="0"/>
                <a:ea typeface="Segoe UI" pitchFamily="34" charset="0"/>
                <a:cs typeface="Consolas" panose="020B0609020204030204" pitchFamily="49" charset="0"/>
              </a:rPr>
              <a:t>“Hi </a:t>
            </a:r>
            <a:r>
              <a:rPr lang="en-US" sz="2400" err="1">
                <a:solidFill>
                  <a:schemeClr val="tx1"/>
                </a:solidFill>
                <a:latin typeface="Consolas" panose="020B0609020204030204" pitchFamily="49" charset="0"/>
                <a:ea typeface="Segoe UI" pitchFamily="34" charset="0"/>
                <a:cs typeface="Consolas" panose="020B0609020204030204" pitchFamily="49" charset="0"/>
              </a:rPr>
              <a:t>HRBot</a:t>
            </a:r>
            <a:r>
              <a:rPr lang="en-US" sz="2400">
                <a:solidFill>
                  <a:schemeClr val="tx1"/>
                </a:solidFill>
                <a:latin typeface="Consolas" panose="020B0609020204030204" pitchFamily="49" charset="0"/>
                <a:ea typeface="Segoe UI" pitchFamily="34" charset="0"/>
                <a:cs typeface="Consolas" panose="020B0609020204030204" pitchFamily="49" charset="0"/>
              </a:rPr>
              <a:t>, I’m based in the US, does my health plan cover annual eyesight checks?”</a:t>
            </a:r>
          </a:p>
          <a:p>
            <a:endParaRPr lang="en-US">
              <a:solidFill>
                <a:schemeClr val="tx1"/>
              </a:solidFill>
              <a:ea typeface="Segoe UI" pitchFamily="34" charset="0"/>
            </a:endParaRPr>
          </a:p>
          <a:p>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a:t>
            </a:r>
          </a:p>
          <a:p>
            <a:endPar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endParaRPr>
          </a:p>
          <a:p>
            <a:r>
              <a:rPr lang="en-US">
                <a:solidFill>
                  <a:schemeClr val="tx1"/>
                </a:solidFill>
                <a:ea typeface="Segoe UI" pitchFamily="34" charset="0"/>
                <a:sym typeface="Wingdings" panose="05000000000000000000" pitchFamily="2" charset="2"/>
              </a:rPr>
              <a:t>filter=category eq 'healthcare' and region eq 'US'</a:t>
            </a:r>
          </a:p>
          <a:p>
            <a:endParaRPr lang="en-US">
              <a:solidFill>
                <a:schemeClr val="tx1"/>
              </a:solidFill>
              <a:ea typeface="Segoe UI" pitchFamily="34" charset="0"/>
              <a:sym typeface="Wingdings" panose="05000000000000000000" pitchFamily="2" charset="2"/>
            </a:endParaRPr>
          </a:p>
          <a:p>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search=annual eyesight check coverage</a:t>
            </a:r>
          </a:p>
          <a:p>
            <a:endParaRPr lang="en-US">
              <a:solidFill>
                <a:schemeClr val="tx1"/>
              </a:solidFill>
              <a:ea typeface="Segoe UI" pitchFamily="34" charset="0"/>
              <a:sym typeface="Wingdings" panose="05000000000000000000" pitchFamily="2" charset="2"/>
            </a:endParaRPr>
          </a:p>
          <a:p>
            <a:r>
              <a:rPr lang="en-US" sz="2400" err="1">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vectorQueries</a:t>
            </a:r>
            <a:r>
              <a:rPr lang="en-US" sz="2400">
                <a:solidFill>
                  <a:schemeClr val="tx1"/>
                </a:solidFill>
                <a:latin typeface="Consolas" panose="020B0609020204030204" pitchFamily="49" charset="0"/>
                <a:ea typeface="Segoe UI" pitchFamily="34" charset="0"/>
                <a:cs typeface="Consolas" panose="020B0609020204030204" pitchFamily="49" charset="0"/>
                <a:sym typeface="Wingdings" panose="05000000000000000000" pitchFamily="2" charset="2"/>
              </a:rPr>
              <a:t>=[…]</a:t>
            </a:r>
            <a:endParaRPr lang="en-US" sz="2400">
              <a:solidFill>
                <a:schemeClr val="tx1"/>
              </a:solidFill>
              <a:latin typeface="Consolas" panose="020B0609020204030204" pitchFamily="49" charset="0"/>
              <a:ea typeface="Segoe UI" pitchFamily="34" charset="0"/>
              <a:cs typeface="Consolas" panose="020B0609020204030204" pitchFamily="49" charset="0"/>
            </a:endParaRPr>
          </a:p>
        </p:txBody>
      </p:sp>
      <p:sp>
        <p:nvSpPr>
          <p:cNvPr id="4" name="Text Placeholder 4">
            <a:extLst>
              <a:ext uri="{FF2B5EF4-FFF2-40B4-BE49-F238E27FC236}">
                <a16:creationId xmlns:a16="http://schemas.microsoft.com/office/drawing/2014/main" id="{6A177F97-9862-6BB8-DD53-AA9566155F04}"/>
              </a:ext>
            </a:extLst>
          </p:cNvPr>
          <p:cNvSpPr txBox="1">
            <a:spLocks/>
          </p:cNvSpPr>
          <p:nvPr/>
        </p:nvSpPr>
        <p:spPr>
          <a:xfrm>
            <a:off x="560450" y="1676291"/>
            <a:ext cx="4086854" cy="948576"/>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Filtering the dataset is highly impactful</a:t>
            </a:r>
          </a:p>
          <a:p>
            <a:pPr marL="187325" lvl="1" indent="-176213">
              <a:spcBef>
                <a:spcPts val="0"/>
              </a:spcBef>
              <a:spcAft>
                <a:spcPts val="300"/>
              </a:spcAft>
              <a:buFont typeface="Arial" panose="020B0604020202020204" pitchFamily="34" charset="0"/>
              <a:buChar char="•"/>
            </a:pPr>
            <a:r>
              <a:rPr lang="en-US" sz="1200"/>
              <a:t>Quality: focus on subset of data that’s known to matter</a:t>
            </a:r>
          </a:p>
          <a:p>
            <a:pPr marL="187325" lvl="1" indent="-176213">
              <a:spcBef>
                <a:spcPts val="0"/>
              </a:spcBef>
              <a:spcAft>
                <a:spcPts val="300"/>
              </a:spcAft>
              <a:buFont typeface="Arial" panose="020B0604020202020204" pitchFamily="34" charset="0"/>
              <a:buChar char="•"/>
            </a:pPr>
            <a:r>
              <a:rPr lang="en-US" sz="1200"/>
              <a:t>Performance: reduce recall set size</a:t>
            </a:r>
          </a:p>
        </p:txBody>
      </p:sp>
      <p:sp>
        <p:nvSpPr>
          <p:cNvPr id="5" name="Text Placeholder 4">
            <a:extLst>
              <a:ext uri="{FF2B5EF4-FFF2-40B4-BE49-F238E27FC236}">
                <a16:creationId xmlns:a16="http://schemas.microsoft.com/office/drawing/2014/main" id="{66BA032B-FE57-463E-0C49-243205A9A863}"/>
              </a:ext>
            </a:extLst>
          </p:cNvPr>
          <p:cNvSpPr txBox="1">
            <a:spLocks/>
          </p:cNvSpPr>
          <p:nvPr/>
        </p:nvSpPr>
        <p:spPr>
          <a:xfrm>
            <a:off x="560449" y="2881147"/>
            <a:ext cx="4258977" cy="1895248"/>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How can you subset a dataset </a:t>
            </a:r>
            <a:b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b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with discrete filters?</a:t>
            </a:r>
          </a:p>
          <a:p>
            <a:pPr marL="187325" lvl="1" indent="-176213">
              <a:spcBef>
                <a:spcPts val="0"/>
              </a:spcBef>
              <a:spcAft>
                <a:spcPts val="300"/>
              </a:spcAft>
              <a:buFont typeface="Arial" panose="020B0604020202020204" pitchFamily="34" charset="0"/>
              <a:buChar char="•"/>
            </a:pPr>
            <a:r>
              <a:rPr lang="en-US" sz="1200"/>
              <a:t>Query classification by intent, topic, language, etc.</a:t>
            </a:r>
          </a:p>
          <a:p>
            <a:pPr marL="187325" lvl="1" indent="-176213">
              <a:spcBef>
                <a:spcPts val="0"/>
              </a:spcBef>
              <a:spcAft>
                <a:spcPts val="300"/>
              </a:spcAft>
              <a:buFont typeface="Arial" panose="020B0604020202020204" pitchFamily="34" charset="0"/>
              <a:buChar char="•"/>
            </a:pPr>
            <a:r>
              <a:rPr lang="en-US" sz="1200"/>
              <a:t>Filter extraction from context/history</a:t>
            </a:r>
          </a:p>
          <a:p>
            <a:pPr marL="187325" lvl="1" indent="-176213">
              <a:spcBef>
                <a:spcPts val="0"/>
              </a:spcBef>
              <a:spcAft>
                <a:spcPts val="300"/>
              </a:spcAft>
              <a:buFont typeface="Arial" panose="020B0604020202020204" pitchFamily="34" charset="0"/>
              <a:buChar char="•"/>
            </a:pPr>
            <a:endParaRPr lang="en-US" sz="1200"/>
          </a:p>
          <a:p>
            <a:pPr marL="182562" lvl="1" indent="-171450">
              <a:spcBef>
                <a:spcPts val="0"/>
              </a:spcBef>
              <a:spcAft>
                <a:spcPts val="300"/>
              </a:spcAft>
              <a:buFont typeface="Segoe UI" panose="020B0502040204020203" pitchFamily="34" charset="0"/>
              <a:buChar char="→"/>
            </a:pPr>
            <a:r>
              <a:rPr lang="en-US" sz="1200"/>
              <a:t>Azure AI Search high-performance filters work with keyword, vector, and hybrid search</a:t>
            </a:r>
          </a:p>
        </p:txBody>
      </p:sp>
      <p:sp>
        <p:nvSpPr>
          <p:cNvPr id="6" name="Text Placeholder 4">
            <a:extLst>
              <a:ext uri="{FF2B5EF4-FFF2-40B4-BE49-F238E27FC236}">
                <a16:creationId xmlns:a16="http://schemas.microsoft.com/office/drawing/2014/main" id="{9225D9C6-6803-086F-2AEA-CE309376100C}"/>
              </a:ext>
            </a:extLst>
          </p:cNvPr>
          <p:cNvSpPr txBox="1">
            <a:spLocks/>
          </p:cNvSpPr>
          <p:nvPr/>
        </p:nvSpPr>
        <p:spPr>
          <a:xfrm>
            <a:off x="560450" y="4882070"/>
            <a:ext cx="4086854" cy="1163728"/>
          </a:xfrm>
          <a:prstGeom prst="rect">
            <a:avLst/>
          </a:prstGeom>
          <a:noFill/>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200"/>
              </a:spcAft>
              <a:buNone/>
            </a:pPr>
            <a:r>
              <a:rPr lang="en-US" sz="16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rPr>
              <a:t>Multi-tenant scenarios</a:t>
            </a:r>
          </a:p>
          <a:p>
            <a:pPr marL="187325" lvl="1" indent="-176213">
              <a:spcBef>
                <a:spcPts val="0"/>
              </a:spcBef>
              <a:spcAft>
                <a:spcPts val="300"/>
              </a:spcAft>
              <a:buFont typeface="Arial" panose="020B0604020202020204" pitchFamily="34" charset="0"/>
              <a:buChar char="•"/>
            </a:pPr>
            <a:r>
              <a:rPr lang="en-US" sz="1200"/>
              <a:t>Special case of filters, data is a set partition</a:t>
            </a:r>
          </a:p>
          <a:p>
            <a:pPr marL="187325" lvl="1" indent="-176213">
              <a:spcBef>
                <a:spcPts val="0"/>
              </a:spcBef>
              <a:spcAft>
                <a:spcPts val="300"/>
              </a:spcAft>
              <a:buFont typeface="Arial" panose="020B0604020202020204" pitchFamily="34" charset="0"/>
              <a:buChar char="•"/>
            </a:pPr>
            <a:r>
              <a:rPr lang="en-US" sz="1200"/>
              <a:t>Consider whether you want vector indexes, </a:t>
            </a:r>
            <a:br>
              <a:rPr lang="en-US" sz="1200"/>
            </a:br>
            <a:r>
              <a:rPr lang="en-US" sz="1200"/>
              <a:t>brute-force search, or both</a:t>
            </a:r>
          </a:p>
        </p:txBody>
      </p:sp>
    </p:spTree>
    <p:extLst>
      <p:ext uri="{BB962C8B-B14F-4D97-AF65-F5344CB8AC3E}">
        <p14:creationId xmlns:p14="http://schemas.microsoft.com/office/powerpoint/2010/main" val="1756630960"/>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694FBA-222F-C5C5-5E43-90248D1A1D55}"/>
              </a:ext>
            </a:extLst>
          </p:cNvPr>
          <p:cNvSpPr>
            <a:spLocks noGrp="1"/>
          </p:cNvSpPr>
          <p:nvPr>
            <p:ph type="title"/>
          </p:nvPr>
        </p:nvSpPr>
        <p:spPr/>
        <p:txBody>
          <a:bodyPr/>
          <a:lstStyle/>
          <a:p>
            <a:pPr algn="ctr"/>
            <a:r>
              <a:rPr lang="en-US"/>
              <a:t>Robust retrieval for RAG apps</a:t>
            </a:r>
          </a:p>
        </p:txBody>
      </p:sp>
      <p:sp>
        <p:nvSpPr>
          <p:cNvPr id="6" name="Content Placeholder 5">
            <a:extLst>
              <a:ext uri="{FF2B5EF4-FFF2-40B4-BE49-F238E27FC236}">
                <a16:creationId xmlns:a16="http://schemas.microsoft.com/office/drawing/2014/main" id="{222EA8C9-335F-A16A-AE7C-4C2C92C99336}"/>
              </a:ext>
            </a:extLst>
          </p:cNvPr>
          <p:cNvSpPr>
            <a:spLocks noGrp="1"/>
          </p:cNvSpPr>
          <p:nvPr>
            <p:ph sz="quarter" idx="10"/>
          </p:nvPr>
        </p:nvSpPr>
        <p:spPr>
          <a:xfrm>
            <a:off x="584200" y="1435100"/>
            <a:ext cx="6583680" cy="4833938"/>
          </a:xfrm>
        </p:spPr>
        <p:txBody>
          <a:bodyPr>
            <a:normAutofit/>
          </a:bodyPr>
          <a:lstStyle/>
          <a:p>
            <a:r>
              <a:rPr lang="en-US" sz="2400"/>
              <a:t>Responses only as good as retrieved data</a:t>
            </a:r>
          </a:p>
          <a:p>
            <a:r>
              <a:rPr lang="en-US" sz="2400"/>
              <a:t>Keyword search recall challenges</a:t>
            </a:r>
            <a:endParaRPr lang="en-US"/>
          </a:p>
          <a:p>
            <a:pPr lvl="1"/>
            <a:r>
              <a:rPr lang="en-US"/>
              <a:t>“vocabulary gap”</a:t>
            </a:r>
          </a:p>
          <a:p>
            <a:pPr lvl="1"/>
            <a:r>
              <a:rPr lang="en-US"/>
              <a:t>Gets worse with natural language questions</a:t>
            </a:r>
          </a:p>
          <a:p>
            <a:r>
              <a:rPr lang="en-US" sz="2400"/>
              <a:t>Vector-based retrieval finds</a:t>
            </a:r>
            <a:br>
              <a:rPr lang="en-US" sz="2400"/>
            </a:br>
            <a:r>
              <a:rPr lang="en-US" sz="2400"/>
              <a:t>documents by semantic similarity</a:t>
            </a:r>
          </a:p>
          <a:p>
            <a:pPr lvl="1"/>
            <a:r>
              <a:rPr lang="en-US"/>
              <a:t>Robust to variation in how concepts are articulated</a:t>
            </a:r>
            <a:br>
              <a:rPr lang="en-US"/>
            </a:br>
            <a:r>
              <a:rPr lang="en-US"/>
              <a:t>(word choices, morphology, specificity, etc.)</a:t>
            </a:r>
          </a:p>
        </p:txBody>
      </p:sp>
      <p:sp>
        <p:nvSpPr>
          <p:cNvPr id="7" name="Rounded Rectangle 1">
            <a:extLst>
              <a:ext uri="{FF2B5EF4-FFF2-40B4-BE49-F238E27FC236}">
                <a16:creationId xmlns:a16="http://schemas.microsoft.com/office/drawing/2014/main" id="{00DC3CEF-365B-AE74-F5B9-BAD8782C9589}"/>
              </a:ext>
              <a:ext uri="{C183D7F6-B498-43B3-948B-1728B52AA6E4}">
                <adec:decorative xmlns:adec="http://schemas.microsoft.com/office/drawing/2017/decorative" val="1"/>
              </a:ext>
            </a:extLst>
          </p:cNvPr>
          <p:cNvSpPr/>
          <p:nvPr/>
        </p:nvSpPr>
        <p:spPr bwMode="auto">
          <a:xfrm>
            <a:off x="7573482" y="1435100"/>
            <a:ext cx="4047018" cy="4833938"/>
          </a:xfrm>
          <a:prstGeom prst="roundRect">
            <a:avLst>
              <a:gd name="adj" fmla="val 2824"/>
            </a:avLst>
          </a:prstGeom>
          <a:solidFill>
            <a:srgbClr val="FFFFFF">
              <a:lumMod val="95000"/>
            </a:srgbClr>
          </a:soli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a:ln>
                  <a:noFill/>
                </a:ln>
                <a:solidFill>
                  <a:srgbClr val="000000"/>
                </a:solidFill>
                <a:effectLst/>
                <a:uLnTx/>
                <a:uFillTx/>
                <a:latin typeface="Segoe UI Semibold"/>
                <a:ea typeface="+mn-ea"/>
                <a:cs typeface="Segoe UI" pitchFamily="34" charset="0"/>
              </a:rPr>
              <a:t>Example</a:t>
            </a:r>
          </a:p>
        </p:txBody>
      </p:sp>
      <p:sp>
        <p:nvSpPr>
          <p:cNvPr id="9" name="Rounded Rectangle 1">
            <a:extLst>
              <a:ext uri="{FF2B5EF4-FFF2-40B4-BE49-F238E27FC236}">
                <a16:creationId xmlns:a16="http://schemas.microsoft.com/office/drawing/2014/main" id="{CCD2FF03-E77C-0CB7-4EE9-5762C7A951A3}"/>
              </a:ext>
              <a:ext uri="{C183D7F6-B498-43B3-948B-1728B52AA6E4}">
                <adec:decorative xmlns:adec="http://schemas.microsoft.com/office/drawing/2017/decorative" val="1"/>
              </a:ext>
            </a:extLst>
          </p:cNvPr>
          <p:cNvSpPr/>
          <p:nvPr/>
        </p:nvSpPr>
        <p:spPr bwMode="auto">
          <a:xfrm>
            <a:off x="7573482" y="2516319"/>
            <a:ext cx="4047018" cy="2671501"/>
          </a:xfrm>
          <a:prstGeom prst="roundRect">
            <a:avLst>
              <a:gd name="adj" fmla="val 0"/>
            </a:avLst>
          </a:prstGeom>
        </p:spPr>
        <p:txBody>
          <a:bodyPr vert="horz" wrap="square" lIns="365760" tIns="0" rIns="365760" bIns="0" rtlCol="0" anchor="ctr" anchorCtr="0">
            <a:spAutoFit/>
          </a:bodyPr>
          <a:lstStyle/>
          <a:p>
            <a:pPr algn="ctr" defTabSz="932742">
              <a:spcBef>
                <a:spcPct val="20000"/>
              </a:spcBef>
              <a:buSzPct val="90000"/>
            </a:pPr>
            <a:r>
              <a:rPr lang="en-US" sz="2400">
                <a:solidFill>
                  <a:srgbClr val="C03BC4"/>
                </a:solidFill>
                <a:latin typeface="Segoe UI Semibold"/>
                <a:cs typeface="Segoe UI" panose="020B0502040204020203" pitchFamily="34" charset="0"/>
              </a:rPr>
              <a:t>Question: </a:t>
            </a:r>
          </a:p>
          <a:p>
            <a:pPr algn="ctr" defTabSz="932742">
              <a:spcBef>
                <a:spcPct val="20000"/>
              </a:spcBef>
              <a:buSzPct val="90000"/>
            </a:pPr>
            <a:r>
              <a:rPr lang="en-US" sz="2000">
                <a:solidFill>
                  <a:srgbClr val="000000"/>
                </a:solidFill>
                <a:cs typeface="Segoe UI" panose="020B0502040204020203" pitchFamily="34" charset="0"/>
              </a:rPr>
              <a:t>“Looking for lessons on underwater activities”</a:t>
            </a:r>
          </a:p>
          <a:p>
            <a:pPr algn="ctr" defTabSz="932742">
              <a:spcBef>
                <a:spcPct val="20000"/>
              </a:spcBef>
              <a:buSzPct val="90000"/>
            </a:pPr>
            <a:endParaRPr lang="en-US" sz="2400">
              <a:solidFill>
                <a:srgbClr val="000000"/>
              </a:solidFill>
              <a:cs typeface="Segoe UI" panose="020B0502040204020203" pitchFamily="34" charset="0"/>
            </a:endParaRPr>
          </a:p>
          <a:p>
            <a:pPr algn="ctr" defTabSz="932742">
              <a:spcBef>
                <a:spcPct val="20000"/>
              </a:spcBef>
              <a:buSzPct val="90000"/>
            </a:pPr>
            <a:r>
              <a:rPr lang="en-US" sz="2400">
                <a:solidFill>
                  <a:srgbClr val="F4364C"/>
                </a:solidFill>
                <a:latin typeface="Segoe UI Semibold"/>
                <a:cs typeface="Segoe UI" panose="020B0502040204020203" pitchFamily="34" charset="0"/>
              </a:rPr>
              <a:t>Won’t match:</a:t>
            </a:r>
          </a:p>
          <a:p>
            <a:pPr algn="ctr" defTabSz="932742">
              <a:spcBef>
                <a:spcPct val="20000"/>
              </a:spcBef>
              <a:buSzPct val="90000"/>
            </a:pPr>
            <a:r>
              <a:rPr lang="en-US" sz="2000">
                <a:solidFill>
                  <a:srgbClr val="000000"/>
                </a:solidFill>
                <a:cs typeface="Segoe UI" panose="020B0502040204020203" pitchFamily="34" charset="0"/>
              </a:rPr>
              <a:t>“Scuba classes”</a:t>
            </a:r>
          </a:p>
          <a:p>
            <a:pPr algn="ctr" defTabSz="932742">
              <a:spcBef>
                <a:spcPct val="20000"/>
              </a:spcBef>
              <a:buSzPct val="90000"/>
            </a:pPr>
            <a:r>
              <a:rPr lang="en-US" sz="2000">
                <a:solidFill>
                  <a:srgbClr val="000000"/>
                </a:solidFill>
                <a:cs typeface="Segoe UI" panose="020B0502040204020203" pitchFamily="34" charset="0"/>
              </a:rPr>
              <a:t>“Snorkeling group sessions”</a:t>
            </a:r>
          </a:p>
        </p:txBody>
      </p:sp>
    </p:spTree>
    <p:extLst>
      <p:ext uri="{BB962C8B-B14F-4D97-AF65-F5344CB8AC3E}">
        <p14:creationId xmlns:p14="http://schemas.microsoft.com/office/powerpoint/2010/main" val="1605010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6.25E-7 -4.07407E-6 L 6.25E-7 0.03542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grpId="1" nodeType="withEffect">
                                  <p:stCondLst>
                                    <p:cond delay="0"/>
                                  </p:stCondLst>
                                  <p:childTnLst>
                                    <p:animMotion origin="layout" path="M 6.25E-7 -4.07407E-6 L 6.25E-7 0.03542 " pathEditMode="relative" rAng="0" ptsTypes="AA">
                                      <p:cBhvr>
                                        <p:cTn id="14"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hidden="1">
            <a:extLst>
              <a:ext uri="{FF2B5EF4-FFF2-40B4-BE49-F238E27FC236}">
                <a16:creationId xmlns:a16="http://schemas.microsoft.com/office/drawing/2014/main" id="{CD4AECCD-1093-5C19-AF62-7718E6486A83}"/>
              </a:ext>
            </a:extLst>
          </p:cNvPr>
          <p:cNvSpPr>
            <a:spLocks noGrp="1"/>
          </p:cNvSpPr>
          <p:nvPr>
            <p:ph type="title" idx="4294967295"/>
          </p:nvPr>
        </p:nvSpPr>
        <p:spPr>
          <a:xfrm>
            <a:off x="588263" y="-1155500"/>
            <a:ext cx="11018520" cy="553998"/>
          </a:xfrm>
        </p:spPr>
        <p:txBody>
          <a:bodyPr/>
          <a:lstStyle/>
          <a:p>
            <a:r>
              <a:rPr lang="en-US" sz="3600" b="0" kern="1200" spc="-50" baseline="0">
                <a:ln>
                  <a:noFill/>
                </a:ln>
                <a:solidFill>
                  <a:srgbClr val="FFFFFF"/>
                </a:solidFill>
                <a:effectLst/>
                <a:latin typeface="Segoe UI Semibold" panose="020B0502040204020203" pitchFamily="34" charset="0"/>
                <a:ea typeface="+mn-ea"/>
                <a:cs typeface="Segoe UI" panose="020B0502040204020203" pitchFamily="34" charset="0"/>
              </a:rPr>
              <a:t>Announcement slide (dark) with color rotation</a:t>
            </a:r>
            <a:endParaRPr lang="en-US"/>
          </a:p>
        </p:txBody>
      </p:sp>
      <p:sp>
        <p:nvSpPr>
          <p:cNvPr id="96" name="Oval 95" descr="Background rotating color animation">
            <a:extLst>
              <a:ext uri="{FF2B5EF4-FFF2-40B4-BE49-F238E27FC236}">
                <a16:creationId xmlns:a16="http://schemas.microsoft.com/office/drawing/2014/main" id="{EF1F7445-381C-037D-46CC-F37049BF5BAD}"/>
              </a:ext>
            </a:extLst>
          </p:cNvPr>
          <p:cNvSpPr/>
          <p:nvPr/>
        </p:nvSpPr>
        <p:spPr bwMode="auto">
          <a:xfrm rot="1429251">
            <a:off x="-2870496" y="-889031"/>
            <a:ext cx="6475603" cy="3841080"/>
          </a:xfrm>
          <a:prstGeom prst="ellipse">
            <a:avLst/>
          </a:prstGeom>
          <a:gradFill flip="none" rotWithShape="1">
            <a:gsLst>
              <a:gs pos="90000">
                <a:srgbClr val="399A91"/>
              </a:gs>
              <a:gs pos="65000">
                <a:srgbClr val="0078D4">
                  <a:lumMod val="100000"/>
                </a:srgbClr>
              </a:gs>
              <a:gs pos="10000">
                <a:srgbClr val="F4364C">
                  <a:lumMod val="100000"/>
                </a:srgbClr>
              </a:gs>
              <a:gs pos="35000">
                <a:srgbClr val="C03BC4">
                  <a:lumMod val="100000"/>
                </a:srgbClr>
              </a:gs>
            </a:gsLst>
            <a:lin ang="10800000" scaled="1"/>
            <a:tileRect/>
          </a:gradFill>
          <a:ln>
            <a:noFill/>
            <a:headEnd type="none" w="med" len="med"/>
            <a:tailEnd type="none" w="med" len="med"/>
          </a:ln>
          <a:effectLst>
            <a:softEdge rad="5334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7432" rIns="0" bIns="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1" u="none" strike="noStrike" kern="1200" cap="none" spc="0" normalizeH="0" baseline="0" noProof="0">
              <a:ln>
                <a:noFill/>
              </a:ln>
              <a:gradFill>
                <a:gsLst>
                  <a:gs pos="76923">
                    <a:srgbClr val="FFFFFF"/>
                  </a:gs>
                  <a:gs pos="74000">
                    <a:srgbClr val="FFFFFF"/>
                  </a:gs>
                </a:gsLst>
                <a:path path="circle">
                  <a:fillToRect l="100000" t="100000"/>
                </a:path>
              </a:gradFill>
              <a:effectLst/>
              <a:uLnTx/>
              <a:uFillTx/>
              <a:latin typeface="Segoe UI Semibold" panose="020B0502040204020203" pitchFamily="34" charset="0"/>
              <a:ea typeface="+mn-ea"/>
              <a:cs typeface="Segoe UI" pitchFamily="34" charset="0"/>
            </a:endParaRPr>
          </a:p>
        </p:txBody>
      </p:sp>
      <p:sp>
        <p:nvSpPr>
          <p:cNvPr id="20" name="Rectangle: Rounded Corners 19">
            <a:extLst>
              <a:ext uri="{FF2B5EF4-FFF2-40B4-BE49-F238E27FC236}">
                <a16:creationId xmlns:a16="http://schemas.microsoft.com/office/drawing/2014/main" id="{2441AFC3-4ECC-7DA2-2784-F7107020D9A1}"/>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sp>
        <p:nvSpPr>
          <p:cNvPr id="10" name="Rectangle: Rounded Corners 16">
            <a:extLst>
              <a:ext uri="{FF2B5EF4-FFF2-40B4-BE49-F238E27FC236}">
                <a16:creationId xmlns:a16="http://schemas.microsoft.com/office/drawing/2014/main" id="{9A8DC6B0-DB6C-2D74-370A-0575B4306563}"/>
              </a:ext>
              <a:ext uri="{C183D7F6-B498-43B3-948B-1728B52AA6E4}">
                <adec:decorative xmlns:adec="http://schemas.microsoft.com/office/drawing/2017/decorative" val="0"/>
              </a:ext>
            </a:extLst>
          </p:cNvPr>
          <p:cNvSpPr/>
          <p:nvPr/>
        </p:nvSpPr>
        <p:spPr bwMode="auto">
          <a:xfrm>
            <a:off x="5278541" y="1151705"/>
            <a:ext cx="1634918"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1"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panose="020B0502040204020203" pitchFamily="34" charset="0"/>
                <a:ea typeface="+mn-ea"/>
                <a:cs typeface="Segoe UI" pitchFamily="34" charset="0"/>
              </a:rPr>
              <a:t>Announcing</a:t>
            </a:r>
          </a:p>
        </p:txBody>
      </p:sp>
      <p:sp>
        <p:nvSpPr>
          <p:cNvPr id="11" name="Title 6">
            <a:extLst>
              <a:ext uri="{FF2B5EF4-FFF2-40B4-BE49-F238E27FC236}">
                <a16:creationId xmlns:a16="http://schemas.microsoft.com/office/drawing/2014/main" id="{2629A142-CBFC-69EE-D2F6-4B905A31BE37}"/>
              </a:ext>
            </a:extLst>
          </p:cNvPr>
          <p:cNvSpPr txBox="1">
            <a:spLocks/>
          </p:cNvSpPr>
          <p:nvPr/>
        </p:nvSpPr>
        <p:spPr>
          <a:xfrm>
            <a:off x="1528762" y="1761891"/>
            <a:ext cx="9134476" cy="553998"/>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defRPr/>
            </a:pPr>
            <a:r>
              <a:rPr lang="en-US" sz="3600">
                <a:solidFill>
                  <a:schemeClr val="bg1"/>
                </a:solidFill>
              </a:rPr>
              <a:t>Increased Vector, Storage, Compute Capacity</a:t>
            </a:r>
            <a:endParaRPr kumimoji="0" lang="en-US" sz="3600" b="1" u="none" strike="noStrike" kern="1200" cap="none" spc="0" normalizeH="0" baseline="0" noProof="0">
              <a:ln>
                <a:noFill/>
              </a:ln>
              <a:solidFill>
                <a:schemeClr val="bg1"/>
              </a:solidFill>
              <a:effectLst/>
              <a:uLnTx/>
              <a:uFillTx/>
              <a:latin typeface="Segoe UI Semibold" panose="020B0502040204020203" pitchFamily="34" charset="0"/>
            </a:endParaRPr>
          </a:p>
        </p:txBody>
      </p:sp>
      <p:grpSp>
        <p:nvGrpSpPr>
          <p:cNvPr id="13" name="Group 12">
            <a:extLst>
              <a:ext uri="{FF2B5EF4-FFF2-40B4-BE49-F238E27FC236}">
                <a16:creationId xmlns:a16="http://schemas.microsoft.com/office/drawing/2014/main" id="{13AEC2A1-5D2E-4C76-EF21-E58BE1C4D1BA}"/>
              </a:ext>
            </a:extLst>
          </p:cNvPr>
          <p:cNvGrpSpPr/>
          <p:nvPr/>
        </p:nvGrpSpPr>
        <p:grpSpPr>
          <a:xfrm>
            <a:off x="1055687" y="2861858"/>
            <a:ext cx="10430679" cy="3338526"/>
            <a:chOff x="1055687" y="2861858"/>
            <a:chExt cx="10430679" cy="3338526"/>
          </a:xfrm>
        </p:grpSpPr>
        <p:grpSp>
          <p:nvGrpSpPr>
            <p:cNvPr id="14" name="Group 13">
              <a:extLst>
                <a:ext uri="{FF2B5EF4-FFF2-40B4-BE49-F238E27FC236}">
                  <a16:creationId xmlns:a16="http://schemas.microsoft.com/office/drawing/2014/main" id="{5642D334-A2F5-7CD6-B78C-E9A5BFAC7C1B}"/>
                </a:ext>
              </a:extLst>
            </p:cNvPr>
            <p:cNvGrpSpPr/>
            <p:nvPr/>
          </p:nvGrpSpPr>
          <p:grpSpPr>
            <a:xfrm>
              <a:off x="1055687" y="2861858"/>
              <a:ext cx="10430679" cy="3338526"/>
              <a:chOff x="1055687" y="2861858"/>
              <a:chExt cx="10430679" cy="3338526"/>
            </a:xfrm>
          </p:grpSpPr>
          <p:grpSp>
            <p:nvGrpSpPr>
              <p:cNvPr id="7" name="Group 6">
                <a:extLst>
                  <a:ext uri="{FF2B5EF4-FFF2-40B4-BE49-F238E27FC236}">
                    <a16:creationId xmlns:a16="http://schemas.microsoft.com/office/drawing/2014/main" id="{390ACFE9-B72E-9BE2-C47E-5D73F3F83B0F}"/>
                  </a:ext>
                </a:extLst>
              </p:cNvPr>
              <p:cNvGrpSpPr/>
              <p:nvPr/>
            </p:nvGrpSpPr>
            <p:grpSpPr>
              <a:xfrm>
                <a:off x="1055687" y="2862600"/>
                <a:ext cx="4817746" cy="2921895"/>
                <a:chOff x="497204" y="2398093"/>
                <a:chExt cx="4817746" cy="2921895"/>
              </a:xfrm>
            </p:grpSpPr>
            <p:sp>
              <p:nvSpPr>
                <p:cNvPr id="3" name="TextBox 2">
                  <a:extLst>
                    <a:ext uri="{FF2B5EF4-FFF2-40B4-BE49-F238E27FC236}">
                      <a16:creationId xmlns:a16="http://schemas.microsoft.com/office/drawing/2014/main" id="{BAAC809E-DCAD-9C98-DAC6-EA84F257B14F}"/>
                    </a:ext>
                  </a:extLst>
                </p:cNvPr>
                <p:cNvSpPr txBox="1"/>
                <p:nvPr/>
              </p:nvSpPr>
              <p:spPr>
                <a:xfrm>
                  <a:off x="497204" y="2398093"/>
                  <a:ext cx="4520883" cy="969496"/>
                </a:xfrm>
                <a:prstGeom prst="rect">
                  <a:avLst/>
                </a:prstGeom>
                <a:solidFill>
                  <a:schemeClr val="bg1"/>
                </a:solidFill>
              </p:spPr>
              <p:txBody>
                <a:bodyPr wrap="square">
                  <a:spAutoFit/>
                </a:bodyPr>
                <a:lstStyle/>
                <a:p>
                  <a:pPr marL="11112" lvl="1">
                    <a:spcAft>
                      <a:spcPts val="900"/>
                    </a:spcAft>
                  </a:pPr>
                  <a:r>
                    <a:rPr lang="en-US" sz="1400">
                      <a:latin typeface="+mj-lt"/>
                    </a:rPr>
                    <a:t>Same workloads can be handled with smaller tiers</a:t>
                  </a:r>
                </a:p>
                <a:p>
                  <a:pPr marL="11112" lvl="1">
                    <a:spcAft>
                      <a:spcPts val="900"/>
                    </a:spcAft>
                  </a:pPr>
                  <a:r>
                    <a:rPr lang="en-US" sz="1400">
                      <a:latin typeface="+mj-lt"/>
                    </a:rPr>
                    <a:t>Build billion-vector search services</a:t>
                  </a:r>
                </a:p>
                <a:p>
                  <a:pPr marL="11112" lvl="1">
                    <a:spcAft>
                      <a:spcPts val="900"/>
                    </a:spcAft>
                  </a:pPr>
                  <a:r>
                    <a:rPr lang="en-US" sz="1400">
                      <a:latin typeface="+mj-lt"/>
                    </a:rPr>
                    <a:t>Includes all the power of a full retrieval system</a:t>
                  </a:r>
                </a:p>
              </p:txBody>
            </p:sp>
            <p:sp>
              <p:nvSpPr>
                <p:cNvPr id="4" name="TextBox 3">
                  <a:extLst>
                    <a:ext uri="{FF2B5EF4-FFF2-40B4-BE49-F238E27FC236}">
                      <a16:creationId xmlns:a16="http://schemas.microsoft.com/office/drawing/2014/main" id="{AC455A66-4C83-E2F0-261D-36120BCDBED1}"/>
                    </a:ext>
                  </a:extLst>
                </p:cNvPr>
                <p:cNvSpPr txBox="1"/>
                <p:nvPr/>
              </p:nvSpPr>
              <p:spPr>
                <a:xfrm>
                  <a:off x="497205" y="3750328"/>
                  <a:ext cx="4817745" cy="1569660"/>
                </a:xfrm>
                <a:prstGeom prst="rect">
                  <a:avLst/>
                </a:prstGeom>
                <a:solidFill>
                  <a:schemeClr val="bg1"/>
                </a:solidFill>
              </p:spPr>
              <p:txBody>
                <a:bodyPr wrap="square">
                  <a:spAutoFit/>
                </a:bodyPr>
                <a:lstStyle/>
                <a:p>
                  <a:pPr>
                    <a:spcAft>
                      <a:spcPts val="900"/>
                    </a:spcAft>
                  </a:pPr>
                  <a:r>
                    <a:rPr lang="en-US" sz="1800" b="1">
                      <a:ln w="3175">
                        <a:noFill/>
                      </a:ln>
                      <a:gradFill flip="none" rotWithShape="1">
                        <a:gsLst>
                          <a:gs pos="80000">
                            <a:srgbClr val="8DC8E8"/>
                          </a:gs>
                          <a:gs pos="0">
                            <a:srgbClr val="D59ED7"/>
                          </a:gs>
                        </a:gsLst>
                        <a:path path="circle">
                          <a:fillToRect l="100000" t="100000"/>
                        </a:path>
                        <a:tileRect r="-100000" b="-100000"/>
                      </a:gradFill>
                      <a:latin typeface="Segoe UI Semibold" panose="020B0502040204020203" pitchFamily="34" charset="0"/>
                      <a:cs typeface="Segoe UI" pitchFamily="34" charset="0"/>
                    </a:rPr>
                    <a:t>Details</a:t>
                  </a:r>
                </a:p>
                <a:p>
                  <a:pPr marL="222250" lvl="1" indent="-222250">
                    <a:spcAft>
                      <a:spcPts val="900"/>
                    </a:spcAft>
                    <a:buFont typeface="Arial" panose="020B0604020202020204" pitchFamily="34" charset="0"/>
                    <a:buChar char="•"/>
                  </a:pPr>
                  <a:r>
                    <a:rPr lang="en-US" sz="1200"/>
                    <a:t>Up to </a:t>
                  </a:r>
                  <a:r>
                    <a:rPr lang="en-US" sz="1200" b="1"/>
                    <a:t>12x increase </a:t>
                  </a:r>
                  <a:r>
                    <a:rPr lang="en-US" sz="1200"/>
                    <a:t>in vector density increase</a:t>
                  </a:r>
                </a:p>
                <a:p>
                  <a:pPr marL="222250" lvl="1" indent="-222250">
                    <a:spcAft>
                      <a:spcPts val="900"/>
                    </a:spcAft>
                    <a:buFont typeface="Arial" panose="020B0604020202020204" pitchFamily="34" charset="0"/>
                    <a:buChar char="•"/>
                  </a:pPr>
                  <a:r>
                    <a:rPr lang="en-US" sz="1200"/>
                    <a:t>Up to </a:t>
                  </a:r>
                  <a:r>
                    <a:rPr lang="en-US" sz="1200" b="1"/>
                    <a:t>6x total storage </a:t>
                  </a:r>
                  <a:r>
                    <a:rPr lang="en-US" sz="1200"/>
                    <a:t>limit increase</a:t>
                  </a:r>
                </a:p>
                <a:p>
                  <a:pPr marL="222250" lvl="1" indent="-222250">
                    <a:spcAft>
                      <a:spcPts val="900"/>
                    </a:spcAft>
                    <a:buFont typeface="Arial" panose="020B0604020202020204" pitchFamily="34" charset="0"/>
                    <a:buChar char="•"/>
                  </a:pPr>
                  <a:r>
                    <a:rPr lang="en-US" sz="1200" b="1"/>
                    <a:t>More compute capacity </a:t>
                  </a:r>
                  <a:r>
                    <a:rPr lang="en-US" sz="1200"/>
                    <a:t>in most tiers</a:t>
                  </a:r>
                </a:p>
                <a:p>
                  <a:pPr marL="222250" lvl="1" indent="-222250">
                    <a:spcAft>
                      <a:spcPts val="900"/>
                    </a:spcAft>
                    <a:buFont typeface="Arial" panose="020B0604020202020204" pitchFamily="34" charset="0"/>
                    <a:buChar char="•"/>
                  </a:pPr>
                  <a:r>
                    <a:rPr lang="en-US" sz="1200"/>
                    <a:t>Applies to newly created services</a:t>
                  </a:r>
                </a:p>
              </p:txBody>
            </p:sp>
          </p:grpSp>
          <p:graphicFrame>
            <p:nvGraphicFramePr>
              <p:cNvPr id="5" name="Chart 4">
                <a:extLst>
                  <a:ext uri="{FF2B5EF4-FFF2-40B4-BE49-F238E27FC236}">
                    <a16:creationId xmlns:a16="http://schemas.microsoft.com/office/drawing/2014/main" id="{3ED3AD46-E783-49ED-3043-87B00CBEA601}"/>
                  </a:ext>
                </a:extLst>
              </p:cNvPr>
              <p:cNvGraphicFramePr>
                <a:graphicFrameLocks/>
              </p:cNvGraphicFramePr>
              <p:nvPr/>
            </p:nvGraphicFramePr>
            <p:xfrm>
              <a:off x="5873433" y="2861858"/>
              <a:ext cx="5612933" cy="3338526"/>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6" name="Straight Connector 5">
              <a:extLst>
                <a:ext uri="{FF2B5EF4-FFF2-40B4-BE49-F238E27FC236}">
                  <a16:creationId xmlns:a16="http://schemas.microsoft.com/office/drawing/2014/main" id="{6FAD461E-4827-B1EA-32D4-BF745D0BC251}"/>
                </a:ext>
              </a:extLst>
            </p:cNvPr>
            <p:cNvCxnSpPr>
              <a:cxnSpLocks/>
            </p:cNvCxnSpPr>
            <p:nvPr/>
          </p:nvCxnSpPr>
          <p:spPr>
            <a:xfrm flipH="1">
              <a:off x="1157591" y="4036172"/>
              <a:ext cx="4017524" cy="0"/>
            </a:xfrm>
            <a:prstGeom prst="line">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633173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2" nodeType="withEffect">
                                  <p:stCondLst>
                                    <p:cond delay="0"/>
                                  </p:stCondLst>
                                  <p:childTnLst>
                                    <p:set>
                                      <p:cBhvr>
                                        <p:cTn id="6" dur="1" fill="hold">
                                          <p:stCondLst>
                                            <p:cond delay="0"/>
                                          </p:stCondLst>
                                        </p:cTn>
                                        <p:tgtEl>
                                          <p:spTgt spid="96"/>
                                        </p:tgtEl>
                                        <p:attrNameLst>
                                          <p:attrName>style.visibility</p:attrName>
                                        </p:attrNameLst>
                                      </p:cBhvr>
                                      <p:to>
                                        <p:strVal val="visible"/>
                                      </p:to>
                                    </p:set>
                                    <p:animEffect transition="in" filter="wipe(down)">
                                      <p:cBhvr>
                                        <p:cTn id="7" dur="1250"/>
                                        <p:tgtEl>
                                          <p:spTgt spid="96"/>
                                        </p:tgtEl>
                                      </p:cBhvr>
                                    </p:animEffect>
                                  </p:childTnLst>
                                </p:cTn>
                              </p:par>
                              <p:par>
                                <p:cTn id="8" presetID="8" presetClass="emph" presetSubtype="0" repeatCount="indefinite" fill="hold" grpId="0" nodeType="withEffect">
                                  <p:stCondLst>
                                    <p:cond delay="0"/>
                                  </p:stCondLst>
                                  <p:childTnLst>
                                    <p:animRot by="-21600000">
                                      <p:cBhvr>
                                        <p:cTn id="9" dur="25000" fill="hold"/>
                                        <p:tgtEl>
                                          <p:spTgt spid="96"/>
                                        </p:tgtEl>
                                        <p:attrNameLst>
                                          <p:attrName>r</p:attrName>
                                        </p:attrNameLst>
                                      </p:cBhvr>
                                    </p:animRot>
                                  </p:childTnLst>
                                </p:cTn>
                              </p:par>
                              <p:par>
                                <p:cTn id="10" presetID="1" presetClass="path" presetSubtype="0" repeatCount="indefinite" fill="hold" grpId="1" nodeType="withEffect">
                                  <p:stCondLst>
                                    <p:cond delay="0"/>
                                  </p:stCondLst>
                                  <p:childTnLst>
                                    <p:animMotion origin="layout" path="M 2.08333E-7 -1.11111E-6 C 0.06406 -0.20833 0.76497 -0.22315 0.92292 -0.08819 C 1.08112 0.04676 1.00846 0.74537 0.94792 0.80995 C 0.8875 0.87454 0.075 0.86505 0.02018 0.81667 C -0.03268 0.76736 -0.0418 0.17245 2.08333E-7 -1.11111E-6 Z " pathEditMode="relative" rAng="0" ptsTypes="AAAAA">
                                      <p:cBhvr>
                                        <p:cTn id="11" dur="45000" fill="hold"/>
                                        <p:tgtEl>
                                          <p:spTgt spid="96"/>
                                        </p:tgtEl>
                                        <p:attrNameLst>
                                          <p:attrName>ppt_x</p:attrName>
                                          <p:attrName>ppt_y</p:attrName>
                                        </p:attrNameLst>
                                      </p:cBhvr>
                                      <p:rCtr x="49596" y="33981"/>
                                    </p:animMotion>
                                  </p:childTnLst>
                                </p:cTn>
                              </p:par>
                              <p:par>
                                <p:cTn id="12" presetID="10" presetClass="entr" presetSubtype="0" fill="hold" grpId="0" nodeType="withEffect">
                                  <p:stCondLst>
                                    <p:cond delay="10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100000" fill="hold" grpId="1" nodeType="withEffect">
                                  <p:stCondLst>
                                    <p:cond delay="100"/>
                                  </p:stCondLst>
                                  <p:childTnLst>
                                    <p:animMotion origin="layout" path="M 0 -2.22222E-6 L 0 0.03542 " pathEditMode="relative" rAng="0" ptsTypes="AA">
                                      <p:cBhvr>
                                        <p:cTn id="16" dur="700" spd="-100000" fill="hold"/>
                                        <p:tgtEl>
                                          <p:spTgt spid="11"/>
                                        </p:tgtEl>
                                        <p:attrNameLst>
                                          <p:attrName>ppt_x</p:attrName>
                                          <p:attrName>ppt_y</p:attrName>
                                        </p:attrNameLst>
                                      </p:cBhvr>
                                      <p:rCtr x="0" y="1759"/>
                                    </p:animMotion>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42" presetClass="path" presetSubtype="0" decel="100000" fill="hold" grpId="1" nodeType="withEffect">
                                  <p:stCondLst>
                                    <p:cond delay="0"/>
                                  </p:stCondLst>
                                  <p:childTnLst>
                                    <p:animMotion origin="layout" path="M 0 0 L 0 0.03542 " pathEditMode="relative" rAng="0" ptsTypes="AA">
                                      <p:cBhvr>
                                        <p:cTn id="21" dur="700" spd="-100000" fill="hold"/>
                                        <p:tgtEl>
                                          <p:spTgt spid="10"/>
                                        </p:tgtEl>
                                        <p:attrNameLst>
                                          <p:attrName>ppt_x</p:attrName>
                                          <p:attrName>ppt_y</p:attrName>
                                        </p:attrNameLst>
                                      </p:cBhvr>
                                      <p:rCtr x="0" y="1759"/>
                                    </p:animMotion>
                                  </p:childTnLst>
                                </p:cTn>
                              </p:par>
                              <p:par>
                                <p:cTn id="22" presetID="10" presetClass="entr" presetSubtype="0" fill="hold" nodeType="withEffect">
                                  <p:stCondLst>
                                    <p:cond delay="4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par>
                                <p:cTn id="25" presetID="42" presetClass="path" presetSubtype="0" decel="100000" fill="hold" nodeType="withEffect">
                                  <p:stCondLst>
                                    <p:cond delay="400"/>
                                  </p:stCondLst>
                                  <p:childTnLst>
                                    <p:animMotion origin="layout" path="M -4.375E-6 -3.7037E-7 L -4.375E-6 0.03542 " pathEditMode="relative" rAng="0" ptsTypes="AA">
                                      <p:cBhvr>
                                        <p:cTn id="26" dur="700" spd="-100000" fill="hold"/>
                                        <p:tgtEl>
                                          <p:spTgt spid="1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96" grpId="1" animBg="1"/>
      <p:bldP spid="96" grpId="2" animBg="1"/>
      <p:bldP spid="10" grpId="0" animBg="1"/>
      <p:bldP spid="10" grpId="1" animBg="1"/>
      <p:bldP spid="11" grpId="0"/>
      <p:bldP spid="11" grpId="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82B78-4564-0458-17CD-97420B499234}"/>
              </a:ext>
            </a:extLst>
          </p:cNvPr>
          <p:cNvSpPr>
            <a:spLocks noGrp="1"/>
          </p:cNvSpPr>
          <p:nvPr>
            <p:ph type="title"/>
          </p:nvPr>
        </p:nvSpPr>
        <p:spPr/>
        <p:txBody>
          <a:bodyPr/>
          <a:lstStyle/>
          <a:p>
            <a:r>
              <a:rPr lang="en-US"/>
              <a:t>New Expanded Capacity</a:t>
            </a:r>
          </a:p>
        </p:txBody>
      </p:sp>
      <p:graphicFrame>
        <p:nvGraphicFramePr>
          <p:cNvPr id="4" name="Content Placeholder 6">
            <a:extLst>
              <a:ext uri="{FF2B5EF4-FFF2-40B4-BE49-F238E27FC236}">
                <a16:creationId xmlns:a16="http://schemas.microsoft.com/office/drawing/2014/main" id="{80145565-040B-B2BB-EFCC-A3C56E5ED6D7}"/>
              </a:ext>
            </a:extLst>
          </p:cNvPr>
          <p:cNvGraphicFramePr>
            <a:graphicFrameLocks noGrp="1"/>
          </p:cNvGraphicFramePr>
          <p:nvPr>
            <p:ph sz="quarter" idx="10"/>
          </p:nvPr>
        </p:nvGraphicFramePr>
        <p:xfrm>
          <a:off x="584200" y="1816714"/>
          <a:ext cx="10926482" cy="3139440"/>
        </p:xfrm>
        <a:graphic>
          <a:graphicData uri="http://schemas.openxmlformats.org/drawingml/2006/table">
            <a:tbl>
              <a:tblPr firstRow="1" bandRow="1">
                <a:tableStyleId>{C083E6E3-FA7D-4D7B-A595-EF9225AFEA82}</a:tableStyleId>
              </a:tblPr>
              <a:tblGrid>
                <a:gridCol w="1560926">
                  <a:extLst>
                    <a:ext uri="{9D8B030D-6E8A-4147-A177-3AD203B41FA5}">
                      <a16:colId xmlns:a16="http://schemas.microsoft.com/office/drawing/2014/main" val="3124769561"/>
                    </a:ext>
                  </a:extLst>
                </a:gridCol>
                <a:gridCol w="1560926">
                  <a:extLst>
                    <a:ext uri="{9D8B030D-6E8A-4147-A177-3AD203B41FA5}">
                      <a16:colId xmlns:a16="http://schemas.microsoft.com/office/drawing/2014/main" val="851559686"/>
                    </a:ext>
                  </a:extLst>
                </a:gridCol>
                <a:gridCol w="1560926">
                  <a:extLst>
                    <a:ext uri="{9D8B030D-6E8A-4147-A177-3AD203B41FA5}">
                      <a16:colId xmlns:a16="http://schemas.microsoft.com/office/drawing/2014/main" val="2980451353"/>
                    </a:ext>
                  </a:extLst>
                </a:gridCol>
                <a:gridCol w="1560926">
                  <a:extLst>
                    <a:ext uri="{9D8B030D-6E8A-4147-A177-3AD203B41FA5}">
                      <a16:colId xmlns:a16="http://schemas.microsoft.com/office/drawing/2014/main" val="4189437378"/>
                    </a:ext>
                  </a:extLst>
                </a:gridCol>
                <a:gridCol w="1560926">
                  <a:extLst>
                    <a:ext uri="{9D8B030D-6E8A-4147-A177-3AD203B41FA5}">
                      <a16:colId xmlns:a16="http://schemas.microsoft.com/office/drawing/2014/main" val="2022509576"/>
                    </a:ext>
                  </a:extLst>
                </a:gridCol>
                <a:gridCol w="1560926">
                  <a:extLst>
                    <a:ext uri="{9D8B030D-6E8A-4147-A177-3AD203B41FA5}">
                      <a16:colId xmlns:a16="http://schemas.microsoft.com/office/drawing/2014/main" val="2346987327"/>
                    </a:ext>
                  </a:extLst>
                </a:gridCol>
                <a:gridCol w="1560926">
                  <a:extLst>
                    <a:ext uri="{9D8B030D-6E8A-4147-A177-3AD203B41FA5}">
                      <a16:colId xmlns:a16="http://schemas.microsoft.com/office/drawing/2014/main" val="239975510"/>
                    </a:ext>
                  </a:extLst>
                </a:gridCol>
              </a:tblGrid>
              <a:tr h="220345">
                <a:tc>
                  <a:txBody>
                    <a:bodyPr/>
                    <a:lstStyle/>
                    <a:p>
                      <a:r>
                        <a:rPr lang="en-US" b="0"/>
                        <a:t>SKU</a:t>
                      </a:r>
                    </a:p>
                  </a:txBody>
                  <a:tcPr/>
                </a:tc>
                <a:tc>
                  <a:txBody>
                    <a:bodyPr/>
                    <a:lstStyle/>
                    <a:p>
                      <a:r>
                        <a:rPr lang="en-US" b="0"/>
                        <a:t>Previous vector limit</a:t>
                      </a:r>
                    </a:p>
                  </a:txBody>
                  <a:tcPr/>
                </a:tc>
                <a:tc>
                  <a:txBody>
                    <a:bodyPr/>
                    <a:lstStyle/>
                    <a:p>
                      <a:r>
                        <a:rPr lang="en-US" b="0"/>
                        <a:t>New vector limit</a:t>
                      </a:r>
                    </a:p>
                  </a:txBody>
                  <a:tcPr>
                    <a:solidFill>
                      <a:schemeClr val="accent3"/>
                    </a:solidFill>
                  </a:tcPr>
                </a:tc>
                <a:tc>
                  <a:txBody>
                    <a:bodyPr/>
                    <a:lstStyle/>
                    <a:p>
                      <a:r>
                        <a:rPr lang="en-US" b="0"/>
                        <a:t>Previous storage limit</a:t>
                      </a:r>
                    </a:p>
                  </a:txBody>
                  <a:tcPr/>
                </a:tc>
                <a:tc>
                  <a:txBody>
                    <a:bodyPr/>
                    <a:lstStyle/>
                    <a:p>
                      <a:r>
                        <a:rPr lang="en-US" b="0"/>
                        <a:t>New storage limit</a:t>
                      </a:r>
                    </a:p>
                  </a:txBody>
                  <a:tcPr>
                    <a:solidFill>
                      <a:schemeClr val="accent3"/>
                    </a:solidFill>
                  </a:tcPr>
                </a:tc>
                <a:tc>
                  <a:txBody>
                    <a:bodyPr/>
                    <a:lstStyle/>
                    <a:p>
                      <a:r>
                        <a:rPr lang="en-US" b="0"/>
                        <a:t>Previous max service size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New max Service size</a:t>
                      </a:r>
                    </a:p>
                    <a:p>
                      <a:endParaRPr lang="en-US" b="0"/>
                    </a:p>
                  </a:txBody>
                  <a:tcPr>
                    <a:solidFill>
                      <a:schemeClr val="accent3"/>
                    </a:solidFill>
                  </a:tcPr>
                </a:tc>
                <a:extLst>
                  <a:ext uri="{0D108BD9-81ED-4DB2-BD59-A6C34878D82A}">
                    <a16:rowId xmlns:a16="http://schemas.microsoft.com/office/drawing/2014/main" val="2250921342"/>
                  </a:ext>
                </a:extLst>
              </a:tr>
              <a:tr h="370840">
                <a:tc>
                  <a:txBody>
                    <a:bodyPr/>
                    <a:lstStyle/>
                    <a:p>
                      <a:r>
                        <a:rPr lang="en-US"/>
                        <a:t>Basic</a:t>
                      </a:r>
                    </a:p>
                  </a:txBody>
                  <a:tcPr/>
                </a:tc>
                <a:tc>
                  <a:txBody>
                    <a:bodyPr/>
                    <a:lstStyle/>
                    <a:p>
                      <a:pPr algn="r"/>
                      <a:r>
                        <a:rPr lang="en-US"/>
                        <a:t>1</a:t>
                      </a:r>
                    </a:p>
                  </a:txBody>
                  <a:tcPr/>
                </a:tc>
                <a:tc>
                  <a:txBody>
                    <a:bodyPr/>
                    <a:lstStyle/>
                    <a:p>
                      <a:pPr algn="r"/>
                      <a:r>
                        <a:rPr lang="en-US"/>
                        <a:t>5 (5x)</a:t>
                      </a:r>
                    </a:p>
                  </a:txBody>
                  <a:tcPr>
                    <a:solidFill>
                      <a:schemeClr val="accent3"/>
                    </a:solidFill>
                  </a:tcPr>
                </a:tc>
                <a:tc>
                  <a:txBody>
                    <a:bodyPr/>
                    <a:lstStyle/>
                    <a:p>
                      <a:pPr algn="r"/>
                      <a:r>
                        <a:rPr lang="en-US"/>
                        <a:t>2</a:t>
                      </a:r>
                    </a:p>
                  </a:txBody>
                  <a:tcPr/>
                </a:tc>
                <a:tc>
                  <a:txBody>
                    <a:bodyPr/>
                    <a:lstStyle/>
                    <a:p>
                      <a:pPr algn="r"/>
                      <a:r>
                        <a:rPr lang="en-US"/>
                        <a:t>15 (7.5x)</a:t>
                      </a:r>
                    </a:p>
                  </a:txBody>
                  <a:tcPr>
                    <a:solidFill>
                      <a:schemeClr val="accent3"/>
                    </a:solidFill>
                  </a:tcPr>
                </a:tc>
                <a:tc>
                  <a:txBody>
                    <a:bodyPr/>
                    <a:lstStyle/>
                    <a:p>
                      <a:pPr algn="r"/>
                      <a:r>
                        <a:rPr lang="en-US"/>
                        <a:t>2 GB</a:t>
                      </a:r>
                    </a:p>
                  </a:txBody>
                  <a:tcPr/>
                </a:tc>
                <a:tc>
                  <a:txBody>
                    <a:bodyPr/>
                    <a:lstStyle/>
                    <a:p>
                      <a:pPr algn="r"/>
                      <a:r>
                        <a:rPr lang="en-US"/>
                        <a:t>45 GB</a:t>
                      </a:r>
                    </a:p>
                  </a:txBody>
                  <a:tcPr>
                    <a:solidFill>
                      <a:schemeClr val="accent3"/>
                    </a:solidFill>
                  </a:tcPr>
                </a:tc>
                <a:extLst>
                  <a:ext uri="{0D108BD9-81ED-4DB2-BD59-A6C34878D82A}">
                    <a16:rowId xmlns:a16="http://schemas.microsoft.com/office/drawing/2014/main" val="249958004"/>
                  </a:ext>
                </a:extLst>
              </a:tr>
              <a:tr h="370840">
                <a:tc>
                  <a:txBody>
                    <a:bodyPr/>
                    <a:lstStyle/>
                    <a:p>
                      <a:r>
                        <a:rPr lang="en-US"/>
                        <a:t>S1</a:t>
                      </a:r>
                    </a:p>
                  </a:txBody>
                  <a:tcPr/>
                </a:tc>
                <a:tc>
                  <a:txBody>
                    <a:bodyPr/>
                    <a:lstStyle/>
                    <a:p>
                      <a:pPr algn="r"/>
                      <a:r>
                        <a:rPr lang="en-US"/>
                        <a:t>3</a:t>
                      </a:r>
                    </a:p>
                  </a:txBody>
                  <a:tcPr/>
                </a:tc>
                <a:tc>
                  <a:txBody>
                    <a:bodyPr/>
                    <a:lstStyle/>
                    <a:p>
                      <a:pPr algn="r"/>
                      <a:r>
                        <a:rPr lang="en-US"/>
                        <a:t>35 (11.5x)</a:t>
                      </a:r>
                    </a:p>
                  </a:txBody>
                  <a:tcPr>
                    <a:solidFill>
                      <a:schemeClr val="accent3"/>
                    </a:solidFill>
                  </a:tcPr>
                </a:tc>
                <a:tc>
                  <a:txBody>
                    <a:bodyPr/>
                    <a:lstStyle/>
                    <a:p>
                      <a:pPr algn="r"/>
                      <a:r>
                        <a:rPr lang="en-US"/>
                        <a:t>25</a:t>
                      </a:r>
                    </a:p>
                  </a:txBody>
                  <a:tcPr/>
                </a:tc>
                <a:tc>
                  <a:txBody>
                    <a:bodyPr/>
                    <a:lstStyle/>
                    <a:p>
                      <a:pPr algn="r"/>
                      <a:r>
                        <a:rPr lang="en-US"/>
                        <a:t>160 (6.4x)</a:t>
                      </a:r>
                    </a:p>
                  </a:txBody>
                  <a:tcPr>
                    <a:solidFill>
                      <a:schemeClr val="accent3"/>
                    </a:solidFill>
                  </a:tcPr>
                </a:tc>
                <a:tc>
                  <a:txBody>
                    <a:bodyPr/>
                    <a:lstStyle/>
                    <a:p>
                      <a:pPr algn="r"/>
                      <a:r>
                        <a:rPr lang="en-US"/>
                        <a:t>300 GB</a:t>
                      </a:r>
                    </a:p>
                  </a:txBody>
                  <a:tcPr/>
                </a:tc>
                <a:tc>
                  <a:txBody>
                    <a:bodyPr/>
                    <a:lstStyle/>
                    <a:p>
                      <a:pPr algn="r"/>
                      <a:r>
                        <a:rPr lang="en-US"/>
                        <a:t>1.88 TB</a:t>
                      </a:r>
                    </a:p>
                  </a:txBody>
                  <a:tcPr>
                    <a:solidFill>
                      <a:schemeClr val="accent3"/>
                    </a:solidFill>
                  </a:tcPr>
                </a:tc>
                <a:extLst>
                  <a:ext uri="{0D108BD9-81ED-4DB2-BD59-A6C34878D82A}">
                    <a16:rowId xmlns:a16="http://schemas.microsoft.com/office/drawing/2014/main" val="1743084830"/>
                  </a:ext>
                </a:extLst>
              </a:tr>
              <a:tr h="370840">
                <a:tc>
                  <a:txBody>
                    <a:bodyPr/>
                    <a:lstStyle/>
                    <a:p>
                      <a:r>
                        <a:rPr lang="en-US"/>
                        <a:t>S2</a:t>
                      </a:r>
                    </a:p>
                  </a:txBody>
                  <a:tcPr/>
                </a:tc>
                <a:tc>
                  <a:txBody>
                    <a:bodyPr/>
                    <a:lstStyle/>
                    <a:p>
                      <a:pPr algn="r"/>
                      <a:r>
                        <a:rPr lang="en-US"/>
                        <a:t>12</a:t>
                      </a:r>
                    </a:p>
                  </a:txBody>
                  <a:tcPr/>
                </a:tc>
                <a:tc>
                  <a:txBody>
                    <a:bodyPr/>
                    <a:lstStyle/>
                    <a:p>
                      <a:pPr algn="r"/>
                      <a:r>
                        <a:rPr lang="en-US"/>
                        <a:t>150 (12.5x)</a:t>
                      </a:r>
                    </a:p>
                  </a:txBody>
                  <a:tcPr>
                    <a:solidFill>
                      <a:schemeClr val="accent3"/>
                    </a:solidFill>
                  </a:tcPr>
                </a:tc>
                <a:tc>
                  <a:txBody>
                    <a:bodyPr/>
                    <a:lstStyle/>
                    <a:p>
                      <a:pPr algn="r"/>
                      <a:r>
                        <a:rPr lang="en-US"/>
                        <a:t>100</a:t>
                      </a:r>
                    </a:p>
                  </a:txBody>
                  <a:tcPr/>
                </a:tc>
                <a:tc>
                  <a:txBody>
                    <a:bodyPr/>
                    <a:lstStyle/>
                    <a:p>
                      <a:pPr algn="r"/>
                      <a:r>
                        <a:rPr lang="en-US"/>
                        <a:t>512 (5x)</a:t>
                      </a:r>
                    </a:p>
                  </a:txBody>
                  <a:tcPr>
                    <a:solidFill>
                      <a:schemeClr val="accent3"/>
                    </a:solidFill>
                  </a:tcPr>
                </a:tc>
                <a:tc>
                  <a:txBody>
                    <a:bodyPr/>
                    <a:lstStyle/>
                    <a:p>
                      <a:pPr algn="r"/>
                      <a:r>
                        <a:rPr lang="en-US"/>
                        <a:t>1.2 TB</a:t>
                      </a:r>
                    </a:p>
                  </a:txBody>
                  <a:tcPr/>
                </a:tc>
                <a:tc>
                  <a:txBody>
                    <a:bodyPr/>
                    <a:lstStyle/>
                    <a:p>
                      <a:pPr algn="r"/>
                      <a:r>
                        <a:rPr lang="en-US"/>
                        <a:t>6 TB</a:t>
                      </a:r>
                    </a:p>
                  </a:txBody>
                  <a:tcPr>
                    <a:solidFill>
                      <a:schemeClr val="accent3"/>
                    </a:solidFill>
                  </a:tcPr>
                </a:tc>
                <a:extLst>
                  <a:ext uri="{0D108BD9-81ED-4DB2-BD59-A6C34878D82A}">
                    <a16:rowId xmlns:a16="http://schemas.microsoft.com/office/drawing/2014/main" val="378629317"/>
                  </a:ext>
                </a:extLst>
              </a:tr>
              <a:tr h="370840">
                <a:tc>
                  <a:txBody>
                    <a:bodyPr/>
                    <a:lstStyle/>
                    <a:p>
                      <a:r>
                        <a:rPr lang="en-US"/>
                        <a:t>S3</a:t>
                      </a:r>
                    </a:p>
                  </a:txBody>
                  <a:tcPr/>
                </a:tc>
                <a:tc>
                  <a:txBody>
                    <a:bodyPr/>
                    <a:lstStyle/>
                    <a:p>
                      <a:pPr algn="r"/>
                      <a:r>
                        <a:rPr lang="en-US"/>
                        <a:t>36</a:t>
                      </a:r>
                    </a:p>
                  </a:txBody>
                  <a:tcPr/>
                </a:tc>
                <a:tc>
                  <a:txBody>
                    <a:bodyPr/>
                    <a:lstStyle/>
                    <a:p>
                      <a:pPr algn="r"/>
                      <a:r>
                        <a:rPr lang="en-US"/>
                        <a:t>300 (8.3x)</a:t>
                      </a:r>
                    </a:p>
                  </a:txBody>
                  <a:tcPr>
                    <a:solidFill>
                      <a:schemeClr val="accent3"/>
                    </a:solidFill>
                  </a:tcPr>
                </a:tc>
                <a:tc>
                  <a:txBody>
                    <a:bodyPr/>
                    <a:lstStyle/>
                    <a:p>
                      <a:pPr algn="r"/>
                      <a:r>
                        <a:rPr lang="en-US"/>
                        <a:t>200</a:t>
                      </a:r>
                    </a:p>
                  </a:txBody>
                  <a:tcPr/>
                </a:tc>
                <a:tc>
                  <a:txBody>
                    <a:bodyPr/>
                    <a:lstStyle/>
                    <a:p>
                      <a:pPr algn="r"/>
                      <a:r>
                        <a:rPr lang="en-US"/>
                        <a:t>1024 (5x)</a:t>
                      </a:r>
                    </a:p>
                  </a:txBody>
                  <a:tcPr>
                    <a:solidFill>
                      <a:schemeClr val="accent3"/>
                    </a:solidFill>
                  </a:tcPr>
                </a:tc>
                <a:tc>
                  <a:txBody>
                    <a:bodyPr/>
                    <a:lstStyle/>
                    <a:p>
                      <a:pPr algn="r"/>
                      <a:r>
                        <a:rPr lang="en-US"/>
                        <a:t>2.4 TB</a:t>
                      </a:r>
                    </a:p>
                  </a:txBody>
                  <a:tcPr/>
                </a:tc>
                <a:tc>
                  <a:txBody>
                    <a:bodyPr/>
                    <a:lstStyle/>
                    <a:p>
                      <a:pPr algn="r"/>
                      <a:r>
                        <a:rPr lang="en-US"/>
                        <a:t>12 TB</a:t>
                      </a:r>
                    </a:p>
                  </a:txBody>
                  <a:tcPr>
                    <a:solidFill>
                      <a:schemeClr val="accent3"/>
                    </a:solidFill>
                  </a:tcPr>
                </a:tc>
                <a:extLst>
                  <a:ext uri="{0D108BD9-81ED-4DB2-BD59-A6C34878D82A}">
                    <a16:rowId xmlns:a16="http://schemas.microsoft.com/office/drawing/2014/main" val="1530370897"/>
                  </a:ext>
                </a:extLst>
              </a:tr>
              <a:tr h="370840">
                <a:tc>
                  <a:txBody>
                    <a:bodyPr/>
                    <a:lstStyle/>
                    <a:p>
                      <a:r>
                        <a:rPr lang="en-US"/>
                        <a:t>L1</a:t>
                      </a:r>
                    </a:p>
                  </a:txBody>
                  <a:tcPr/>
                </a:tc>
                <a:tc>
                  <a:txBody>
                    <a:bodyPr/>
                    <a:lstStyle/>
                    <a:p>
                      <a:pPr algn="r"/>
                      <a:r>
                        <a:rPr lang="en-US"/>
                        <a:t>12</a:t>
                      </a:r>
                    </a:p>
                  </a:txBody>
                  <a:tcPr/>
                </a:tc>
                <a:tc>
                  <a:txBody>
                    <a:bodyPr/>
                    <a:lstStyle/>
                    <a:p>
                      <a:pPr algn="r"/>
                      <a:r>
                        <a:rPr lang="en-US"/>
                        <a:t>150 (12.5x)</a:t>
                      </a:r>
                    </a:p>
                  </a:txBody>
                  <a:tcPr>
                    <a:solidFill>
                      <a:schemeClr val="accent3"/>
                    </a:solidFill>
                  </a:tcPr>
                </a:tc>
                <a:tc>
                  <a:txBody>
                    <a:bodyPr/>
                    <a:lstStyle/>
                    <a:p>
                      <a:pPr algn="r"/>
                      <a:r>
                        <a:rPr lang="en-US"/>
                        <a:t>1024</a:t>
                      </a:r>
                    </a:p>
                  </a:txBody>
                  <a:tcPr/>
                </a:tc>
                <a:tc>
                  <a:txBody>
                    <a:bodyPr/>
                    <a:lstStyle/>
                    <a:p>
                      <a:pPr algn="r"/>
                      <a:r>
                        <a:rPr lang="en-US"/>
                        <a:t>2048 (2x)</a:t>
                      </a:r>
                    </a:p>
                  </a:txBody>
                  <a:tcPr>
                    <a:solidFill>
                      <a:schemeClr val="accent3"/>
                    </a:solidFill>
                  </a:tcPr>
                </a:tc>
                <a:tc>
                  <a:txBody>
                    <a:bodyPr/>
                    <a:lstStyle/>
                    <a:p>
                      <a:pPr algn="r"/>
                      <a:r>
                        <a:rPr lang="en-US"/>
                        <a:t>12 TB</a:t>
                      </a:r>
                    </a:p>
                  </a:txBody>
                  <a:tcPr/>
                </a:tc>
                <a:tc>
                  <a:txBody>
                    <a:bodyPr/>
                    <a:lstStyle/>
                    <a:p>
                      <a:pPr algn="r"/>
                      <a:r>
                        <a:rPr lang="en-US"/>
                        <a:t>24 TB</a:t>
                      </a:r>
                    </a:p>
                  </a:txBody>
                  <a:tcPr>
                    <a:solidFill>
                      <a:schemeClr val="accent3"/>
                    </a:solidFill>
                  </a:tcPr>
                </a:tc>
                <a:extLst>
                  <a:ext uri="{0D108BD9-81ED-4DB2-BD59-A6C34878D82A}">
                    <a16:rowId xmlns:a16="http://schemas.microsoft.com/office/drawing/2014/main" val="2754519630"/>
                  </a:ext>
                </a:extLst>
              </a:tr>
              <a:tr h="370840">
                <a:tc>
                  <a:txBody>
                    <a:bodyPr/>
                    <a:lstStyle/>
                    <a:p>
                      <a:r>
                        <a:rPr lang="en-US"/>
                        <a:t>L2</a:t>
                      </a:r>
                    </a:p>
                  </a:txBody>
                  <a:tcPr/>
                </a:tc>
                <a:tc>
                  <a:txBody>
                    <a:bodyPr/>
                    <a:lstStyle/>
                    <a:p>
                      <a:pPr algn="r"/>
                      <a:r>
                        <a:rPr lang="en-US"/>
                        <a:t>36</a:t>
                      </a:r>
                    </a:p>
                  </a:txBody>
                  <a:tcPr/>
                </a:tc>
                <a:tc>
                  <a:txBody>
                    <a:bodyPr/>
                    <a:lstStyle/>
                    <a:p>
                      <a:pPr algn="r"/>
                      <a:r>
                        <a:rPr lang="en-US"/>
                        <a:t>300 (8.3x)</a:t>
                      </a:r>
                    </a:p>
                  </a:txBody>
                  <a:tcPr>
                    <a:solidFill>
                      <a:schemeClr val="accent3"/>
                    </a:solidFill>
                  </a:tcPr>
                </a:tc>
                <a:tc>
                  <a:txBody>
                    <a:bodyPr/>
                    <a:lstStyle/>
                    <a:p>
                      <a:pPr algn="r"/>
                      <a:r>
                        <a:rPr lang="en-US"/>
                        <a:t>2048</a:t>
                      </a:r>
                    </a:p>
                  </a:txBody>
                  <a:tcPr/>
                </a:tc>
                <a:tc>
                  <a:txBody>
                    <a:bodyPr/>
                    <a:lstStyle/>
                    <a:p>
                      <a:pPr algn="r"/>
                      <a:r>
                        <a:rPr lang="en-US"/>
                        <a:t>4096 (2x)</a:t>
                      </a:r>
                    </a:p>
                  </a:txBody>
                  <a:tcPr>
                    <a:solidFill>
                      <a:schemeClr val="accent3"/>
                    </a:solidFill>
                  </a:tcPr>
                </a:tc>
                <a:tc>
                  <a:txBody>
                    <a:bodyPr/>
                    <a:lstStyle/>
                    <a:p>
                      <a:pPr algn="r"/>
                      <a:r>
                        <a:rPr lang="en-US"/>
                        <a:t>24 TB</a:t>
                      </a:r>
                    </a:p>
                  </a:txBody>
                  <a:tcPr/>
                </a:tc>
                <a:tc>
                  <a:txBody>
                    <a:bodyPr/>
                    <a:lstStyle/>
                    <a:p>
                      <a:pPr algn="r"/>
                      <a:r>
                        <a:rPr lang="en-US"/>
                        <a:t>48 TB</a:t>
                      </a:r>
                    </a:p>
                  </a:txBody>
                  <a:tcPr>
                    <a:solidFill>
                      <a:schemeClr val="accent3"/>
                    </a:solidFill>
                  </a:tcPr>
                </a:tc>
                <a:extLst>
                  <a:ext uri="{0D108BD9-81ED-4DB2-BD59-A6C34878D82A}">
                    <a16:rowId xmlns:a16="http://schemas.microsoft.com/office/drawing/2014/main" val="3981408772"/>
                  </a:ext>
                </a:extLst>
              </a:tr>
            </a:tbl>
          </a:graphicData>
        </a:graphic>
      </p:graphicFrame>
      <p:sp>
        <p:nvSpPr>
          <p:cNvPr id="5" name="TextBox 4">
            <a:extLst>
              <a:ext uri="{FF2B5EF4-FFF2-40B4-BE49-F238E27FC236}">
                <a16:creationId xmlns:a16="http://schemas.microsoft.com/office/drawing/2014/main" id="{E0036C79-8930-813C-FD75-E0053AEAD120}"/>
              </a:ext>
            </a:extLst>
          </p:cNvPr>
          <p:cNvSpPr txBox="1"/>
          <p:nvPr/>
        </p:nvSpPr>
        <p:spPr>
          <a:xfrm>
            <a:off x="584200" y="5761670"/>
            <a:ext cx="7253076" cy="635559"/>
          </a:xfrm>
          <a:prstGeom prst="rect">
            <a:avLst/>
          </a:prstGeom>
          <a:noFill/>
        </p:spPr>
        <p:txBody>
          <a:bodyPr wrap="none" rtlCol="0">
            <a:spAutoFit/>
          </a:bodyPr>
          <a:lstStyle/>
          <a:p>
            <a:pPr marL="285750" indent="-285750">
              <a:buFont typeface="Wingdings" panose="05000000000000000000" pitchFamily="2" charset="2"/>
              <a:buChar char="à"/>
            </a:pPr>
            <a:r>
              <a:rPr lang="en-US"/>
              <a:t>Basic SKU now supports up to 3 partitions, up from a single partition</a:t>
            </a:r>
          </a:p>
          <a:p>
            <a:pPr marL="285750" indent="-285750">
              <a:buFont typeface="Wingdings" panose="05000000000000000000" pitchFamily="2" charset="2"/>
              <a:buChar char="à"/>
            </a:pPr>
            <a:r>
              <a:rPr lang="en-US"/>
              <a:t>Limits are GB/partition</a:t>
            </a:r>
          </a:p>
        </p:txBody>
      </p:sp>
    </p:spTree>
    <p:extLst>
      <p:ext uri="{BB962C8B-B14F-4D97-AF65-F5344CB8AC3E}">
        <p14:creationId xmlns:p14="http://schemas.microsoft.com/office/powerpoint/2010/main" val="31058133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p:txBody>
          <a:bodyPr wrap="square" anchor="t">
            <a:normAutofit/>
          </a:bodyPr>
          <a:lstStyle/>
          <a:p>
            <a:pPr algn="ctr"/>
            <a:r>
              <a:rPr lang="en-US"/>
              <a:t>Incorporating domain knowledge</a:t>
            </a:r>
          </a:p>
        </p:txBody>
      </p:sp>
      <p:sp>
        <p:nvSpPr>
          <p:cNvPr id="20" name="Graphic 13" descr="Chat with gear icon">
            <a:extLst>
              <a:ext uri="{FF2B5EF4-FFF2-40B4-BE49-F238E27FC236}">
                <a16:creationId xmlns:a16="http://schemas.microsoft.com/office/drawing/2014/main" id="{5D8E2E9E-6143-9973-A3F7-F22BC81E55C4}"/>
              </a:ext>
            </a:extLst>
          </p:cNvPr>
          <p:cNvSpPr/>
          <p:nvPr/>
        </p:nvSpPr>
        <p:spPr>
          <a:xfrm>
            <a:off x="2209634" y="2050027"/>
            <a:ext cx="493495" cy="488922"/>
          </a:xfrm>
          <a:custGeom>
            <a:avLst/>
            <a:gdLst>
              <a:gd name="connsiteX0" fmla="*/ 231767 w 482444"/>
              <a:gd name="connsiteY0" fmla="*/ 0 h 477972"/>
              <a:gd name="connsiteX1" fmla="*/ 463534 w 482444"/>
              <a:gd name="connsiteY1" fmla="*/ 231767 h 477972"/>
              <a:gd name="connsiteX2" fmla="*/ 462838 w 482444"/>
              <a:gd name="connsiteY2" fmla="*/ 249844 h 477972"/>
              <a:gd name="connsiteX3" fmla="*/ 249845 w 482444"/>
              <a:gd name="connsiteY3" fmla="*/ 254700 h 477972"/>
              <a:gd name="connsiteX4" fmla="*/ 249845 w 482444"/>
              <a:gd name="connsiteY4" fmla="*/ 462838 h 477972"/>
              <a:gd name="connsiteX5" fmla="*/ 124111 w 482444"/>
              <a:gd name="connsiteY5" fmla="*/ 437066 h 477972"/>
              <a:gd name="connsiteX6" fmla="*/ 24683 w 482444"/>
              <a:gd name="connsiteY6" fmla="*/ 462954 h 477972"/>
              <a:gd name="connsiteX7" fmla="*/ 695 w 482444"/>
              <a:gd name="connsiteY7" fmla="*/ 448784 h 477972"/>
              <a:gd name="connsiteX8" fmla="*/ 695 w 482444"/>
              <a:gd name="connsiteY8" fmla="*/ 438966 h 477972"/>
              <a:gd name="connsiteX9" fmla="*/ 26561 w 482444"/>
              <a:gd name="connsiteY9" fmla="*/ 339561 h 477972"/>
              <a:gd name="connsiteX10" fmla="*/ 0 w 482444"/>
              <a:gd name="connsiteY10" fmla="*/ 231767 h 477972"/>
              <a:gd name="connsiteX11" fmla="*/ 231767 w 482444"/>
              <a:gd name="connsiteY11" fmla="*/ 0 h 477972"/>
              <a:gd name="connsiteX12" fmla="*/ 284563 w 482444"/>
              <a:gd name="connsiteY12" fmla="*/ 277564 h 477972"/>
              <a:gd name="connsiteX13" fmla="*/ 252881 w 482444"/>
              <a:gd name="connsiteY13" fmla="*/ 334954 h 477972"/>
              <a:gd name="connsiteX14" fmla="*/ 251166 w 482444"/>
              <a:gd name="connsiteY14" fmla="*/ 335413 h 477972"/>
              <a:gd name="connsiteX15" fmla="*/ 237631 w 482444"/>
              <a:gd name="connsiteY15" fmla="*/ 338750 h 477972"/>
              <a:gd name="connsiteX16" fmla="*/ 237770 w 482444"/>
              <a:gd name="connsiteY16" fmla="*/ 380630 h 477972"/>
              <a:gd name="connsiteX17" fmla="*/ 250285 w 482444"/>
              <a:gd name="connsiteY17" fmla="*/ 383643 h 477972"/>
              <a:gd name="connsiteX18" fmla="*/ 284494 w 482444"/>
              <a:gd name="connsiteY18" fmla="*/ 439562 h 477972"/>
              <a:gd name="connsiteX19" fmla="*/ 283891 w 482444"/>
              <a:gd name="connsiteY19" fmla="*/ 441817 h 477972"/>
              <a:gd name="connsiteX20" fmla="*/ 279557 w 482444"/>
              <a:gd name="connsiteY20" fmla="*/ 456464 h 477972"/>
              <a:gd name="connsiteX21" fmla="*/ 313951 w 482444"/>
              <a:gd name="connsiteY21" fmla="*/ 477833 h 477972"/>
              <a:gd name="connsiteX22" fmla="*/ 325401 w 482444"/>
              <a:gd name="connsiteY22" fmla="*/ 465781 h 477972"/>
              <a:gd name="connsiteX23" fmla="*/ 390933 w 482444"/>
              <a:gd name="connsiteY23" fmla="*/ 464148 h 477972"/>
              <a:gd name="connsiteX24" fmla="*/ 392590 w 482444"/>
              <a:gd name="connsiteY24" fmla="*/ 465805 h 477972"/>
              <a:gd name="connsiteX25" fmla="*/ 404132 w 482444"/>
              <a:gd name="connsiteY25" fmla="*/ 477972 h 477972"/>
              <a:gd name="connsiteX26" fmla="*/ 438503 w 482444"/>
              <a:gd name="connsiteY26" fmla="*/ 456812 h 477972"/>
              <a:gd name="connsiteX27" fmla="*/ 433914 w 482444"/>
              <a:gd name="connsiteY27" fmla="*/ 440913 h 477972"/>
              <a:gd name="connsiteX28" fmla="*/ 465596 w 482444"/>
              <a:gd name="connsiteY28" fmla="*/ 383523 h 477972"/>
              <a:gd name="connsiteX29" fmla="*/ 467311 w 482444"/>
              <a:gd name="connsiteY29" fmla="*/ 383064 h 477972"/>
              <a:gd name="connsiteX30" fmla="*/ 480847 w 482444"/>
              <a:gd name="connsiteY30" fmla="*/ 379727 h 477972"/>
              <a:gd name="connsiteX31" fmla="*/ 480707 w 482444"/>
              <a:gd name="connsiteY31" fmla="*/ 337823 h 477972"/>
              <a:gd name="connsiteX32" fmla="*/ 468192 w 482444"/>
              <a:gd name="connsiteY32" fmla="*/ 334810 h 477972"/>
              <a:gd name="connsiteX33" fmla="*/ 433983 w 482444"/>
              <a:gd name="connsiteY33" fmla="*/ 278892 h 477972"/>
              <a:gd name="connsiteX34" fmla="*/ 434586 w 482444"/>
              <a:gd name="connsiteY34" fmla="*/ 276637 h 477972"/>
              <a:gd name="connsiteX35" fmla="*/ 438920 w 482444"/>
              <a:gd name="connsiteY35" fmla="*/ 262035 h 477972"/>
              <a:gd name="connsiteX36" fmla="*/ 404526 w 482444"/>
              <a:gd name="connsiteY36" fmla="*/ 240667 h 477972"/>
              <a:gd name="connsiteX37" fmla="*/ 393100 w 482444"/>
              <a:gd name="connsiteY37" fmla="*/ 252672 h 477972"/>
              <a:gd name="connsiteX38" fmla="*/ 327568 w 482444"/>
              <a:gd name="connsiteY38" fmla="*/ 254352 h 477972"/>
              <a:gd name="connsiteX39" fmla="*/ 325887 w 482444"/>
              <a:gd name="connsiteY39" fmla="*/ 252672 h 477972"/>
              <a:gd name="connsiteX40" fmla="*/ 314345 w 482444"/>
              <a:gd name="connsiteY40" fmla="*/ 240504 h 477972"/>
              <a:gd name="connsiteX41" fmla="*/ 279974 w 482444"/>
              <a:gd name="connsiteY41" fmla="*/ 261641 h 477972"/>
              <a:gd name="connsiteX42" fmla="*/ 284563 w 482444"/>
              <a:gd name="connsiteY42" fmla="*/ 277564 h 477972"/>
              <a:gd name="connsiteX43" fmla="*/ 359239 w 482444"/>
              <a:gd name="connsiteY43" fmla="*/ 324473 h 477972"/>
              <a:gd name="connsiteX44" fmla="*/ 392845 w 482444"/>
              <a:gd name="connsiteY44" fmla="*/ 359238 h 477972"/>
              <a:gd name="connsiteX45" fmla="*/ 359239 w 482444"/>
              <a:gd name="connsiteY45" fmla="*/ 394003 h 477972"/>
              <a:gd name="connsiteX46" fmla="*/ 325632 w 482444"/>
              <a:gd name="connsiteY46" fmla="*/ 359238 h 477972"/>
              <a:gd name="connsiteX47" fmla="*/ 359239 w 482444"/>
              <a:gd name="connsiteY47" fmla="*/ 324473 h 477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82444" h="477972">
                <a:moveTo>
                  <a:pt x="231767" y="0"/>
                </a:moveTo>
                <a:cubicBezTo>
                  <a:pt x="359772" y="0"/>
                  <a:pt x="463534" y="103762"/>
                  <a:pt x="463534" y="231767"/>
                </a:cubicBezTo>
                <a:cubicBezTo>
                  <a:pt x="463534" y="237862"/>
                  <a:pt x="463302" y="243888"/>
                  <a:pt x="462838" y="249844"/>
                </a:cubicBezTo>
                <a:cubicBezTo>
                  <a:pt x="402681" y="192369"/>
                  <a:pt x="307320" y="194543"/>
                  <a:pt x="249845" y="254700"/>
                </a:cubicBezTo>
                <a:cubicBezTo>
                  <a:pt x="194214" y="312927"/>
                  <a:pt x="194214" y="404611"/>
                  <a:pt x="249845" y="462838"/>
                </a:cubicBezTo>
                <a:cubicBezTo>
                  <a:pt x="206340" y="466305"/>
                  <a:pt x="162744" y="457368"/>
                  <a:pt x="124111" y="437066"/>
                </a:cubicBezTo>
                <a:lnTo>
                  <a:pt x="24683" y="462954"/>
                </a:lnTo>
                <a:cubicBezTo>
                  <a:pt x="14147" y="465666"/>
                  <a:pt x="3407" y="459322"/>
                  <a:pt x="695" y="448784"/>
                </a:cubicBezTo>
                <a:cubicBezTo>
                  <a:pt x="-133" y="445565"/>
                  <a:pt x="-133" y="442185"/>
                  <a:pt x="695" y="438966"/>
                </a:cubicBezTo>
                <a:lnTo>
                  <a:pt x="26561" y="339561"/>
                </a:lnTo>
                <a:cubicBezTo>
                  <a:pt x="9069" y="306326"/>
                  <a:pt x="-48" y="269324"/>
                  <a:pt x="0" y="231767"/>
                </a:cubicBezTo>
                <a:cubicBezTo>
                  <a:pt x="0" y="103762"/>
                  <a:pt x="103762" y="0"/>
                  <a:pt x="231767" y="0"/>
                </a:cubicBezTo>
                <a:close/>
                <a:moveTo>
                  <a:pt x="284563" y="277564"/>
                </a:moveTo>
                <a:cubicBezTo>
                  <a:pt x="291662" y="302161"/>
                  <a:pt x="277478" y="327855"/>
                  <a:pt x="252881" y="334954"/>
                </a:cubicBezTo>
                <a:cubicBezTo>
                  <a:pt x="252313" y="335116"/>
                  <a:pt x="251741" y="335271"/>
                  <a:pt x="251166" y="335413"/>
                </a:cubicBezTo>
                <a:lnTo>
                  <a:pt x="237631" y="338750"/>
                </a:lnTo>
                <a:cubicBezTo>
                  <a:pt x="235461" y="352631"/>
                  <a:pt x="235508" y="366766"/>
                  <a:pt x="237770" y="380630"/>
                </a:cubicBezTo>
                <a:lnTo>
                  <a:pt x="250285" y="383643"/>
                </a:lnTo>
                <a:cubicBezTo>
                  <a:pt x="275174" y="389639"/>
                  <a:pt x="290490" y="414675"/>
                  <a:pt x="284494" y="439562"/>
                </a:cubicBezTo>
                <a:cubicBezTo>
                  <a:pt x="284313" y="440320"/>
                  <a:pt x="284111" y="441071"/>
                  <a:pt x="283891" y="441817"/>
                </a:cubicBezTo>
                <a:lnTo>
                  <a:pt x="279557" y="456464"/>
                </a:lnTo>
                <a:cubicBezTo>
                  <a:pt x="289755" y="465411"/>
                  <a:pt x="301343" y="472665"/>
                  <a:pt x="313951" y="477833"/>
                </a:cubicBezTo>
                <a:lnTo>
                  <a:pt x="325401" y="465781"/>
                </a:lnTo>
                <a:cubicBezTo>
                  <a:pt x="343045" y="447233"/>
                  <a:pt x="372387" y="446503"/>
                  <a:pt x="390933" y="464148"/>
                </a:cubicBezTo>
                <a:cubicBezTo>
                  <a:pt x="391500" y="464685"/>
                  <a:pt x="392052" y="465239"/>
                  <a:pt x="392590" y="465805"/>
                </a:cubicBezTo>
                <a:lnTo>
                  <a:pt x="404132" y="477972"/>
                </a:lnTo>
                <a:cubicBezTo>
                  <a:pt x="416682" y="472869"/>
                  <a:pt x="428296" y="465719"/>
                  <a:pt x="438503" y="456812"/>
                </a:cubicBezTo>
                <a:lnTo>
                  <a:pt x="433914" y="440913"/>
                </a:lnTo>
                <a:cubicBezTo>
                  <a:pt x="426815" y="416316"/>
                  <a:pt x="440999" y="390622"/>
                  <a:pt x="465596" y="383523"/>
                </a:cubicBezTo>
                <a:cubicBezTo>
                  <a:pt x="466164" y="383361"/>
                  <a:pt x="466737" y="383205"/>
                  <a:pt x="467311" y="383064"/>
                </a:cubicBezTo>
                <a:lnTo>
                  <a:pt x="480847" y="379727"/>
                </a:lnTo>
                <a:cubicBezTo>
                  <a:pt x="483023" y="365839"/>
                  <a:pt x="482976" y="351694"/>
                  <a:pt x="480707" y="337823"/>
                </a:cubicBezTo>
                <a:lnTo>
                  <a:pt x="468192" y="334810"/>
                </a:lnTo>
                <a:cubicBezTo>
                  <a:pt x="443303" y="328814"/>
                  <a:pt x="427987" y="303779"/>
                  <a:pt x="433983" y="278892"/>
                </a:cubicBezTo>
                <a:cubicBezTo>
                  <a:pt x="434164" y="278134"/>
                  <a:pt x="434366" y="277383"/>
                  <a:pt x="434586" y="276637"/>
                </a:cubicBezTo>
                <a:lnTo>
                  <a:pt x="438920" y="262035"/>
                </a:lnTo>
                <a:cubicBezTo>
                  <a:pt x="428722" y="253052"/>
                  <a:pt x="417097" y="245830"/>
                  <a:pt x="404526" y="240667"/>
                </a:cubicBezTo>
                <a:lnTo>
                  <a:pt x="393100" y="252672"/>
                </a:lnTo>
                <a:cubicBezTo>
                  <a:pt x="375467" y="271232"/>
                  <a:pt x="346127" y="271985"/>
                  <a:pt x="327568" y="254352"/>
                </a:cubicBezTo>
                <a:cubicBezTo>
                  <a:pt x="326993" y="253808"/>
                  <a:pt x="326432" y="253247"/>
                  <a:pt x="325887" y="252672"/>
                </a:cubicBezTo>
                <a:lnTo>
                  <a:pt x="314345" y="240504"/>
                </a:lnTo>
                <a:cubicBezTo>
                  <a:pt x="301797" y="245599"/>
                  <a:pt x="290184" y="252742"/>
                  <a:pt x="279974" y="261641"/>
                </a:cubicBezTo>
                <a:lnTo>
                  <a:pt x="284563" y="277564"/>
                </a:lnTo>
                <a:close/>
                <a:moveTo>
                  <a:pt x="359239" y="324473"/>
                </a:moveTo>
                <a:cubicBezTo>
                  <a:pt x="377780" y="324473"/>
                  <a:pt x="392845" y="340048"/>
                  <a:pt x="392845" y="359238"/>
                </a:cubicBezTo>
                <a:cubicBezTo>
                  <a:pt x="392845" y="378429"/>
                  <a:pt x="377780" y="394003"/>
                  <a:pt x="359239" y="394003"/>
                </a:cubicBezTo>
                <a:cubicBezTo>
                  <a:pt x="340697" y="394003"/>
                  <a:pt x="325632" y="378429"/>
                  <a:pt x="325632" y="359238"/>
                </a:cubicBezTo>
                <a:cubicBezTo>
                  <a:pt x="325632" y="340048"/>
                  <a:pt x="340697" y="324473"/>
                  <a:pt x="359239" y="32447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13" name="Rounded Rectangle 5">
            <a:extLst>
              <a:ext uri="{FF2B5EF4-FFF2-40B4-BE49-F238E27FC236}">
                <a16:creationId xmlns:a16="http://schemas.microsoft.com/office/drawing/2014/main" id="{0799BF2B-8C16-DB20-31A4-0AF813ECCC7F}"/>
              </a:ext>
              <a:ext uri="{C183D7F6-B498-43B3-948B-1728B52AA6E4}">
                <adec:decorative xmlns:adec="http://schemas.microsoft.com/office/drawing/2017/decorative" val="1"/>
              </a:ext>
            </a:extLst>
          </p:cNvPr>
          <p:cNvSpPr/>
          <p:nvPr/>
        </p:nvSpPr>
        <p:spPr bwMode="auto">
          <a:xfrm>
            <a:off x="922963"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19" name="Oval 18">
            <a:extLst>
              <a:ext uri="{FF2B5EF4-FFF2-40B4-BE49-F238E27FC236}">
                <a16:creationId xmlns:a16="http://schemas.microsoft.com/office/drawing/2014/main" id="{A2193D5E-A2AB-3CB3-64CA-9593FE0BC3A5}"/>
              </a:ext>
              <a:ext uri="{C183D7F6-B498-43B3-948B-1728B52AA6E4}">
                <adec:decorative xmlns:adec="http://schemas.microsoft.com/office/drawing/2017/decorative" val="1"/>
              </a:ext>
            </a:extLst>
          </p:cNvPr>
          <p:cNvSpPr/>
          <p:nvPr/>
        </p:nvSpPr>
        <p:spPr bwMode="auto">
          <a:xfrm>
            <a:off x="1899497"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22" name="Graphic 18" descr="Brain icon">
            <a:extLst>
              <a:ext uri="{FF2B5EF4-FFF2-40B4-BE49-F238E27FC236}">
                <a16:creationId xmlns:a16="http://schemas.microsoft.com/office/drawing/2014/main" id="{DE9FA9BE-B5CA-8EED-4B1D-3722EE794A23}"/>
              </a:ext>
            </a:extLst>
          </p:cNvPr>
          <p:cNvSpPr/>
          <p:nvPr/>
        </p:nvSpPr>
        <p:spPr>
          <a:xfrm>
            <a:off x="2307535" y="2033272"/>
            <a:ext cx="522697" cy="522435"/>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4" name="TextBox 3">
            <a:extLst>
              <a:ext uri="{FF2B5EF4-FFF2-40B4-BE49-F238E27FC236}">
                <a16:creationId xmlns:a16="http://schemas.microsoft.com/office/drawing/2014/main" id="{91F0FE1B-09A4-5EAF-4672-4D9970936751}"/>
              </a:ext>
            </a:extLst>
          </p:cNvPr>
          <p:cNvSpPr txBox="1"/>
          <p:nvPr/>
        </p:nvSpPr>
        <p:spPr>
          <a:xfrm>
            <a:off x="922963" y="3429000"/>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Fine</a:t>
            </a:r>
            <a:br>
              <a:rPr lang="en-US" sz="2400">
                <a:latin typeface="Segoe UI Semibold"/>
              </a:rPr>
            </a:br>
            <a:r>
              <a:rPr lang="en-US" sz="2400">
                <a:latin typeface="Segoe UI Semibold"/>
              </a:rPr>
              <a:t>tuning</a:t>
            </a:r>
          </a:p>
        </p:txBody>
      </p:sp>
      <p:sp>
        <p:nvSpPr>
          <p:cNvPr id="11" name="TextBox 10">
            <a:extLst>
              <a:ext uri="{FF2B5EF4-FFF2-40B4-BE49-F238E27FC236}">
                <a16:creationId xmlns:a16="http://schemas.microsoft.com/office/drawing/2014/main" id="{33586446-7A6D-ADFA-498D-A2886788676D}"/>
              </a:ext>
            </a:extLst>
          </p:cNvPr>
          <p:cNvSpPr txBox="1"/>
          <p:nvPr/>
        </p:nvSpPr>
        <p:spPr>
          <a:xfrm>
            <a:off x="922963" y="4222932"/>
            <a:ext cx="3291840" cy="99719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skills</a:t>
            </a:r>
          </a:p>
          <a:p>
            <a:pPr lvl="0" algn="ctr" defTabSz="932304" fontAlgn="base">
              <a:lnSpc>
                <a:spcPct val="90000"/>
              </a:lnSpc>
              <a:spcBef>
                <a:spcPct val="0"/>
              </a:spcBef>
              <a:spcAft>
                <a:spcPct val="0"/>
              </a:spcAft>
              <a:defRPr/>
            </a:pPr>
            <a:r>
              <a:rPr lang="en-US" sz="1800"/>
              <a:t>(permanently)</a:t>
            </a:r>
          </a:p>
          <a:p>
            <a:pPr lvl="0" algn="ctr" defTabSz="932304" fontAlgn="base">
              <a:lnSpc>
                <a:spcPct val="90000"/>
              </a:lnSpc>
              <a:spcBef>
                <a:spcPct val="0"/>
              </a:spcBef>
              <a:spcAft>
                <a:spcPct val="0"/>
              </a:spcAft>
              <a:defRPr/>
            </a:pPr>
            <a:endParaRPr lang="en-US" sz="1800"/>
          </a:p>
          <a:p>
            <a:pPr lvl="0" algn="ctr" defTabSz="932304" fontAlgn="base">
              <a:lnSpc>
                <a:spcPct val="90000"/>
              </a:lnSpc>
              <a:spcBef>
                <a:spcPct val="0"/>
              </a:spcBef>
              <a:spcAft>
                <a:spcPct val="0"/>
              </a:spcAft>
              <a:defRPr/>
            </a:pPr>
            <a:r>
              <a:rPr lang="en-US" sz="1800"/>
              <a:t>⏰ 💵</a:t>
            </a:r>
          </a:p>
        </p:txBody>
      </p:sp>
      <p:sp>
        <p:nvSpPr>
          <p:cNvPr id="14" name="Rounded Rectangle 5">
            <a:extLst>
              <a:ext uri="{FF2B5EF4-FFF2-40B4-BE49-F238E27FC236}">
                <a16:creationId xmlns:a16="http://schemas.microsoft.com/office/drawing/2014/main" id="{FDB04B0F-6668-98D8-2FF8-EFC45C021656}"/>
              </a:ext>
              <a:ext uri="{C183D7F6-B498-43B3-948B-1728B52AA6E4}">
                <adec:decorative xmlns:adec="http://schemas.microsoft.com/office/drawing/2017/decorative" val="1"/>
              </a:ext>
            </a:extLst>
          </p:cNvPr>
          <p:cNvSpPr/>
          <p:nvPr/>
        </p:nvSpPr>
        <p:spPr bwMode="auto">
          <a:xfrm>
            <a:off x="8097447"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25" name="Oval 24">
            <a:extLst>
              <a:ext uri="{FF2B5EF4-FFF2-40B4-BE49-F238E27FC236}">
                <a16:creationId xmlns:a16="http://schemas.microsoft.com/office/drawing/2014/main" id="{52D621B0-CF60-9355-FB17-1BD9400D6690}"/>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21" name="Graphic 16" descr="Book with plus sign icon">
            <a:extLst>
              <a:ext uri="{FF2B5EF4-FFF2-40B4-BE49-F238E27FC236}">
                <a16:creationId xmlns:a16="http://schemas.microsoft.com/office/drawing/2014/main" id="{9BB6D89C-578F-9531-D800-1280C62E48CD}"/>
              </a:ext>
            </a:extLst>
          </p:cNvPr>
          <p:cNvSpPr/>
          <p:nvPr/>
        </p:nvSpPr>
        <p:spPr>
          <a:xfrm>
            <a:off x="9496945" y="2035745"/>
            <a:ext cx="492845" cy="517486"/>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sp>
        <p:nvSpPr>
          <p:cNvPr id="6" name="TextBox 5">
            <a:extLst>
              <a:ext uri="{FF2B5EF4-FFF2-40B4-BE49-F238E27FC236}">
                <a16:creationId xmlns:a16="http://schemas.microsoft.com/office/drawing/2014/main" id="{B0DC43D9-B570-94A4-AB85-334FEFB5B4FB}"/>
              </a:ext>
            </a:extLst>
          </p:cNvPr>
          <p:cNvSpPr txBox="1"/>
          <p:nvPr/>
        </p:nvSpPr>
        <p:spPr>
          <a:xfrm>
            <a:off x="8107504" y="3261775"/>
            <a:ext cx="3291840" cy="99719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Retrieval</a:t>
            </a:r>
            <a:br>
              <a:rPr lang="en-US" sz="2400">
                <a:latin typeface="Segoe UI Semibold"/>
              </a:rPr>
            </a:br>
            <a:r>
              <a:rPr lang="en-US" sz="2400">
                <a:latin typeface="Segoe UI Semibold"/>
              </a:rPr>
              <a:t>Augmented</a:t>
            </a:r>
          </a:p>
          <a:p>
            <a:pPr lvl="0" algn="ctr" defTabSz="932304" fontAlgn="base">
              <a:lnSpc>
                <a:spcPct val="90000"/>
              </a:lnSpc>
              <a:spcBef>
                <a:spcPct val="0"/>
              </a:spcBef>
              <a:spcAft>
                <a:spcPct val="0"/>
              </a:spcAft>
              <a:defRPr/>
            </a:pPr>
            <a:r>
              <a:rPr lang="en-US" sz="2400">
                <a:latin typeface="Segoe UI Semibold"/>
              </a:rPr>
              <a:t>Generation</a:t>
            </a:r>
          </a:p>
        </p:txBody>
      </p:sp>
      <p:sp>
        <p:nvSpPr>
          <p:cNvPr id="12" name="TextBox 11">
            <a:extLst>
              <a:ext uri="{FF2B5EF4-FFF2-40B4-BE49-F238E27FC236}">
                <a16:creationId xmlns:a16="http://schemas.microsoft.com/office/drawing/2014/main" id="{1EBF2F15-BC6D-693C-B214-525DAF1D464C}"/>
              </a:ext>
            </a:extLst>
          </p:cNvPr>
          <p:cNvSpPr txBox="1"/>
          <p:nvPr/>
        </p:nvSpPr>
        <p:spPr>
          <a:xfrm>
            <a:off x="8107504" y="4424459"/>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facts</a:t>
            </a:r>
          </a:p>
          <a:p>
            <a:pPr lvl="0" algn="ctr" defTabSz="932304" fontAlgn="base">
              <a:lnSpc>
                <a:spcPct val="90000"/>
              </a:lnSpc>
              <a:spcBef>
                <a:spcPct val="0"/>
              </a:spcBef>
              <a:spcAft>
                <a:spcPct val="0"/>
              </a:spcAft>
              <a:defRPr/>
            </a:pPr>
            <a:r>
              <a:rPr lang="en-US" sz="1800"/>
              <a:t>(temporarily)</a:t>
            </a:r>
          </a:p>
        </p:txBody>
      </p:sp>
      <p:sp>
        <p:nvSpPr>
          <p:cNvPr id="8" name="Oval 7">
            <a:extLst>
              <a:ext uri="{FF2B5EF4-FFF2-40B4-BE49-F238E27FC236}">
                <a16:creationId xmlns:a16="http://schemas.microsoft.com/office/drawing/2014/main" id="{83B9F687-5AE8-7163-7DCD-4DD0A9822A31}"/>
              </a:ext>
              <a:ext uri="{C183D7F6-B498-43B3-948B-1728B52AA6E4}">
                <adec:decorative xmlns:adec="http://schemas.microsoft.com/office/drawing/2017/decorative" val="1"/>
              </a:ext>
            </a:extLst>
          </p:cNvPr>
          <p:cNvSpPr/>
          <p:nvPr/>
        </p:nvSpPr>
        <p:spPr bwMode="auto">
          <a:xfrm>
            <a:off x="10357942" y="-1697572"/>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700" err="1">
              <a:solidFill>
                <a:srgbClr val="FFFFFF"/>
              </a:solidFill>
              <a:latin typeface="Segoe UI"/>
            </a:endParaRPr>
          </a:p>
        </p:txBody>
      </p:sp>
      <p:sp>
        <p:nvSpPr>
          <p:cNvPr id="9" name="Graphic 16" descr="Book with plus sign icon">
            <a:extLst>
              <a:ext uri="{FF2B5EF4-FFF2-40B4-BE49-F238E27FC236}">
                <a16:creationId xmlns:a16="http://schemas.microsoft.com/office/drawing/2014/main" id="{DC242482-D49D-5EA2-457D-4865EA8F360C}"/>
              </a:ext>
            </a:extLst>
          </p:cNvPr>
          <p:cNvSpPr/>
          <p:nvPr/>
        </p:nvSpPr>
        <p:spPr>
          <a:xfrm>
            <a:off x="10732353" y="-1396670"/>
            <a:ext cx="666991" cy="700339"/>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cxnSp>
        <p:nvCxnSpPr>
          <p:cNvPr id="15" name="Straight Connector 14">
            <a:extLst>
              <a:ext uri="{FF2B5EF4-FFF2-40B4-BE49-F238E27FC236}">
                <a16:creationId xmlns:a16="http://schemas.microsoft.com/office/drawing/2014/main" id="{E13E918F-3EA6-8072-8883-7611AB15E2CE}"/>
              </a:ext>
            </a:extLst>
          </p:cNvPr>
          <p:cNvCxnSpPr>
            <a:stCxn id="4" idx="3"/>
            <a:endCxn id="6" idx="1"/>
          </p:cNvCxnSpPr>
          <p:nvPr/>
        </p:nvCxnSpPr>
        <p:spPr>
          <a:xfrm flipV="1">
            <a:off x="4214803" y="3760373"/>
            <a:ext cx="3892701" cy="102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730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5E-6 7.40741E-7 L 5E-6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100"/>
                                  </p:stCondLst>
                                  <p:childTnLst>
                                    <p:animMotion origin="layout" path="M 0 -3.33333E-6 L 0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100"/>
                                  </p:stCondLst>
                                  <p:childTnLst>
                                    <p:animMotion origin="layout" path="M -3.54167E-6 7.40741E-7 L -3.54167E-6 0.03542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100"/>
                                  </p:stCondLst>
                                  <p:childTnLst>
                                    <p:animMotion origin="layout" path="M -4.16667E-7 -2.96296E-6 L -4.16667E-7 0.03542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200"/>
                                  </p:stCondLst>
                                  <p:childTnLst>
                                    <p:animMotion origin="layout" path="M 1.45833E-6 -7.40741E-7 L 1.45833E-6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42" presetClass="path" presetSubtype="0" decel="100000" fill="hold" grpId="1" nodeType="withEffect">
                                  <p:stCondLst>
                                    <p:cond delay="200"/>
                                  </p:stCondLst>
                                  <p:childTnLst>
                                    <p:animMotion origin="layout" path="M -3.54167E-6 7.40741E-7 L -3.54167E-6 0.03542 " pathEditMode="relative" rAng="0" ptsTypes="AA">
                                      <p:cBhvr>
                                        <p:cTn id="34" dur="700" spd="-100000" fill="hold"/>
                                        <p:tgtEl>
                                          <p:spTgt spid="6"/>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42" presetClass="path" presetSubtype="0" decel="100000" fill="hold" grpId="1" nodeType="withEffect">
                                  <p:stCondLst>
                                    <p:cond delay="200"/>
                                  </p:stCondLst>
                                  <p:childTnLst>
                                    <p:animMotion origin="layout" path="M 2.5E-6 -2.96296E-6 L 2.5E-6 0.03542 " pathEditMode="relative" rAng="0" ptsTypes="AA">
                                      <p:cBhvr>
                                        <p:cTn id="39" dur="700" spd="-100000" fill="hold"/>
                                        <p:tgtEl>
                                          <p:spTgt spid="1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grpId="1" nodeType="withEffect">
                                  <p:stCondLst>
                                    <p:cond delay="100"/>
                                  </p:stCondLst>
                                  <p:childTnLst>
                                    <p:animMotion origin="layout" path="M 0 -2.59259E-6 L 0 0.03542 " pathEditMode="relative" rAng="0" ptsTypes="AA">
                                      <p:cBhvr>
                                        <p:cTn id="44" dur="700" spd="-100000" fill="hold"/>
                                        <p:tgtEl>
                                          <p:spTgt spid="19"/>
                                        </p:tgtEl>
                                        <p:attrNameLst>
                                          <p:attrName>ppt_x</p:attrName>
                                          <p:attrName>ppt_y</p:attrName>
                                        </p:attrNameLst>
                                      </p:cBhvr>
                                      <p:rCtr x="0" y="1759"/>
                                    </p:animMotion>
                                  </p:childTnLst>
                                </p:cTn>
                              </p:par>
                              <p:par>
                                <p:cTn id="45" presetID="10" presetClass="entr" presetSubtype="0" fill="hold" grpId="0" nodeType="withEffect">
                                  <p:stCondLst>
                                    <p:cond delay="20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42" presetClass="path" presetSubtype="0" decel="100000" fill="hold" grpId="1" nodeType="withEffect">
                                  <p:stCondLst>
                                    <p:cond delay="200"/>
                                  </p:stCondLst>
                                  <p:childTnLst>
                                    <p:animMotion origin="layout" path="M 1.45833E-6 -7.40741E-7 L 1.45833E-6 0.03542 " pathEditMode="relative" rAng="0" ptsTypes="AA">
                                      <p:cBhvr>
                                        <p:cTn id="49" dur="700" spd="-100000" fill="hold"/>
                                        <p:tgtEl>
                                          <p:spTgt spid="25"/>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100"/>
                                  </p:stCondLst>
                                  <p:childTnLst>
                                    <p:animMotion origin="layout" path="M 0 -2.59259E-6 L 0 0.03542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childTnLst>
                                </p:cTn>
                              </p:par>
                              <p:par>
                                <p:cTn id="58" presetID="42" presetClass="path" presetSubtype="0" decel="100000" fill="hold" grpId="1" nodeType="withEffect">
                                  <p:stCondLst>
                                    <p:cond delay="200"/>
                                  </p:stCondLst>
                                  <p:childTnLst>
                                    <p:animMotion origin="layout" path="M 0 -2.59259E-6 L 0 0.03542 " pathEditMode="relative" rAng="0" ptsTypes="AA">
                                      <p:cBhvr>
                                        <p:cTn id="59" dur="700" spd="-100000" fill="hold"/>
                                        <p:tgtEl>
                                          <p:spTgt spid="14"/>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42" presetClass="path" presetSubtype="0" decel="100000" fill="hold" grpId="1" nodeType="withEffect">
                                  <p:stCondLst>
                                    <p:cond delay="100"/>
                                  </p:stCondLst>
                                  <p:childTnLst>
                                    <p:animMotion origin="layout" path="M 2.91667E-6 -1.48148E-6 L 2.91667E-6 0.03542 " pathEditMode="relative" rAng="0" ptsTypes="AA">
                                      <p:cBhvr>
                                        <p:cTn id="64" dur="700" spd="-100000" fill="hold"/>
                                        <p:tgtEl>
                                          <p:spTgt spid="8"/>
                                        </p:tgtEl>
                                        <p:attrNameLst>
                                          <p:attrName>ppt_x</p:attrName>
                                          <p:attrName>ppt_y</p:attrName>
                                        </p:attrNameLst>
                                      </p:cBhvr>
                                      <p:rCtr x="0" y="1782"/>
                                    </p:animMotion>
                                  </p:childTnLst>
                                </p:cTn>
                              </p:par>
                              <p:par>
                                <p:cTn id="65" presetID="10" presetClass="entr" presetSubtype="0" fill="hold" grpId="0" nodeType="withEffect">
                                  <p:stCondLst>
                                    <p:cond delay="20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par>
                                <p:cTn id="68" presetID="42" presetClass="path" presetSubtype="0" decel="100000" fill="hold" grpId="1" nodeType="withEffect">
                                  <p:stCondLst>
                                    <p:cond delay="200"/>
                                  </p:stCondLst>
                                  <p:childTnLst>
                                    <p:animMotion origin="layout" path="M -2.29167E-6 -3.7037E-6 L -2.29167E-6 0.03542 " pathEditMode="relative" rAng="0" ptsTypes="AA">
                                      <p:cBhvr>
                                        <p:cTn id="69" dur="700" spd="-100000" fill="hold"/>
                                        <p:tgtEl>
                                          <p:spTgt spid="9"/>
                                        </p:tgtEl>
                                        <p:attrNameLst>
                                          <p:attrName>ppt_x</p:attrName>
                                          <p:attrName>ppt_y</p:attrName>
                                        </p:attrNameLst>
                                      </p:cBhvr>
                                      <p:rCtr x="0" y="1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13" grpId="0" animBg="1"/>
      <p:bldP spid="13" grpId="1" animBg="1"/>
      <p:bldP spid="19" grpId="0" animBg="1"/>
      <p:bldP spid="19" grpId="1" animBg="1"/>
      <p:bldP spid="22" grpId="0" animBg="1"/>
      <p:bldP spid="22" grpId="1" animBg="1"/>
      <p:bldP spid="4" grpId="0"/>
      <p:bldP spid="4" grpId="1"/>
      <p:bldP spid="11" grpId="0"/>
      <p:bldP spid="11" grpId="1"/>
      <p:bldP spid="14" grpId="0" animBg="1"/>
      <p:bldP spid="14" grpId="1" animBg="1"/>
      <p:bldP spid="25" grpId="0" animBg="1"/>
      <p:bldP spid="25" grpId="1" animBg="1"/>
      <p:bldP spid="21" grpId="0" animBg="1"/>
      <p:bldP spid="21" grpId="1" animBg="1"/>
      <p:bldP spid="6" grpId="0"/>
      <p:bldP spid="6" grpId="1"/>
      <p:bldP spid="12" grpId="0"/>
      <p:bldP spid="12" grpId="1"/>
      <p:bldP spid="8" grpId="0" animBg="1"/>
      <p:bldP spid="8" grpId="1"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175992" cy="553998"/>
          </a:xfrm>
        </p:spPr>
        <p:txBody>
          <a:bodyPr/>
          <a:lstStyle/>
          <a:p>
            <a:r>
              <a:rPr lang="en-US">
                <a:cs typeface="Segoe UI"/>
              </a:rPr>
              <a:t>RAG: </a:t>
            </a:r>
            <a:r>
              <a:rPr lang="en-US">
                <a:gradFill>
                  <a:gsLst>
                    <a:gs pos="0">
                      <a:srgbClr val="0078D4"/>
                    </a:gs>
                    <a:gs pos="80000">
                      <a:srgbClr val="399A91"/>
                    </a:gs>
                  </a:gsLst>
                  <a:path path="circle">
                    <a:fillToRect l="100000" t="100000"/>
                  </a:path>
                </a:gradFill>
                <a:cs typeface="Segoe UI"/>
              </a:rPr>
              <a:t>R</a:t>
            </a:r>
            <a:r>
              <a:rPr lang="en-US">
                <a:cs typeface="Segoe UI"/>
              </a:rPr>
              <a:t>etrieval </a:t>
            </a:r>
            <a:r>
              <a:rPr lang="en-US">
                <a:gradFill>
                  <a:gsLst>
                    <a:gs pos="0">
                      <a:srgbClr val="C03BC4"/>
                    </a:gs>
                    <a:gs pos="80000">
                      <a:srgbClr val="0078D4"/>
                    </a:gs>
                  </a:gsLst>
                  <a:path path="circle">
                    <a:fillToRect l="100000" t="100000"/>
                  </a:path>
                </a:gradFill>
                <a:cs typeface="Segoe UI"/>
              </a:rPr>
              <a:t>A</a:t>
            </a:r>
            <a:r>
              <a:rPr lang="en-US">
                <a:cs typeface="Segoe UI"/>
              </a:rPr>
              <a:t>ugmented </a:t>
            </a:r>
            <a:r>
              <a:rPr lang="en-US">
                <a:gradFill>
                  <a:gsLst>
                    <a:gs pos="0">
                      <a:srgbClr val="FF5C39"/>
                    </a:gs>
                    <a:gs pos="80000">
                      <a:srgbClr val="C03BC4"/>
                    </a:gs>
                  </a:gsLst>
                  <a:path path="circle">
                    <a:fillToRect l="100000" t="100000"/>
                  </a:path>
                </a:gradFill>
                <a:cs typeface="Segoe UI"/>
              </a:rPr>
              <a:t>G</a:t>
            </a:r>
            <a:r>
              <a:rPr lang="en-US">
                <a:cs typeface="Segoe UI"/>
              </a:rPr>
              <a:t>eneration</a:t>
            </a:r>
            <a:endParaRPr lang="en-US"/>
          </a:p>
        </p:txBody>
      </p:sp>
      <p:grpSp>
        <p:nvGrpSpPr>
          <p:cNvPr id="14" name="Group 13" descr="Do my company perks cover underwater activities?&#10;">
            <a:extLst>
              <a:ext uri="{FF2B5EF4-FFF2-40B4-BE49-F238E27FC236}">
                <a16:creationId xmlns:a16="http://schemas.microsoft.com/office/drawing/2014/main" id="{B15D0127-E23C-F50A-D509-21C1B144D9D2}"/>
              </a:ext>
            </a:extLst>
          </p:cNvPr>
          <p:cNvGrpSpPr/>
          <p:nvPr/>
        </p:nvGrpSpPr>
        <p:grpSpPr>
          <a:xfrm>
            <a:off x="400474" y="1978178"/>
            <a:ext cx="2297083" cy="1175481"/>
            <a:chOff x="3131799" y="1978178"/>
            <a:chExt cx="2297083" cy="1175481"/>
          </a:xfrm>
        </p:grpSpPr>
        <p:sp>
          <p:nvSpPr>
            <p:cNvPr id="13" name="Freeform 12">
              <a:extLst>
                <a:ext uri="{FF2B5EF4-FFF2-40B4-BE49-F238E27FC236}">
                  <a16:creationId xmlns:a16="http://schemas.microsoft.com/office/drawing/2014/main" id="{938DD1C1-C719-D56C-B39E-F2B95D3854B3}"/>
                </a:ext>
                <a:ext uri="{C183D7F6-B498-43B3-948B-1728B52AA6E4}">
                  <adec:decorative xmlns:adec="http://schemas.microsoft.com/office/drawing/2017/decorative" val="1"/>
                </a:ext>
              </a:extLst>
            </p:cNvPr>
            <p:cNvSpPr/>
            <p:nvPr/>
          </p:nvSpPr>
          <p:spPr bwMode="auto">
            <a:xfrm>
              <a:off x="3131799" y="1978178"/>
              <a:ext cx="2297083" cy="1175481"/>
            </a:xfrm>
            <a:custGeom>
              <a:avLst/>
              <a:gdLst>
                <a:gd name="connsiteX0" fmla="*/ 152403 w 2297083"/>
                <a:gd name="connsiteY0" fmla="*/ 0 h 1175481"/>
                <a:gd name="connsiteX1" fmla="*/ 2144680 w 2297083"/>
                <a:gd name="connsiteY1" fmla="*/ 0 h 1175481"/>
                <a:gd name="connsiteX2" fmla="*/ 2297083 w 2297083"/>
                <a:gd name="connsiteY2" fmla="*/ 152403 h 1175481"/>
                <a:gd name="connsiteX3" fmla="*/ 2297083 w 2297083"/>
                <a:gd name="connsiteY3" fmla="*/ 761997 h 1175481"/>
                <a:gd name="connsiteX4" fmla="*/ 2144680 w 2297083"/>
                <a:gd name="connsiteY4" fmla="*/ 914400 h 1175481"/>
                <a:gd name="connsiteX5" fmla="*/ 1151457 w 2297083"/>
                <a:gd name="connsiteY5" fmla="*/ 914400 h 1175481"/>
                <a:gd name="connsiteX6" fmla="*/ 890376 w 2297083"/>
                <a:gd name="connsiteY6" fmla="*/ 1175481 h 1175481"/>
                <a:gd name="connsiteX7" fmla="*/ 890376 w 2297083"/>
                <a:gd name="connsiteY7" fmla="*/ 914400 h 1175481"/>
                <a:gd name="connsiteX8" fmla="*/ 152403 w 2297083"/>
                <a:gd name="connsiteY8" fmla="*/ 914400 h 1175481"/>
                <a:gd name="connsiteX9" fmla="*/ 0 w 2297083"/>
                <a:gd name="connsiteY9" fmla="*/ 761997 h 1175481"/>
                <a:gd name="connsiteX10" fmla="*/ 0 w 2297083"/>
                <a:gd name="connsiteY10" fmla="*/ 152403 h 1175481"/>
                <a:gd name="connsiteX11" fmla="*/ 152403 w 2297083"/>
                <a:gd name="connsiteY11" fmla="*/ 0 h 117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97083" h="1175481">
                  <a:moveTo>
                    <a:pt x="152403" y="0"/>
                  </a:moveTo>
                  <a:lnTo>
                    <a:pt x="2144680" y="0"/>
                  </a:lnTo>
                  <a:cubicBezTo>
                    <a:pt x="2228850" y="0"/>
                    <a:pt x="2297083" y="68233"/>
                    <a:pt x="2297083" y="152403"/>
                  </a:cubicBezTo>
                  <a:lnTo>
                    <a:pt x="2297083" y="761997"/>
                  </a:lnTo>
                  <a:cubicBezTo>
                    <a:pt x="2297083" y="846167"/>
                    <a:pt x="2228850" y="914400"/>
                    <a:pt x="2144680" y="914400"/>
                  </a:cubicBezTo>
                  <a:lnTo>
                    <a:pt x="1151457" y="914400"/>
                  </a:lnTo>
                  <a:lnTo>
                    <a:pt x="890376" y="1175481"/>
                  </a:lnTo>
                  <a:lnTo>
                    <a:pt x="890376" y="914400"/>
                  </a:lnTo>
                  <a:lnTo>
                    <a:pt x="152403" y="914400"/>
                  </a:lnTo>
                  <a:cubicBezTo>
                    <a:pt x="68233" y="914400"/>
                    <a:pt x="0" y="846167"/>
                    <a:pt x="0" y="761997"/>
                  </a:cubicBezTo>
                  <a:lnTo>
                    <a:pt x="0" y="152403"/>
                  </a:lnTo>
                  <a:cubicBezTo>
                    <a:pt x="0" y="68233"/>
                    <a:pt x="68233" y="0"/>
                    <a:pt x="152403"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2" name="Text Placeholder 5">
              <a:extLst>
                <a:ext uri="{FF2B5EF4-FFF2-40B4-BE49-F238E27FC236}">
                  <a16:creationId xmlns:a16="http://schemas.microsoft.com/office/drawing/2014/main" id="{C7A2E610-2FA7-617D-B27E-89FB4FA3B191}"/>
                </a:ext>
                <a:ext uri="{C183D7F6-B498-43B3-948B-1728B52AA6E4}">
                  <adec:decorative xmlns:adec="http://schemas.microsoft.com/office/drawing/2017/decorative" val="1"/>
                </a:ext>
              </a:extLst>
            </p:cNvPr>
            <p:cNvSpPr txBox="1">
              <a:spLocks/>
            </p:cNvSpPr>
            <p:nvPr/>
          </p:nvSpPr>
          <p:spPr>
            <a:xfrm>
              <a:off x="3147117" y="2092067"/>
              <a:ext cx="2266448" cy="686622"/>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Do my company perks cover underwater activities?</a:t>
              </a:r>
            </a:p>
          </p:txBody>
        </p:sp>
      </p:grpSp>
      <p:sp>
        <p:nvSpPr>
          <p:cNvPr id="41" name="Rounded Rectangle 5">
            <a:extLst>
              <a:ext uri="{FF2B5EF4-FFF2-40B4-BE49-F238E27FC236}">
                <a16:creationId xmlns:a16="http://schemas.microsoft.com/office/drawing/2014/main" id="{3BCA042F-0A84-147C-ED4B-93A2052B3F13}"/>
              </a:ext>
              <a:ext uri="{C183D7F6-B498-43B3-948B-1728B52AA6E4}">
                <adec:decorative xmlns:adec="http://schemas.microsoft.com/office/drawing/2017/decorative" val="1"/>
              </a:ext>
            </a:extLst>
          </p:cNvPr>
          <p:cNvSpPr/>
          <p:nvPr/>
        </p:nvSpPr>
        <p:spPr bwMode="auto">
          <a:xfrm>
            <a:off x="599815" y="3815013"/>
            <a:ext cx="1898415"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3" name="Graphic 31" descr="Person with chat icon">
            <a:extLst>
              <a:ext uri="{FF2B5EF4-FFF2-40B4-BE49-F238E27FC236}">
                <a16:creationId xmlns:a16="http://schemas.microsoft.com/office/drawing/2014/main" id="{305D067F-46C1-B981-BD1C-BCB4C3CCFA57}"/>
              </a:ext>
            </a:extLst>
          </p:cNvPr>
          <p:cNvSpPr/>
          <p:nvPr/>
        </p:nvSpPr>
        <p:spPr>
          <a:xfrm>
            <a:off x="1290850" y="4199030"/>
            <a:ext cx="516344" cy="570744"/>
          </a:xfrm>
          <a:custGeom>
            <a:avLst/>
            <a:gdLst>
              <a:gd name="connsiteX0" fmla="*/ 190150 w 516344"/>
              <a:gd name="connsiteY0" fmla="*/ 421201 h 570744"/>
              <a:gd name="connsiteX1" fmla="*/ 217924 w 516344"/>
              <a:gd name="connsiteY1" fmla="*/ 326058 h 570744"/>
              <a:gd name="connsiteX2" fmla="*/ 61146 w 516344"/>
              <a:gd name="connsiteY2" fmla="*/ 326058 h 570744"/>
              <a:gd name="connsiteX3" fmla="*/ 0 w 516344"/>
              <a:gd name="connsiteY3" fmla="*/ 387204 h 570744"/>
              <a:gd name="connsiteX4" fmla="*/ 0 w 516344"/>
              <a:gd name="connsiteY4" fmla="*/ 412206 h 570744"/>
              <a:gd name="connsiteX5" fmla="*/ 13860 w 516344"/>
              <a:gd name="connsiteY5" fmla="*/ 455578 h 570744"/>
              <a:gd name="connsiteX6" fmla="*/ 192678 w 516344"/>
              <a:gd name="connsiteY6" fmla="*/ 542813 h 570744"/>
              <a:gd name="connsiteX7" fmla="*/ 206864 w 516344"/>
              <a:gd name="connsiteY7" fmla="*/ 496261 h 570744"/>
              <a:gd name="connsiteX8" fmla="*/ 190150 w 516344"/>
              <a:gd name="connsiteY8" fmla="*/ 421201 h 570744"/>
              <a:gd name="connsiteX9" fmla="*/ 217354 w 516344"/>
              <a:gd name="connsiteY9" fmla="*/ 0 h 570744"/>
              <a:gd name="connsiteX10" fmla="*/ 353261 w 516344"/>
              <a:gd name="connsiteY10" fmla="*/ 135907 h 570744"/>
              <a:gd name="connsiteX11" fmla="*/ 217354 w 516344"/>
              <a:gd name="connsiteY11" fmla="*/ 271814 h 570744"/>
              <a:gd name="connsiteX12" fmla="*/ 81446 w 516344"/>
              <a:gd name="connsiteY12" fmla="*/ 135907 h 570744"/>
              <a:gd name="connsiteX13" fmla="*/ 217354 w 516344"/>
              <a:gd name="connsiteY13" fmla="*/ 0 h 570744"/>
              <a:gd name="connsiteX14" fmla="*/ 516344 w 516344"/>
              <a:gd name="connsiteY14" fmla="*/ 421201 h 570744"/>
              <a:gd name="connsiteX15" fmla="*/ 366898 w 516344"/>
              <a:gd name="connsiteY15" fmla="*/ 570745 h 570744"/>
              <a:gd name="connsiteX16" fmla="*/ 294370 w 516344"/>
              <a:gd name="connsiteY16" fmla="*/ 551999 h 570744"/>
              <a:gd name="connsiteX17" fmla="*/ 234937 w 516344"/>
              <a:gd name="connsiteY17" fmla="*/ 570071 h 570744"/>
              <a:gd name="connsiteX18" fmla="*/ 217979 w 516344"/>
              <a:gd name="connsiteY18" fmla="*/ 561032 h 570744"/>
              <a:gd name="connsiteX19" fmla="*/ 217979 w 516344"/>
              <a:gd name="connsiteY19" fmla="*/ 553113 h 570744"/>
              <a:gd name="connsiteX20" fmla="*/ 236078 w 516344"/>
              <a:gd name="connsiteY20" fmla="*/ 493679 h 570744"/>
              <a:gd name="connsiteX21" fmla="*/ 294408 w 516344"/>
              <a:gd name="connsiteY21" fmla="*/ 290468 h 570744"/>
              <a:gd name="connsiteX22" fmla="*/ 497620 w 516344"/>
              <a:gd name="connsiteY22" fmla="*/ 348796 h 570744"/>
              <a:gd name="connsiteX23" fmla="*/ 516344 w 516344"/>
              <a:gd name="connsiteY23" fmla="*/ 421174 h 570744"/>
              <a:gd name="connsiteX24" fmla="*/ 312470 w 516344"/>
              <a:gd name="connsiteY24" fmla="*/ 380437 h 570744"/>
              <a:gd name="connsiteX25" fmla="*/ 298882 w 516344"/>
              <a:gd name="connsiteY25" fmla="*/ 394025 h 570744"/>
              <a:gd name="connsiteX26" fmla="*/ 312470 w 516344"/>
              <a:gd name="connsiteY26" fmla="*/ 407613 h 570744"/>
              <a:gd name="connsiteX27" fmla="*/ 421228 w 516344"/>
              <a:gd name="connsiteY27" fmla="*/ 407613 h 570744"/>
              <a:gd name="connsiteX28" fmla="*/ 434816 w 516344"/>
              <a:gd name="connsiteY28" fmla="*/ 394025 h 570744"/>
              <a:gd name="connsiteX29" fmla="*/ 421228 w 516344"/>
              <a:gd name="connsiteY29" fmla="*/ 380437 h 570744"/>
              <a:gd name="connsiteX30" fmla="*/ 312524 w 516344"/>
              <a:gd name="connsiteY30" fmla="*/ 380437 h 570744"/>
              <a:gd name="connsiteX31" fmla="*/ 298882 w 516344"/>
              <a:gd name="connsiteY31" fmla="*/ 448377 h 570744"/>
              <a:gd name="connsiteX32" fmla="*/ 312470 w 516344"/>
              <a:gd name="connsiteY32" fmla="*/ 461965 h 570744"/>
              <a:gd name="connsiteX33" fmla="*/ 366822 w 516344"/>
              <a:gd name="connsiteY33" fmla="*/ 461965 h 570744"/>
              <a:gd name="connsiteX34" fmla="*/ 380410 w 516344"/>
              <a:gd name="connsiteY34" fmla="*/ 448377 h 570744"/>
              <a:gd name="connsiteX35" fmla="*/ 366822 w 516344"/>
              <a:gd name="connsiteY35" fmla="*/ 434789 h 570744"/>
              <a:gd name="connsiteX36" fmla="*/ 312470 w 516344"/>
              <a:gd name="connsiteY36" fmla="*/ 434789 h 570744"/>
              <a:gd name="connsiteX37" fmla="*/ 298882 w 516344"/>
              <a:gd name="connsiteY37" fmla="*/ 448377 h 570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6344" h="570744">
                <a:moveTo>
                  <a:pt x="190150" y="421201"/>
                </a:moveTo>
                <a:cubicBezTo>
                  <a:pt x="190150" y="386144"/>
                  <a:pt x="200341" y="353533"/>
                  <a:pt x="217924" y="326058"/>
                </a:cubicBezTo>
                <a:lnTo>
                  <a:pt x="61146" y="326058"/>
                </a:lnTo>
                <a:cubicBezTo>
                  <a:pt x="27376" y="326058"/>
                  <a:pt x="0" y="353435"/>
                  <a:pt x="0" y="387204"/>
                </a:cubicBezTo>
                <a:lnTo>
                  <a:pt x="0" y="412206"/>
                </a:lnTo>
                <a:cubicBezTo>
                  <a:pt x="0" y="427750"/>
                  <a:pt x="4837" y="442914"/>
                  <a:pt x="13860" y="455578"/>
                </a:cubicBezTo>
                <a:cubicBezTo>
                  <a:pt x="51988" y="509061"/>
                  <a:pt x="112155" y="538030"/>
                  <a:pt x="192678" y="542813"/>
                </a:cubicBezTo>
                <a:lnTo>
                  <a:pt x="206864" y="496261"/>
                </a:lnTo>
                <a:cubicBezTo>
                  <a:pt x="195830" y="472778"/>
                  <a:pt x="190123" y="447146"/>
                  <a:pt x="190150" y="421201"/>
                </a:cubicBezTo>
                <a:close/>
                <a:moveTo>
                  <a:pt x="217354" y="0"/>
                </a:moveTo>
                <a:cubicBezTo>
                  <a:pt x="292414" y="0"/>
                  <a:pt x="353261" y="60848"/>
                  <a:pt x="353261" y="135907"/>
                </a:cubicBezTo>
                <a:cubicBezTo>
                  <a:pt x="353261" y="210967"/>
                  <a:pt x="292414" y="271814"/>
                  <a:pt x="217354" y="271814"/>
                </a:cubicBezTo>
                <a:cubicBezTo>
                  <a:pt x="142294" y="271814"/>
                  <a:pt x="81446" y="210967"/>
                  <a:pt x="81446" y="135907"/>
                </a:cubicBezTo>
                <a:cubicBezTo>
                  <a:pt x="81446" y="60848"/>
                  <a:pt x="142294" y="0"/>
                  <a:pt x="217354" y="0"/>
                </a:cubicBezTo>
                <a:close/>
                <a:moveTo>
                  <a:pt x="516344" y="421201"/>
                </a:moveTo>
                <a:cubicBezTo>
                  <a:pt x="516371" y="503764"/>
                  <a:pt x="449461" y="570718"/>
                  <a:pt x="366898" y="570745"/>
                </a:cubicBezTo>
                <a:cubicBezTo>
                  <a:pt x="341521" y="570753"/>
                  <a:pt x="316562" y="564302"/>
                  <a:pt x="294370" y="551999"/>
                </a:cubicBezTo>
                <a:lnTo>
                  <a:pt x="234937" y="570071"/>
                </a:lnTo>
                <a:cubicBezTo>
                  <a:pt x="227757" y="572259"/>
                  <a:pt x="220166" y="568212"/>
                  <a:pt x="217979" y="561032"/>
                </a:cubicBezTo>
                <a:cubicBezTo>
                  <a:pt x="217193" y="558451"/>
                  <a:pt x="217193" y="555695"/>
                  <a:pt x="217979" y="553113"/>
                </a:cubicBezTo>
                <a:lnTo>
                  <a:pt x="236078" y="493679"/>
                </a:lnTo>
                <a:cubicBezTo>
                  <a:pt x="196069" y="421456"/>
                  <a:pt x="222186" y="330476"/>
                  <a:pt x="294408" y="290468"/>
                </a:cubicBezTo>
                <a:cubicBezTo>
                  <a:pt x="366631" y="250459"/>
                  <a:pt x="457611" y="276573"/>
                  <a:pt x="497620" y="348796"/>
                </a:cubicBezTo>
                <a:cubicBezTo>
                  <a:pt x="509890" y="370947"/>
                  <a:pt x="516333" y="395851"/>
                  <a:pt x="516344" y="421174"/>
                </a:cubicBezTo>
                <a:close/>
                <a:moveTo>
                  <a:pt x="312470" y="380437"/>
                </a:moveTo>
                <a:cubicBezTo>
                  <a:pt x="304966" y="380437"/>
                  <a:pt x="298882" y="386522"/>
                  <a:pt x="298882" y="394025"/>
                </a:cubicBezTo>
                <a:cubicBezTo>
                  <a:pt x="298882" y="401528"/>
                  <a:pt x="304966" y="407613"/>
                  <a:pt x="312470" y="407613"/>
                </a:cubicBezTo>
                <a:lnTo>
                  <a:pt x="421228" y="407613"/>
                </a:lnTo>
                <a:cubicBezTo>
                  <a:pt x="428731" y="407613"/>
                  <a:pt x="434816" y="401528"/>
                  <a:pt x="434816" y="394025"/>
                </a:cubicBezTo>
                <a:cubicBezTo>
                  <a:pt x="434816" y="386522"/>
                  <a:pt x="428731" y="380437"/>
                  <a:pt x="421228" y="380437"/>
                </a:cubicBezTo>
                <a:lnTo>
                  <a:pt x="312524" y="380437"/>
                </a:lnTo>
                <a:close/>
                <a:moveTo>
                  <a:pt x="298882" y="448377"/>
                </a:moveTo>
                <a:cubicBezTo>
                  <a:pt x="298882" y="455880"/>
                  <a:pt x="304966" y="461965"/>
                  <a:pt x="312470" y="461965"/>
                </a:cubicBezTo>
                <a:lnTo>
                  <a:pt x="366822" y="461965"/>
                </a:lnTo>
                <a:cubicBezTo>
                  <a:pt x="374325" y="461965"/>
                  <a:pt x="380410" y="455880"/>
                  <a:pt x="380410" y="448377"/>
                </a:cubicBezTo>
                <a:cubicBezTo>
                  <a:pt x="380410" y="440874"/>
                  <a:pt x="374325" y="434789"/>
                  <a:pt x="366822" y="434789"/>
                </a:cubicBezTo>
                <a:lnTo>
                  <a:pt x="312470" y="434789"/>
                </a:lnTo>
                <a:cubicBezTo>
                  <a:pt x="304966" y="434789"/>
                  <a:pt x="298882" y="440874"/>
                  <a:pt x="298882" y="44837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2" name="Text Placeholder 5">
            <a:extLst>
              <a:ext uri="{FF2B5EF4-FFF2-40B4-BE49-F238E27FC236}">
                <a16:creationId xmlns:a16="http://schemas.microsoft.com/office/drawing/2014/main" id="{0A1B75DD-98DA-C361-7981-6CFB428CBFA7}"/>
              </a:ext>
            </a:extLst>
          </p:cNvPr>
          <p:cNvSpPr txBox="1">
            <a:spLocks/>
          </p:cNvSpPr>
          <p:nvPr/>
        </p:nvSpPr>
        <p:spPr>
          <a:xfrm>
            <a:off x="909811" y="4963813"/>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User</a:t>
            </a:r>
            <a:endParaRPr lang="en-US" sz="1800"/>
          </a:p>
          <a:p>
            <a:pPr marL="0" indent="0" algn="ctr" defTabSz="1865484">
              <a:buNone/>
              <a:defRPr/>
            </a:pPr>
            <a:r>
              <a:rPr lang="en-US" sz="1800">
                <a:latin typeface="+mj-lt"/>
                <a:cs typeface="Segoe UI Semilight"/>
              </a:rPr>
              <a:t>Question</a:t>
            </a:r>
            <a:endParaRPr lang="en-US" sz="1800">
              <a:cs typeface="Segoe UI Semilight"/>
            </a:endParaRPr>
          </a:p>
        </p:txBody>
      </p:sp>
      <p:sp>
        <p:nvSpPr>
          <p:cNvPr id="42" name="Rounded Rectangle 5">
            <a:extLst>
              <a:ext uri="{FF2B5EF4-FFF2-40B4-BE49-F238E27FC236}">
                <a16:creationId xmlns:a16="http://schemas.microsoft.com/office/drawing/2014/main" id="{0FA17A57-BB75-64DC-0737-EB7A4746E12A}"/>
              </a:ext>
              <a:ext uri="{C183D7F6-B498-43B3-948B-1728B52AA6E4}">
                <adec:decorative xmlns:adec="http://schemas.microsoft.com/office/drawing/2017/decorative" val="1"/>
              </a:ext>
            </a:extLst>
          </p:cNvPr>
          <p:cNvSpPr/>
          <p:nvPr/>
        </p:nvSpPr>
        <p:spPr bwMode="auto">
          <a:xfrm>
            <a:off x="3068652" y="3815013"/>
            <a:ext cx="3755862" cy="2123423"/>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4" name="Graphic 29" descr="Database with magnifying glass icon">
            <a:extLst>
              <a:ext uri="{FF2B5EF4-FFF2-40B4-BE49-F238E27FC236}">
                <a16:creationId xmlns:a16="http://schemas.microsoft.com/office/drawing/2014/main" id="{51B870E1-96A5-FB67-8A14-4ACA41E02B2C}"/>
              </a:ext>
            </a:extLst>
          </p:cNvPr>
          <p:cNvSpPr/>
          <p:nvPr/>
        </p:nvSpPr>
        <p:spPr>
          <a:xfrm>
            <a:off x="3677130" y="4198800"/>
            <a:ext cx="516852" cy="571204"/>
          </a:xfrm>
          <a:custGeom>
            <a:avLst/>
            <a:gdLst>
              <a:gd name="connsiteX0" fmla="*/ 217408 w 516852"/>
              <a:gd name="connsiteY0" fmla="*/ 217408 h 571204"/>
              <a:gd name="connsiteX1" fmla="*/ 434816 w 516852"/>
              <a:gd name="connsiteY1" fmla="*/ 108704 h 571204"/>
              <a:gd name="connsiteX2" fmla="*/ 217408 w 516852"/>
              <a:gd name="connsiteY2" fmla="*/ 0 h 571204"/>
              <a:gd name="connsiteX3" fmla="*/ 0 w 516852"/>
              <a:gd name="connsiteY3" fmla="*/ 108704 h 571204"/>
              <a:gd name="connsiteX4" fmla="*/ 217408 w 516852"/>
              <a:gd name="connsiteY4" fmla="*/ 217408 h 571204"/>
              <a:gd name="connsiteX5" fmla="*/ 389378 w 516852"/>
              <a:gd name="connsiteY5" fmla="*/ 222028 h 571204"/>
              <a:gd name="connsiteX6" fmla="*/ 434816 w 516852"/>
              <a:gd name="connsiteY6" fmla="*/ 191672 h 571204"/>
              <a:gd name="connsiteX7" fmla="*/ 434816 w 516852"/>
              <a:gd name="connsiteY7" fmla="*/ 278744 h 571204"/>
              <a:gd name="connsiteX8" fmla="*/ 325568 w 516852"/>
              <a:gd name="connsiteY8" fmla="*/ 245236 h 571204"/>
              <a:gd name="connsiteX9" fmla="*/ 389378 w 516852"/>
              <a:gd name="connsiteY9" fmla="*/ 222028 h 571204"/>
              <a:gd name="connsiteX10" fmla="*/ 190232 w 516852"/>
              <a:gd name="connsiteY10" fmla="*/ 394052 h 571204"/>
              <a:gd name="connsiteX11" fmla="*/ 294343 w 516852"/>
              <a:gd name="connsiteY11" fmla="*/ 536509 h 571204"/>
              <a:gd name="connsiteX12" fmla="*/ 217408 w 516852"/>
              <a:gd name="connsiteY12" fmla="*/ 543520 h 571204"/>
              <a:gd name="connsiteX13" fmla="*/ 0 w 516852"/>
              <a:gd name="connsiteY13" fmla="*/ 434816 h 571204"/>
              <a:gd name="connsiteX14" fmla="*/ 0 w 516852"/>
              <a:gd name="connsiteY14" fmla="*/ 191672 h 571204"/>
              <a:gd name="connsiteX15" fmla="*/ 45438 w 516852"/>
              <a:gd name="connsiteY15" fmla="*/ 222028 h 571204"/>
              <a:gd name="connsiteX16" fmla="*/ 217408 w 516852"/>
              <a:gd name="connsiteY16" fmla="*/ 258172 h 571204"/>
              <a:gd name="connsiteX17" fmla="*/ 292876 w 516852"/>
              <a:gd name="connsiteY17" fmla="*/ 252057 h 571204"/>
              <a:gd name="connsiteX18" fmla="*/ 190232 w 516852"/>
              <a:gd name="connsiteY18" fmla="*/ 394052 h 571204"/>
              <a:gd name="connsiteX19" fmla="*/ 339700 w 516852"/>
              <a:gd name="connsiteY19" fmla="*/ 516344 h 571204"/>
              <a:gd name="connsiteX20" fmla="*/ 410548 w 516852"/>
              <a:gd name="connsiteY20" fmla="*/ 493734 h 571204"/>
              <a:gd name="connsiteX21" fmla="*/ 481559 w 516852"/>
              <a:gd name="connsiteY21" fmla="*/ 564717 h 571204"/>
              <a:gd name="connsiteX22" fmla="*/ 510365 w 516852"/>
              <a:gd name="connsiteY22" fmla="*/ 565734 h 571204"/>
              <a:gd name="connsiteX23" fmla="*/ 511382 w 516852"/>
              <a:gd name="connsiteY23" fmla="*/ 536927 h 571204"/>
              <a:gd name="connsiteX24" fmla="*/ 510365 w 516852"/>
              <a:gd name="connsiteY24" fmla="*/ 535911 h 571204"/>
              <a:gd name="connsiteX25" fmla="*/ 439382 w 516852"/>
              <a:gd name="connsiteY25" fmla="*/ 464900 h 571204"/>
              <a:gd name="connsiteX26" fmla="*/ 410551 w 516852"/>
              <a:gd name="connsiteY26" fmla="*/ 294373 h 571204"/>
              <a:gd name="connsiteX27" fmla="*/ 240024 w 516852"/>
              <a:gd name="connsiteY27" fmla="*/ 323204 h 571204"/>
              <a:gd name="connsiteX28" fmla="*/ 268855 w 516852"/>
              <a:gd name="connsiteY28" fmla="*/ 493731 h 571204"/>
              <a:gd name="connsiteX29" fmla="*/ 339700 w 516852"/>
              <a:gd name="connsiteY29" fmla="*/ 516344 h 571204"/>
              <a:gd name="connsiteX30" fmla="*/ 339700 w 516852"/>
              <a:gd name="connsiteY30" fmla="*/ 475580 h 571204"/>
              <a:gd name="connsiteX31" fmla="*/ 258172 w 516852"/>
              <a:gd name="connsiteY31" fmla="*/ 394052 h 571204"/>
              <a:gd name="connsiteX32" fmla="*/ 339700 w 516852"/>
              <a:gd name="connsiteY32" fmla="*/ 312524 h 571204"/>
              <a:gd name="connsiteX33" fmla="*/ 421228 w 516852"/>
              <a:gd name="connsiteY33" fmla="*/ 394052 h 571204"/>
              <a:gd name="connsiteX34" fmla="*/ 339700 w 516852"/>
              <a:gd name="connsiteY34" fmla="*/ 475580 h 571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16852" h="571204">
                <a:moveTo>
                  <a:pt x="217408" y="217408"/>
                </a:moveTo>
                <a:cubicBezTo>
                  <a:pt x="337472" y="217408"/>
                  <a:pt x="434816" y="168763"/>
                  <a:pt x="434816" y="108704"/>
                </a:cubicBezTo>
                <a:cubicBezTo>
                  <a:pt x="434816" y="48645"/>
                  <a:pt x="337472" y="0"/>
                  <a:pt x="217408" y="0"/>
                </a:cubicBezTo>
                <a:cubicBezTo>
                  <a:pt x="97344" y="0"/>
                  <a:pt x="0" y="48645"/>
                  <a:pt x="0" y="108704"/>
                </a:cubicBezTo>
                <a:cubicBezTo>
                  <a:pt x="0" y="168763"/>
                  <a:pt x="97344" y="217408"/>
                  <a:pt x="217408" y="217408"/>
                </a:cubicBezTo>
                <a:close/>
                <a:moveTo>
                  <a:pt x="389378" y="222028"/>
                </a:moveTo>
                <a:cubicBezTo>
                  <a:pt x="405800" y="213964"/>
                  <a:pt x="421079" y="203756"/>
                  <a:pt x="434816" y="191672"/>
                </a:cubicBezTo>
                <a:lnTo>
                  <a:pt x="434816" y="278744"/>
                </a:lnTo>
                <a:cubicBezTo>
                  <a:pt x="404308" y="253484"/>
                  <a:pt x="364993" y="241426"/>
                  <a:pt x="325568" y="245236"/>
                </a:cubicBezTo>
                <a:cubicBezTo>
                  <a:pt x="347605" y="239804"/>
                  <a:pt x="368998" y="232023"/>
                  <a:pt x="389378" y="222028"/>
                </a:cubicBezTo>
                <a:close/>
                <a:moveTo>
                  <a:pt x="190232" y="394052"/>
                </a:moveTo>
                <a:cubicBezTo>
                  <a:pt x="190232" y="459136"/>
                  <a:pt x="232333" y="516744"/>
                  <a:pt x="294343" y="536509"/>
                </a:cubicBezTo>
                <a:cubicBezTo>
                  <a:pt x="270428" y="541047"/>
                  <a:pt x="244502" y="543520"/>
                  <a:pt x="217408" y="543520"/>
                </a:cubicBezTo>
                <a:cubicBezTo>
                  <a:pt x="97344" y="543520"/>
                  <a:pt x="0" y="494875"/>
                  <a:pt x="0" y="434816"/>
                </a:cubicBezTo>
                <a:lnTo>
                  <a:pt x="0" y="191672"/>
                </a:lnTo>
                <a:cubicBezTo>
                  <a:pt x="13737" y="203756"/>
                  <a:pt x="29016" y="213964"/>
                  <a:pt x="45438" y="222028"/>
                </a:cubicBezTo>
                <a:cubicBezTo>
                  <a:pt x="91583" y="245073"/>
                  <a:pt x="152403" y="258172"/>
                  <a:pt x="217408" y="258172"/>
                </a:cubicBezTo>
                <a:cubicBezTo>
                  <a:pt x="243443" y="258172"/>
                  <a:pt x="268825" y="256079"/>
                  <a:pt x="292876" y="252057"/>
                </a:cubicBezTo>
                <a:cubicBezTo>
                  <a:pt x="231610" y="272285"/>
                  <a:pt x="190227" y="329531"/>
                  <a:pt x="190232" y="394052"/>
                </a:cubicBezTo>
                <a:close/>
                <a:moveTo>
                  <a:pt x="339700" y="516344"/>
                </a:moveTo>
                <a:cubicBezTo>
                  <a:pt x="365096" y="516382"/>
                  <a:pt x="389867" y="508474"/>
                  <a:pt x="410548" y="493734"/>
                </a:cubicBezTo>
                <a:lnTo>
                  <a:pt x="481559" y="564717"/>
                </a:lnTo>
                <a:cubicBezTo>
                  <a:pt x="489233" y="572952"/>
                  <a:pt x="502131" y="573408"/>
                  <a:pt x="510365" y="565734"/>
                </a:cubicBezTo>
                <a:cubicBezTo>
                  <a:pt x="518600" y="558059"/>
                  <a:pt x="519056" y="545164"/>
                  <a:pt x="511382" y="536927"/>
                </a:cubicBezTo>
                <a:cubicBezTo>
                  <a:pt x="511056" y="536577"/>
                  <a:pt x="510716" y="536237"/>
                  <a:pt x="510365" y="535911"/>
                </a:cubicBezTo>
                <a:lnTo>
                  <a:pt x="439382" y="464900"/>
                </a:lnTo>
                <a:cubicBezTo>
                  <a:pt x="478510" y="409849"/>
                  <a:pt x="465601" y="333501"/>
                  <a:pt x="410551" y="294373"/>
                </a:cubicBezTo>
                <a:cubicBezTo>
                  <a:pt x="355500" y="255245"/>
                  <a:pt x="279152" y="268154"/>
                  <a:pt x="240024" y="323204"/>
                </a:cubicBezTo>
                <a:cubicBezTo>
                  <a:pt x="200896" y="378255"/>
                  <a:pt x="213804" y="454603"/>
                  <a:pt x="268855" y="493731"/>
                </a:cubicBezTo>
                <a:cubicBezTo>
                  <a:pt x="289549" y="508441"/>
                  <a:pt x="314309" y="516344"/>
                  <a:pt x="339700" y="516344"/>
                </a:cubicBezTo>
                <a:close/>
                <a:moveTo>
                  <a:pt x="339700" y="475580"/>
                </a:moveTo>
                <a:cubicBezTo>
                  <a:pt x="294672" y="475580"/>
                  <a:pt x="258172" y="439080"/>
                  <a:pt x="258172" y="394052"/>
                </a:cubicBezTo>
                <a:cubicBezTo>
                  <a:pt x="258172" y="349024"/>
                  <a:pt x="294672" y="312524"/>
                  <a:pt x="339700" y="312524"/>
                </a:cubicBezTo>
                <a:cubicBezTo>
                  <a:pt x="384728" y="312524"/>
                  <a:pt x="421228" y="349024"/>
                  <a:pt x="421228" y="394052"/>
                </a:cubicBezTo>
                <a:cubicBezTo>
                  <a:pt x="421228" y="439080"/>
                  <a:pt x="384728" y="475580"/>
                  <a:pt x="339700" y="47558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47" name="Text Placeholder 5">
            <a:extLst>
              <a:ext uri="{FF2B5EF4-FFF2-40B4-BE49-F238E27FC236}">
                <a16:creationId xmlns:a16="http://schemas.microsoft.com/office/drawing/2014/main" id="{DD8F7215-A614-85E4-EC3E-48D4218FCEC1}"/>
              </a:ext>
            </a:extLst>
          </p:cNvPr>
          <p:cNvSpPr txBox="1">
            <a:spLocks/>
          </p:cNvSpPr>
          <p:nvPr/>
        </p:nvSpPr>
        <p:spPr>
          <a:xfrm>
            <a:off x="3296345" y="5007300"/>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Search</a:t>
            </a:r>
            <a:endParaRPr lang="en-US" sz="1800">
              <a:cs typeface="Segoe UI Semilight"/>
            </a:endParaRPr>
          </a:p>
        </p:txBody>
      </p:sp>
      <p:sp>
        <p:nvSpPr>
          <p:cNvPr id="52" name="TextBox 7">
            <a:extLst>
              <a:ext uri="{FF2B5EF4-FFF2-40B4-BE49-F238E27FC236}">
                <a16:creationId xmlns:a16="http://schemas.microsoft.com/office/drawing/2014/main" id="{95AFEA5B-B156-02D5-8F18-D6805C99BF68}"/>
              </a:ext>
            </a:extLst>
          </p:cNvPr>
          <p:cNvSpPr txBox="1"/>
          <p:nvPr/>
        </p:nvSpPr>
        <p:spPr>
          <a:xfrm>
            <a:off x="4667076" y="4107283"/>
            <a:ext cx="1965748" cy="153888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000" err="1">
                <a:solidFill>
                  <a:schemeClr val="tx1"/>
                </a:solidFill>
                <a:ea typeface="+mn-lt"/>
                <a:cs typeface="+mn-lt"/>
              </a:rPr>
              <a:t>PerksPlus.pdf#page</a:t>
            </a:r>
            <a:r>
              <a:rPr lang="en-US" sz="1000">
                <a:solidFill>
                  <a:schemeClr val="tx1"/>
                </a:solidFill>
                <a:ea typeface="+mn-lt"/>
                <a:cs typeface="+mn-lt"/>
              </a:rPr>
              <a:t>=2: Some of the lessons covered under </a:t>
            </a:r>
            <a:r>
              <a:rPr lang="en-US" sz="1000" err="1">
                <a:solidFill>
                  <a:schemeClr val="tx1"/>
                </a:solidFill>
                <a:ea typeface="+mn-lt"/>
                <a:cs typeface="+mn-lt"/>
              </a:rPr>
              <a:t>PerksPlus</a:t>
            </a:r>
            <a:r>
              <a:rPr lang="en-US" sz="1000">
                <a:solidFill>
                  <a:schemeClr val="tx1"/>
                </a:solidFill>
                <a:ea typeface="+mn-lt"/>
                <a:cs typeface="+mn-lt"/>
              </a:rPr>
              <a:t> include: · Skiing and snowboarding lessons · Scuba diving lessons · Surfing lessons · Horseback riding lessons These lessons provide employees with the opportunity to try new things, challenge themselves, and improve their physical skills.….</a:t>
            </a:r>
          </a:p>
        </p:txBody>
      </p:sp>
      <p:sp>
        <p:nvSpPr>
          <p:cNvPr id="43" name="Rounded Rectangle 5">
            <a:extLst>
              <a:ext uri="{FF2B5EF4-FFF2-40B4-BE49-F238E27FC236}">
                <a16:creationId xmlns:a16="http://schemas.microsoft.com/office/drawing/2014/main" id="{8D00D928-A235-4B5E-4404-9598731F3E86}"/>
              </a:ext>
              <a:ext uri="{C183D7F6-B498-43B3-948B-1728B52AA6E4}">
                <adec:decorative xmlns:adec="http://schemas.microsoft.com/office/drawing/2017/decorative" val="1"/>
              </a:ext>
            </a:extLst>
          </p:cNvPr>
          <p:cNvSpPr/>
          <p:nvPr/>
        </p:nvSpPr>
        <p:spPr bwMode="auto">
          <a:xfrm>
            <a:off x="7380213" y="2518358"/>
            <a:ext cx="1898415" cy="3420078"/>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35" name="Graphic 22" descr="Large Language Model icon">
            <a:extLst>
              <a:ext uri="{FF2B5EF4-FFF2-40B4-BE49-F238E27FC236}">
                <a16:creationId xmlns:a16="http://schemas.microsoft.com/office/drawing/2014/main" id="{556DE26A-42F6-6DD8-C107-651B9C6506AE}"/>
              </a:ext>
            </a:extLst>
          </p:cNvPr>
          <p:cNvSpPr/>
          <p:nvPr/>
        </p:nvSpPr>
        <p:spPr>
          <a:xfrm>
            <a:off x="7931544" y="3084121"/>
            <a:ext cx="795753" cy="796201"/>
          </a:xfrm>
          <a:custGeom>
            <a:avLst/>
            <a:gdLst>
              <a:gd name="connsiteX0" fmla="*/ 461978 w 543510"/>
              <a:gd name="connsiteY0" fmla="*/ 67910 h 543815"/>
              <a:gd name="connsiteX1" fmla="*/ 394065 w 543510"/>
              <a:gd name="connsiteY1" fmla="*/ 135877 h 543815"/>
              <a:gd name="connsiteX2" fmla="*/ 380124 w 543510"/>
              <a:gd name="connsiteY2" fmla="*/ 134437 h 543815"/>
              <a:gd name="connsiteX3" fmla="*/ 345338 w 543510"/>
              <a:gd name="connsiteY3" fmla="*/ 191995 h 543815"/>
              <a:gd name="connsiteX4" fmla="*/ 380450 w 543510"/>
              <a:gd name="connsiteY4" fmla="*/ 271974 h 543815"/>
              <a:gd name="connsiteX5" fmla="*/ 380450 w 543510"/>
              <a:gd name="connsiteY5" fmla="*/ 273551 h 543815"/>
              <a:gd name="connsiteX6" fmla="*/ 415670 w 543510"/>
              <a:gd name="connsiteY6" fmla="*/ 280644 h 543815"/>
              <a:gd name="connsiteX7" fmla="*/ 507639 w 543510"/>
              <a:gd name="connsiteY7" fmla="*/ 252837 h 543815"/>
              <a:gd name="connsiteX8" fmla="*/ 535445 w 543510"/>
              <a:gd name="connsiteY8" fmla="*/ 344809 h 543815"/>
              <a:gd name="connsiteX9" fmla="*/ 443476 w 543510"/>
              <a:gd name="connsiteY9" fmla="*/ 372613 h 543815"/>
              <a:gd name="connsiteX10" fmla="*/ 408088 w 543510"/>
              <a:gd name="connsiteY10" fmla="*/ 320701 h 543815"/>
              <a:gd name="connsiteX11" fmla="*/ 372215 w 543510"/>
              <a:gd name="connsiteY11" fmla="*/ 313499 h 543815"/>
              <a:gd name="connsiteX12" fmla="*/ 324875 w 543510"/>
              <a:gd name="connsiteY12" fmla="*/ 366846 h 543815"/>
              <a:gd name="connsiteX13" fmla="*/ 338327 w 543510"/>
              <a:gd name="connsiteY13" fmla="*/ 407936 h 543815"/>
              <a:gd name="connsiteX14" fmla="*/ 339686 w 543510"/>
              <a:gd name="connsiteY14" fmla="*/ 407936 h 543815"/>
              <a:gd name="connsiteX15" fmla="*/ 407577 w 543510"/>
              <a:gd name="connsiteY15" fmla="*/ 475925 h 543815"/>
              <a:gd name="connsiteX16" fmla="*/ 339588 w 543510"/>
              <a:gd name="connsiteY16" fmla="*/ 543816 h 543815"/>
              <a:gd name="connsiteX17" fmla="*/ 271697 w 543510"/>
              <a:gd name="connsiteY17" fmla="*/ 475827 h 543815"/>
              <a:gd name="connsiteX18" fmla="*/ 299683 w 543510"/>
              <a:gd name="connsiteY18" fmla="*/ 420926 h 543815"/>
              <a:gd name="connsiteX19" fmla="*/ 286203 w 543510"/>
              <a:gd name="connsiteY19" fmla="*/ 379727 h 543815"/>
              <a:gd name="connsiteX20" fmla="*/ 184239 w 543510"/>
              <a:gd name="connsiteY20" fmla="*/ 336436 h 543815"/>
              <a:gd name="connsiteX21" fmla="*/ 135458 w 543510"/>
              <a:gd name="connsiteY21" fmla="*/ 359481 h 543815"/>
              <a:gd name="connsiteX22" fmla="*/ 75560 w 543510"/>
              <a:gd name="connsiteY22" fmla="*/ 434606 h 543815"/>
              <a:gd name="connsiteX23" fmla="*/ 434 w 543510"/>
              <a:gd name="connsiteY23" fmla="*/ 374711 h 543815"/>
              <a:gd name="connsiteX24" fmla="*/ 60332 w 543510"/>
              <a:gd name="connsiteY24" fmla="*/ 299582 h 543815"/>
              <a:gd name="connsiteX25" fmla="*/ 118935 w 543510"/>
              <a:gd name="connsiteY25" fmla="*/ 322196 h 543815"/>
              <a:gd name="connsiteX26" fmla="*/ 166602 w 543510"/>
              <a:gd name="connsiteY26" fmla="*/ 299694 h 543815"/>
              <a:gd name="connsiteX27" fmla="*/ 187908 w 543510"/>
              <a:gd name="connsiteY27" fmla="*/ 202757 h 543815"/>
              <a:gd name="connsiteX28" fmla="*/ 160976 w 543510"/>
              <a:gd name="connsiteY28" fmla="*/ 172048 h 543815"/>
              <a:gd name="connsiteX29" fmla="*/ 72738 w 543510"/>
              <a:gd name="connsiteY29" fmla="*/ 134026 h 543815"/>
              <a:gd name="connsiteX30" fmla="*/ 110761 w 543510"/>
              <a:gd name="connsiteY30" fmla="*/ 45788 h 543815"/>
              <a:gd name="connsiteX31" fmla="*/ 198999 w 543510"/>
              <a:gd name="connsiteY31" fmla="*/ 83810 h 543815"/>
              <a:gd name="connsiteX32" fmla="*/ 192609 w 543510"/>
              <a:gd name="connsiteY32" fmla="*/ 146285 h 543815"/>
              <a:gd name="connsiteX33" fmla="*/ 219323 w 543510"/>
              <a:gd name="connsiteY33" fmla="*/ 176722 h 543815"/>
              <a:gd name="connsiteX34" fmla="*/ 271746 w 543510"/>
              <a:gd name="connsiteY34" fmla="*/ 163270 h 543815"/>
              <a:gd name="connsiteX35" fmla="*/ 310716 w 543510"/>
              <a:gd name="connsiteY35" fmla="*/ 170472 h 543815"/>
              <a:gd name="connsiteX36" fmla="*/ 344550 w 543510"/>
              <a:gd name="connsiteY36" fmla="*/ 114489 h 543815"/>
              <a:gd name="connsiteX37" fmla="*/ 347488 w 543510"/>
              <a:gd name="connsiteY37" fmla="*/ 18453 h 543815"/>
              <a:gd name="connsiteX38" fmla="*/ 443525 w 543510"/>
              <a:gd name="connsiteY38" fmla="*/ 21391 h 543815"/>
              <a:gd name="connsiteX39" fmla="*/ 461978 w 543510"/>
              <a:gd name="connsiteY39" fmla="*/ 67937 h 543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43510" h="543815">
                <a:moveTo>
                  <a:pt x="461978" y="67910"/>
                </a:moveTo>
                <a:cubicBezTo>
                  <a:pt x="461991" y="105432"/>
                  <a:pt x="431587" y="135862"/>
                  <a:pt x="394065" y="135877"/>
                </a:cubicBezTo>
                <a:cubicBezTo>
                  <a:pt x="389380" y="135879"/>
                  <a:pt x="384708" y="135396"/>
                  <a:pt x="380124" y="134437"/>
                </a:cubicBezTo>
                <a:lnTo>
                  <a:pt x="345338" y="191995"/>
                </a:lnTo>
                <a:cubicBezTo>
                  <a:pt x="367737" y="212554"/>
                  <a:pt x="380477" y="241573"/>
                  <a:pt x="380450" y="271974"/>
                </a:cubicBezTo>
                <a:lnTo>
                  <a:pt x="380450" y="273551"/>
                </a:lnTo>
                <a:lnTo>
                  <a:pt x="415670" y="280644"/>
                </a:lnTo>
                <a:cubicBezTo>
                  <a:pt x="433389" y="247568"/>
                  <a:pt x="474566" y="235118"/>
                  <a:pt x="507639" y="252837"/>
                </a:cubicBezTo>
                <a:cubicBezTo>
                  <a:pt x="540715" y="270556"/>
                  <a:pt x="553164" y="311733"/>
                  <a:pt x="535445" y="344809"/>
                </a:cubicBezTo>
                <a:cubicBezTo>
                  <a:pt x="517727" y="377882"/>
                  <a:pt x="476552" y="390331"/>
                  <a:pt x="443476" y="372613"/>
                </a:cubicBezTo>
                <a:cubicBezTo>
                  <a:pt x="423907" y="362131"/>
                  <a:pt x="410694" y="342749"/>
                  <a:pt x="408088" y="320701"/>
                </a:cubicBezTo>
                <a:lnTo>
                  <a:pt x="372215" y="313499"/>
                </a:lnTo>
                <a:cubicBezTo>
                  <a:pt x="362856" y="336083"/>
                  <a:pt x="346186" y="354869"/>
                  <a:pt x="324875" y="366846"/>
                </a:cubicBezTo>
                <a:lnTo>
                  <a:pt x="338327" y="407936"/>
                </a:lnTo>
                <a:lnTo>
                  <a:pt x="339686" y="407936"/>
                </a:lnTo>
                <a:cubicBezTo>
                  <a:pt x="377208" y="407963"/>
                  <a:pt x="407604" y="438403"/>
                  <a:pt x="407577" y="475925"/>
                </a:cubicBezTo>
                <a:cubicBezTo>
                  <a:pt x="407550" y="513447"/>
                  <a:pt x="377110" y="543843"/>
                  <a:pt x="339588" y="543816"/>
                </a:cubicBezTo>
                <a:cubicBezTo>
                  <a:pt x="302066" y="543789"/>
                  <a:pt x="271670" y="513349"/>
                  <a:pt x="271697" y="475827"/>
                </a:cubicBezTo>
                <a:cubicBezTo>
                  <a:pt x="271713" y="454105"/>
                  <a:pt x="282113" y="433701"/>
                  <a:pt x="299683" y="420926"/>
                </a:cubicBezTo>
                <a:lnTo>
                  <a:pt x="286203" y="379727"/>
                </a:lnTo>
                <a:cubicBezTo>
                  <a:pt x="246855" y="385032"/>
                  <a:pt x="207751" y="368430"/>
                  <a:pt x="184239" y="336436"/>
                </a:cubicBezTo>
                <a:lnTo>
                  <a:pt x="135458" y="359481"/>
                </a:lnTo>
                <a:cubicBezTo>
                  <a:pt x="139663" y="396767"/>
                  <a:pt x="112846" y="430402"/>
                  <a:pt x="75560" y="434606"/>
                </a:cubicBezTo>
                <a:cubicBezTo>
                  <a:pt x="38274" y="438813"/>
                  <a:pt x="4639" y="411996"/>
                  <a:pt x="434" y="374711"/>
                </a:cubicBezTo>
                <a:cubicBezTo>
                  <a:pt x="-3771" y="337422"/>
                  <a:pt x="23046" y="303789"/>
                  <a:pt x="60332" y="299582"/>
                </a:cubicBezTo>
                <a:cubicBezTo>
                  <a:pt x="82387" y="297096"/>
                  <a:pt x="104267" y="305539"/>
                  <a:pt x="118935" y="322196"/>
                </a:cubicBezTo>
                <a:lnTo>
                  <a:pt x="166602" y="299694"/>
                </a:lnTo>
                <a:cubicBezTo>
                  <a:pt x="157705" y="265835"/>
                  <a:pt x="165633" y="229765"/>
                  <a:pt x="187908" y="202757"/>
                </a:cubicBezTo>
                <a:lnTo>
                  <a:pt x="160976" y="172048"/>
                </a:lnTo>
                <a:cubicBezTo>
                  <a:pt x="126110" y="185915"/>
                  <a:pt x="86605" y="168892"/>
                  <a:pt x="72738" y="134026"/>
                </a:cubicBezTo>
                <a:cubicBezTo>
                  <a:pt x="58872" y="99160"/>
                  <a:pt x="75895" y="59654"/>
                  <a:pt x="110761" y="45788"/>
                </a:cubicBezTo>
                <a:cubicBezTo>
                  <a:pt x="145627" y="31921"/>
                  <a:pt x="185132" y="48944"/>
                  <a:pt x="198999" y="83810"/>
                </a:cubicBezTo>
                <a:cubicBezTo>
                  <a:pt x="207199" y="104429"/>
                  <a:pt x="204814" y="127753"/>
                  <a:pt x="192609" y="146285"/>
                </a:cubicBezTo>
                <a:lnTo>
                  <a:pt x="219323" y="176722"/>
                </a:lnTo>
                <a:cubicBezTo>
                  <a:pt x="235376" y="167871"/>
                  <a:pt x="253416" y="163242"/>
                  <a:pt x="271746" y="163270"/>
                </a:cubicBezTo>
                <a:cubicBezTo>
                  <a:pt x="285470" y="163270"/>
                  <a:pt x="298650" y="165825"/>
                  <a:pt x="310716" y="170472"/>
                </a:cubicBezTo>
                <a:lnTo>
                  <a:pt x="344550" y="114489"/>
                </a:lnTo>
                <a:cubicBezTo>
                  <a:pt x="318842" y="87158"/>
                  <a:pt x="320157" y="44161"/>
                  <a:pt x="347488" y="18453"/>
                </a:cubicBezTo>
                <a:cubicBezTo>
                  <a:pt x="374819" y="-7256"/>
                  <a:pt x="417817" y="-5940"/>
                  <a:pt x="443525" y="21391"/>
                </a:cubicBezTo>
                <a:cubicBezTo>
                  <a:pt x="455377" y="33991"/>
                  <a:pt x="461978" y="50638"/>
                  <a:pt x="461978" y="67937"/>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54" name="Text Placeholder 5">
            <a:extLst>
              <a:ext uri="{FF2B5EF4-FFF2-40B4-BE49-F238E27FC236}">
                <a16:creationId xmlns:a16="http://schemas.microsoft.com/office/drawing/2014/main" id="{D701FF38-F1BA-EE45-6291-A1CFE7800716}"/>
              </a:ext>
            </a:extLst>
          </p:cNvPr>
          <p:cNvSpPr txBox="1">
            <a:spLocks/>
          </p:cNvSpPr>
          <p:nvPr/>
        </p:nvSpPr>
        <p:spPr>
          <a:xfrm>
            <a:off x="7690209" y="4105234"/>
            <a:ext cx="1278422" cy="758335"/>
          </a:xfrm>
          <a:prstGeom prst="rect">
            <a:avLst/>
          </a:prstGeom>
        </p:spPr>
        <p:txBody>
          <a:bodyPr lIns="91440" tIns="45720" rIns="91440" bIns="45720" anchor="ct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Large Language Model</a:t>
            </a:r>
          </a:p>
        </p:txBody>
      </p:sp>
      <p:grpSp>
        <p:nvGrpSpPr>
          <p:cNvPr id="22" name="Group 21" descr="Yes, your company perks cover underwater activities such as scuba diving lessons1&#10;">
            <a:extLst>
              <a:ext uri="{FF2B5EF4-FFF2-40B4-BE49-F238E27FC236}">
                <a16:creationId xmlns:a16="http://schemas.microsoft.com/office/drawing/2014/main" id="{CA590F0E-CCFA-D180-250E-C2EA0972A476}"/>
              </a:ext>
            </a:extLst>
          </p:cNvPr>
          <p:cNvGrpSpPr/>
          <p:nvPr/>
        </p:nvGrpSpPr>
        <p:grpSpPr>
          <a:xfrm>
            <a:off x="9018953" y="1205162"/>
            <a:ext cx="2948076" cy="1413927"/>
            <a:chOff x="5147598" y="1205162"/>
            <a:chExt cx="2948076" cy="1413927"/>
          </a:xfrm>
        </p:grpSpPr>
        <p:sp>
          <p:nvSpPr>
            <p:cNvPr id="21" name="Freeform 20">
              <a:extLst>
                <a:ext uri="{FF2B5EF4-FFF2-40B4-BE49-F238E27FC236}">
                  <a16:creationId xmlns:a16="http://schemas.microsoft.com/office/drawing/2014/main" id="{0A85EA8C-BF46-A98F-AB67-C0BFA2DED972}"/>
                </a:ext>
                <a:ext uri="{C183D7F6-B498-43B3-948B-1728B52AA6E4}">
                  <adec:decorative xmlns:adec="http://schemas.microsoft.com/office/drawing/2017/decorative" val="1"/>
                </a:ext>
              </a:extLst>
            </p:cNvPr>
            <p:cNvSpPr/>
            <p:nvPr/>
          </p:nvSpPr>
          <p:spPr bwMode="auto">
            <a:xfrm>
              <a:off x="5147598" y="1205162"/>
              <a:ext cx="2948076" cy="1413927"/>
            </a:xfrm>
            <a:custGeom>
              <a:avLst/>
              <a:gdLst>
                <a:gd name="connsiteX0" fmla="*/ 192145 w 2948076"/>
                <a:gd name="connsiteY0" fmla="*/ 0 h 1413927"/>
                <a:gd name="connsiteX1" fmla="*/ 2755931 w 2948076"/>
                <a:gd name="connsiteY1" fmla="*/ 0 h 1413927"/>
                <a:gd name="connsiteX2" fmla="*/ 2948076 w 2948076"/>
                <a:gd name="connsiteY2" fmla="*/ 192145 h 1413927"/>
                <a:gd name="connsiteX3" fmla="*/ 2948076 w 2948076"/>
                <a:gd name="connsiteY3" fmla="*/ 960701 h 1413927"/>
                <a:gd name="connsiteX4" fmla="*/ 2755931 w 2948076"/>
                <a:gd name="connsiteY4" fmla="*/ 1152846 h 1413927"/>
                <a:gd name="connsiteX5" fmla="*/ 1814482 w 2948076"/>
                <a:gd name="connsiteY5" fmla="*/ 1152846 h 1413927"/>
                <a:gd name="connsiteX6" fmla="*/ 1814482 w 2948076"/>
                <a:gd name="connsiteY6" fmla="*/ 1413927 h 1413927"/>
                <a:gd name="connsiteX7" fmla="*/ 1553401 w 2948076"/>
                <a:gd name="connsiteY7" fmla="*/ 1152846 h 1413927"/>
                <a:gd name="connsiteX8" fmla="*/ 192145 w 2948076"/>
                <a:gd name="connsiteY8" fmla="*/ 1152846 h 1413927"/>
                <a:gd name="connsiteX9" fmla="*/ 0 w 2948076"/>
                <a:gd name="connsiteY9" fmla="*/ 960701 h 1413927"/>
                <a:gd name="connsiteX10" fmla="*/ 0 w 2948076"/>
                <a:gd name="connsiteY10" fmla="*/ 192145 h 1413927"/>
                <a:gd name="connsiteX11" fmla="*/ 192145 w 2948076"/>
                <a:gd name="connsiteY11" fmla="*/ 0 h 1413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48076" h="1413927">
                  <a:moveTo>
                    <a:pt x="192145" y="0"/>
                  </a:moveTo>
                  <a:lnTo>
                    <a:pt x="2755931" y="0"/>
                  </a:lnTo>
                  <a:cubicBezTo>
                    <a:pt x="2862050" y="0"/>
                    <a:pt x="2948076" y="86026"/>
                    <a:pt x="2948076" y="192145"/>
                  </a:cubicBezTo>
                  <a:lnTo>
                    <a:pt x="2948076" y="960701"/>
                  </a:lnTo>
                  <a:cubicBezTo>
                    <a:pt x="2948076" y="1066820"/>
                    <a:pt x="2862050" y="1152846"/>
                    <a:pt x="2755931" y="1152846"/>
                  </a:cubicBezTo>
                  <a:lnTo>
                    <a:pt x="1814482" y="1152846"/>
                  </a:lnTo>
                  <a:lnTo>
                    <a:pt x="1814482" y="1413927"/>
                  </a:lnTo>
                  <a:lnTo>
                    <a:pt x="1553401" y="1152846"/>
                  </a:lnTo>
                  <a:lnTo>
                    <a:pt x="192145" y="1152846"/>
                  </a:lnTo>
                  <a:cubicBezTo>
                    <a:pt x="86026" y="1152846"/>
                    <a:pt x="0" y="1066820"/>
                    <a:pt x="0" y="960701"/>
                  </a:cubicBezTo>
                  <a:lnTo>
                    <a:pt x="0" y="192145"/>
                  </a:lnTo>
                  <a:cubicBezTo>
                    <a:pt x="0" y="86026"/>
                    <a:pt x="86026" y="0"/>
                    <a:pt x="192145" y="0"/>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err="1">
                <a:gradFill>
                  <a:gsLst>
                    <a:gs pos="1399">
                      <a:srgbClr val="FFFFFF"/>
                    </a:gs>
                    <a:gs pos="17000">
                      <a:srgbClr val="FFFFFF"/>
                    </a:gs>
                  </a:gsLst>
                  <a:path path="circle">
                    <a:fillToRect l="100000" t="100000"/>
                  </a:path>
                </a:gradFill>
                <a:latin typeface="+mj-lt"/>
                <a:cs typeface="Segoe UI" panose="020B0502040204020203" pitchFamily="34" charset="0"/>
              </a:endParaRPr>
            </a:p>
          </p:txBody>
        </p:sp>
        <p:sp>
          <p:nvSpPr>
            <p:cNvPr id="19" name="Text Placeholder 5">
              <a:extLst>
                <a:ext uri="{FF2B5EF4-FFF2-40B4-BE49-F238E27FC236}">
                  <a16:creationId xmlns:a16="http://schemas.microsoft.com/office/drawing/2014/main" id="{8325D827-CCC2-BEE8-963B-74603144898E}"/>
                </a:ext>
                <a:ext uri="{C183D7F6-B498-43B3-948B-1728B52AA6E4}">
                  <adec:decorative xmlns:adec="http://schemas.microsoft.com/office/drawing/2017/decorative" val="1"/>
                </a:ext>
              </a:extLst>
            </p:cNvPr>
            <p:cNvSpPr txBox="1">
              <a:spLocks/>
            </p:cNvSpPr>
            <p:nvPr/>
          </p:nvSpPr>
          <p:spPr>
            <a:xfrm>
              <a:off x="5256456" y="1412253"/>
              <a:ext cx="2730360" cy="738664"/>
            </a:xfrm>
            <a:prstGeom prst="rect">
              <a:avLst/>
            </a:prstGeom>
          </p:spPr>
          <p:txBody>
            <a:bodyPr lIns="91440" tIns="45720" rIns="91440" bIns="45720" anchor="ctr">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400">
                  <a:solidFill>
                    <a:schemeClr val="bg1"/>
                  </a:solidFill>
                  <a:latin typeface="Segoe UI"/>
                  <a:cs typeface="Segoe UI Semilight"/>
                </a:rPr>
                <a:t>Yes, your company perks cover underwater activities such as scuba diving lessons</a:t>
              </a:r>
              <a:r>
                <a:rPr lang="en-US" sz="1400" baseline="30000">
                  <a:solidFill>
                    <a:schemeClr val="bg1"/>
                  </a:solidFill>
                  <a:latin typeface="Segoe UI"/>
                  <a:cs typeface="Segoe UI Semilight"/>
                </a:rPr>
                <a:t>1</a:t>
              </a:r>
            </a:p>
          </p:txBody>
        </p:sp>
      </p:grpSp>
      <p:sp>
        <p:nvSpPr>
          <p:cNvPr id="36" name="Graphic 27" descr="Robot icon">
            <a:extLst>
              <a:ext uri="{FF2B5EF4-FFF2-40B4-BE49-F238E27FC236}">
                <a16:creationId xmlns:a16="http://schemas.microsoft.com/office/drawing/2014/main" id="{8DF032A0-A39E-4698-739F-D5C4FA274C36}"/>
              </a:ext>
            </a:extLst>
          </p:cNvPr>
          <p:cNvSpPr/>
          <p:nvPr/>
        </p:nvSpPr>
        <p:spPr>
          <a:xfrm>
            <a:off x="10192368" y="3006368"/>
            <a:ext cx="770305" cy="962880"/>
          </a:xfrm>
          <a:custGeom>
            <a:avLst/>
            <a:gdLst>
              <a:gd name="connsiteX0" fmla="*/ 373670 w 434816"/>
              <a:gd name="connsiteY0" fmla="*/ 326112 h 543520"/>
              <a:gd name="connsiteX1" fmla="*/ 434816 w 434816"/>
              <a:gd name="connsiteY1" fmla="*/ 387258 h 543520"/>
              <a:gd name="connsiteX2" fmla="*/ 434816 w 434816"/>
              <a:gd name="connsiteY2" fmla="*/ 411852 h 543520"/>
              <a:gd name="connsiteX3" fmla="*/ 399297 w 434816"/>
              <a:gd name="connsiteY3" fmla="*/ 489195 h 543520"/>
              <a:gd name="connsiteX4" fmla="*/ 217326 w 434816"/>
              <a:gd name="connsiteY4" fmla="*/ 543520 h 543520"/>
              <a:gd name="connsiteX5" fmla="*/ 35492 w 434816"/>
              <a:gd name="connsiteY5" fmla="*/ 489168 h 543520"/>
              <a:gd name="connsiteX6" fmla="*/ 0 w 434816"/>
              <a:gd name="connsiteY6" fmla="*/ 411907 h 543520"/>
              <a:gd name="connsiteX7" fmla="*/ 0 w 434816"/>
              <a:gd name="connsiteY7" fmla="*/ 387231 h 543520"/>
              <a:gd name="connsiteX8" fmla="*/ 61146 w 434816"/>
              <a:gd name="connsiteY8" fmla="*/ 326112 h 543520"/>
              <a:gd name="connsiteX9" fmla="*/ 373670 w 434816"/>
              <a:gd name="connsiteY9" fmla="*/ 326112 h 543520"/>
              <a:gd name="connsiteX10" fmla="*/ 214555 w 434816"/>
              <a:gd name="connsiteY10" fmla="*/ 217 h 543520"/>
              <a:gd name="connsiteX11" fmla="*/ 217326 w 434816"/>
              <a:gd name="connsiteY11" fmla="*/ 0 h 543520"/>
              <a:gd name="connsiteX12" fmla="*/ 237518 w 434816"/>
              <a:gd name="connsiteY12" fmla="*/ 17610 h 543520"/>
              <a:gd name="connsiteX13" fmla="*/ 237708 w 434816"/>
              <a:gd name="connsiteY13" fmla="*/ 20382 h 543520"/>
              <a:gd name="connsiteX14" fmla="*/ 237708 w 434816"/>
              <a:gd name="connsiteY14" fmla="*/ 40764 h 543520"/>
              <a:gd name="connsiteX15" fmla="*/ 332824 w 434816"/>
              <a:gd name="connsiteY15" fmla="*/ 40764 h 543520"/>
              <a:gd name="connsiteX16" fmla="*/ 393970 w 434816"/>
              <a:gd name="connsiteY16" fmla="*/ 101910 h 543520"/>
              <a:gd name="connsiteX17" fmla="*/ 393970 w 434816"/>
              <a:gd name="connsiteY17" fmla="*/ 224338 h 543520"/>
              <a:gd name="connsiteX18" fmla="*/ 332824 w 434816"/>
              <a:gd name="connsiteY18" fmla="*/ 285484 h 543520"/>
              <a:gd name="connsiteX19" fmla="*/ 101828 w 434816"/>
              <a:gd name="connsiteY19" fmla="*/ 285484 h 543520"/>
              <a:gd name="connsiteX20" fmla="*/ 40682 w 434816"/>
              <a:gd name="connsiteY20" fmla="*/ 224338 h 543520"/>
              <a:gd name="connsiteX21" fmla="*/ 40682 w 434816"/>
              <a:gd name="connsiteY21" fmla="*/ 101910 h 543520"/>
              <a:gd name="connsiteX22" fmla="*/ 101828 w 434816"/>
              <a:gd name="connsiteY22" fmla="*/ 40764 h 543520"/>
              <a:gd name="connsiteX23" fmla="*/ 196944 w 434816"/>
              <a:gd name="connsiteY23" fmla="*/ 40764 h 543520"/>
              <a:gd name="connsiteX24" fmla="*/ 196944 w 434816"/>
              <a:gd name="connsiteY24" fmla="*/ 20409 h 543520"/>
              <a:gd name="connsiteX25" fmla="*/ 214555 w 434816"/>
              <a:gd name="connsiteY25" fmla="*/ 217 h 543520"/>
              <a:gd name="connsiteX26" fmla="*/ 217326 w 434816"/>
              <a:gd name="connsiteY26" fmla="*/ 0 h 543520"/>
              <a:gd name="connsiteX27" fmla="*/ 214555 w 434816"/>
              <a:gd name="connsiteY27" fmla="*/ 190 h 543520"/>
              <a:gd name="connsiteX28" fmla="*/ 156180 w 434816"/>
              <a:gd name="connsiteY28" fmla="*/ 122292 h 543520"/>
              <a:gd name="connsiteX29" fmla="*/ 122210 w 434816"/>
              <a:gd name="connsiteY29" fmla="*/ 156262 h 543520"/>
              <a:gd name="connsiteX30" fmla="*/ 156180 w 434816"/>
              <a:gd name="connsiteY30" fmla="*/ 190232 h 543520"/>
              <a:gd name="connsiteX31" fmla="*/ 190150 w 434816"/>
              <a:gd name="connsiteY31" fmla="*/ 156262 h 543520"/>
              <a:gd name="connsiteX32" fmla="*/ 156180 w 434816"/>
              <a:gd name="connsiteY32" fmla="*/ 122292 h 543520"/>
              <a:gd name="connsiteX33" fmla="*/ 278282 w 434816"/>
              <a:gd name="connsiteY33" fmla="*/ 122292 h 543520"/>
              <a:gd name="connsiteX34" fmla="*/ 243364 w 434816"/>
              <a:gd name="connsiteY34" fmla="*/ 155288 h 543520"/>
              <a:gd name="connsiteX35" fmla="*/ 276361 w 434816"/>
              <a:gd name="connsiteY35" fmla="*/ 190205 h 543520"/>
              <a:gd name="connsiteX36" fmla="*/ 278282 w 434816"/>
              <a:gd name="connsiteY36" fmla="*/ 190205 h 543520"/>
              <a:gd name="connsiteX37" fmla="*/ 311277 w 434816"/>
              <a:gd name="connsiteY37" fmla="*/ 155288 h 543520"/>
              <a:gd name="connsiteX38" fmla="*/ 278282 w 434816"/>
              <a:gd name="connsiteY38" fmla="*/ 122292 h 54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4816" h="543520">
                <a:moveTo>
                  <a:pt x="373670" y="326112"/>
                </a:moveTo>
                <a:cubicBezTo>
                  <a:pt x="407439" y="326112"/>
                  <a:pt x="434816" y="353489"/>
                  <a:pt x="434816" y="387258"/>
                </a:cubicBezTo>
                <a:lnTo>
                  <a:pt x="434816" y="411852"/>
                </a:lnTo>
                <a:cubicBezTo>
                  <a:pt x="434824" y="441580"/>
                  <a:pt x="421850" y="469830"/>
                  <a:pt x="399297" y="489195"/>
                </a:cubicBezTo>
                <a:cubicBezTo>
                  <a:pt x="356739" y="525720"/>
                  <a:pt x="295865" y="543520"/>
                  <a:pt x="217326" y="543520"/>
                </a:cubicBezTo>
                <a:cubicBezTo>
                  <a:pt x="138788" y="543520"/>
                  <a:pt x="77968" y="525693"/>
                  <a:pt x="35492" y="489168"/>
                </a:cubicBezTo>
                <a:cubicBezTo>
                  <a:pt x="12970" y="469816"/>
                  <a:pt x="9" y="441602"/>
                  <a:pt x="0" y="411907"/>
                </a:cubicBezTo>
                <a:lnTo>
                  <a:pt x="0" y="387231"/>
                </a:lnTo>
                <a:cubicBezTo>
                  <a:pt x="15" y="353473"/>
                  <a:pt x="27387" y="326112"/>
                  <a:pt x="61146" y="326112"/>
                </a:cubicBezTo>
                <a:lnTo>
                  <a:pt x="373670" y="326112"/>
                </a:lnTo>
                <a:close/>
                <a:moveTo>
                  <a:pt x="214555" y="217"/>
                </a:moveTo>
                <a:lnTo>
                  <a:pt x="217326" y="0"/>
                </a:lnTo>
                <a:cubicBezTo>
                  <a:pt x="227512" y="1"/>
                  <a:pt x="236132" y="7520"/>
                  <a:pt x="237518" y="17610"/>
                </a:cubicBezTo>
                <a:lnTo>
                  <a:pt x="237708" y="20382"/>
                </a:lnTo>
                <a:lnTo>
                  <a:pt x="237708" y="40764"/>
                </a:lnTo>
                <a:lnTo>
                  <a:pt x="332824" y="40764"/>
                </a:lnTo>
                <a:cubicBezTo>
                  <a:pt x="366593" y="40764"/>
                  <a:pt x="393970" y="68140"/>
                  <a:pt x="393970" y="101910"/>
                </a:cubicBezTo>
                <a:lnTo>
                  <a:pt x="393970" y="224338"/>
                </a:lnTo>
                <a:cubicBezTo>
                  <a:pt x="393970" y="258107"/>
                  <a:pt x="366593" y="285484"/>
                  <a:pt x="332824" y="285484"/>
                </a:cubicBezTo>
                <a:lnTo>
                  <a:pt x="101828" y="285484"/>
                </a:lnTo>
                <a:cubicBezTo>
                  <a:pt x="68058" y="285484"/>
                  <a:pt x="40682" y="258107"/>
                  <a:pt x="40682" y="224338"/>
                </a:cubicBezTo>
                <a:lnTo>
                  <a:pt x="40682" y="101910"/>
                </a:lnTo>
                <a:cubicBezTo>
                  <a:pt x="40682" y="68140"/>
                  <a:pt x="68058" y="40764"/>
                  <a:pt x="101828" y="40764"/>
                </a:cubicBezTo>
                <a:lnTo>
                  <a:pt x="196944" y="40764"/>
                </a:lnTo>
                <a:lnTo>
                  <a:pt x="196944" y="20409"/>
                </a:lnTo>
                <a:cubicBezTo>
                  <a:pt x="196944" y="10224"/>
                  <a:pt x="204464" y="1603"/>
                  <a:pt x="214555" y="217"/>
                </a:cubicBezTo>
                <a:lnTo>
                  <a:pt x="217326" y="0"/>
                </a:lnTo>
                <a:lnTo>
                  <a:pt x="214555" y="190"/>
                </a:lnTo>
                <a:close/>
                <a:moveTo>
                  <a:pt x="156180" y="122292"/>
                </a:moveTo>
                <a:cubicBezTo>
                  <a:pt x="137419" y="122292"/>
                  <a:pt x="122210" y="137501"/>
                  <a:pt x="122210" y="156262"/>
                </a:cubicBezTo>
                <a:cubicBezTo>
                  <a:pt x="122210" y="175023"/>
                  <a:pt x="137419" y="190232"/>
                  <a:pt x="156180" y="190232"/>
                </a:cubicBezTo>
                <a:cubicBezTo>
                  <a:pt x="174943" y="190232"/>
                  <a:pt x="190150" y="175023"/>
                  <a:pt x="190150" y="156262"/>
                </a:cubicBezTo>
                <a:cubicBezTo>
                  <a:pt x="190150" y="137501"/>
                  <a:pt x="174943" y="122292"/>
                  <a:pt x="156180" y="122292"/>
                </a:cubicBezTo>
                <a:close/>
                <a:moveTo>
                  <a:pt x="278282" y="122292"/>
                </a:moveTo>
                <a:cubicBezTo>
                  <a:pt x="259528" y="121762"/>
                  <a:pt x="243896" y="136534"/>
                  <a:pt x="243364" y="155288"/>
                </a:cubicBezTo>
                <a:cubicBezTo>
                  <a:pt x="242834" y="174041"/>
                  <a:pt x="257607" y="189674"/>
                  <a:pt x="276361" y="190205"/>
                </a:cubicBezTo>
                <a:cubicBezTo>
                  <a:pt x="277002" y="190223"/>
                  <a:pt x="277641" y="190223"/>
                  <a:pt x="278282" y="190205"/>
                </a:cubicBezTo>
                <a:cubicBezTo>
                  <a:pt x="297036" y="189674"/>
                  <a:pt x="311809" y="174041"/>
                  <a:pt x="311277" y="155288"/>
                </a:cubicBezTo>
                <a:cubicBezTo>
                  <a:pt x="310768" y="137280"/>
                  <a:pt x="296289" y="122802"/>
                  <a:pt x="278282" y="122292"/>
                </a:cubicBezTo>
                <a:close/>
              </a:path>
            </a:pathLst>
          </a:cu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nvGrpSpPr>
          <p:cNvPr id="8" name="Group 7">
            <a:extLst>
              <a:ext uri="{FF2B5EF4-FFF2-40B4-BE49-F238E27FC236}">
                <a16:creationId xmlns:a16="http://schemas.microsoft.com/office/drawing/2014/main" id="{49FB7D77-E407-679B-99AE-2058ECE9FCF8}"/>
              </a:ext>
              <a:ext uri="{C183D7F6-B498-43B3-948B-1728B52AA6E4}">
                <adec:decorative xmlns:adec="http://schemas.microsoft.com/office/drawing/2017/decorative" val="1"/>
              </a:ext>
            </a:extLst>
          </p:cNvPr>
          <p:cNvGrpSpPr/>
          <p:nvPr/>
        </p:nvGrpSpPr>
        <p:grpSpPr>
          <a:xfrm>
            <a:off x="2498230" y="4374485"/>
            <a:ext cx="674005" cy="219834"/>
            <a:chOff x="2498230" y="4374485"/>
            <a:chExt cx="674005" cy="219834"/>
          </a:xfrm>
        </p:grpSpPr>
        <p:cxnSp>
          <p:nvCxnSpPr>
            <p:cNvPr id="45" name="Straight Connector 44">
              <a:extLst>
                <a:ext uri="{FF2B5EF4-FFF2-40B4-BE49-F238E27FC236}">
                  <a16:creationId xmlns:a16="http://schemas.microsoft.com/office/drawing/2014/main" id="{0FE2A575-BF94-269D-D249-DC7A3B10ED7B}"/>
                </a:ext>
                <a:ext uri="{C183D7F6-B498-43B3-948B-1728B52AA6E4}">
                  <adec:decorative xmlns:adec="http://schemas.microsoft.com/office/drawing/2017/decorative" val="1"/>
                </a:ext>
              </a:extLst>
            </p:cNvPr>
            <p:cNvCxnSpPr>
              <a:cxnSpLocks/>
            </p:cNvCxnSpPr>
            <p:nvPr/>
          </p:nvCxnSpPr>
          <p:spPr>
            <a:xfrm>
              <a:off x="2498230"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38" name="Group 37">
              <a:extLst>
                <a:ext uri="{FF2B5EF4-FFF2-40B4-BE49-F238E27FC236}">
                  <a16:creationId xmlns:a16="http://schemas.microsoft.com/office/drawing/2014/main" id="{CA3B11C7-268D-F157-3E0F-6B5330423823}"/>
                </a:ext>
              </a:extLst>
            </p:cNvPr>
            <p:cNvGrpSpPr/>
            <p:nvPr/>
          </p:nvGrpSpPr>
          <p:grpSpPr>
            <a:xfrm>
              <a:off x="2952400" y="4374485"/>
              <a:ext cx="219835" cy="219834"/>
              <a:chOff x="1613419" y="2537559"/>
              <a:chExt cx="339399" cy="339399"/>
            </a:xfrm>
          </p:grpSpPr>
          <p:sp>
            <p:nvSpPr>
              <p:cNvPr id="39" name="Oval 38">
                <a:extLst>
                  <a:ext uri="{FF2B5EF4-FFF2-40B4-BE49-F238E27FC236}">
                    <a16:creationId xmlns:a16="http://schemas.microsoft.com/office/drawing/2014/main" id="{E9207D60-1DB2-03D1-F9C3-75C6ABACCF7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40" name="Oval 39">
                <a:extLst>
                  <a:ext uri="{FF2B5EF4-FFF2-40B4-BE49-F238E27FC236}">
                    <a16:creationId xmlns:a16="http://schemas.microsoft.com/office/drawing/2014/main" id="{44D2B83A-C7A2-117D-7C41-5E6A7D8B83B3}"/>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7" name="Group 6">
            <a:extLst>
              <a:ext uri="{FF2B5EF4-FFF2-40B4-BE49-F238E27FC236}">
                <a16:creationId xmlns:a16="http://schemas.microsoft.com/office/drawing/2014/main" id="{4B43ECC5-1728-0564-512D-B15B5B14E0C0}"/>
              </a:ext>
              <a:ext uri="{C183D7F6-B498-43B3-948B-1728B52AA6E4}">
                <adec:decorative xmlns:adec="http://schemas.microsoft.com/office/drawing/2017/decorative" val="1"/>
              </a:ext>
            </a:extLst>
          </p:cNvPr>
          <p:cNvGrpSpPr/>
          <p:nvPr/>
        </p:nvGrpSpPr>
        <p:grpSpPr>
          <a:xfrm>
            <a:off x="6824514" y="4374485"/>
            <a:ext cx="674005" cy="219834"/>
            <a:chOff x="6824514" y="4374485"/>
            <a:chExt cx="674005" cy="219834"/>
          </a:xfrm>
        </p:grpSpPr>
        <p:cxnSp>
          <p:nvCxnSpPr>
            <p:cNvPr id="48" name="Straight Connector 47">
              <a:extLst>
                <a:ext uri="{FF2B5EF4-FFF2-40B4-BE49-F238E27FC236}">
                  <a16:creationId xmlns:a16="http://schemas.microsoft.com/office/drawing/2014/main" id="{D558ED82-5BC2-44EA-7CC0-4026124832DE}"/>
                </a:ext>
                <a:ext uri="{C183D7F6-B498-43B3-948B-1728B52AA6E4}">
                  <adec:decorative xmlns:adec="http://schemas.microsoft.com/office/drawing/2017/decorative" val="1"/>
                </a:ext>
              </a:extLst>
            </p:cNvPr>
            <p:cNvCxnSpPr>
              <a:cxnSpLocks/>
            </p:cNvCxnSpPr>
            <p:nvPr/>
          </p:nvCxnSpPr>
          <p:spPr>
            <a:xfrm>
              <a:off x="6824514" y="4484402"/>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49" name="Group 48">
              <a:extLst>
                <a:ext uri="{FF2B5EF4-FFF2-40B4-BE49-F238E27FC236}">
                  <a16:creationId xmlns:a16="http://schemas.microsoft.com/office/drawing/2014/main" id="{43591792-B649-EC18-502C-CE59CD4128C5}"/>
                </a:ext>
              </a:extLst>
            </p:cNvPr>
            <p:cNvGrpSpPr/>
            <p:nvPr/>
          </p:nvGrpSpPr>
          <p:grpSpPr>
            <a:xfrm>
              <a:off x="7278684" y="4374485"/>
              <a:ext cx="219835" cy="219834"/>
              <a:chOff x="1613419" y="2537559"/>
              <a:chExt cx="339399" cy="339399"/>
            </a:xfrm>
          </p:grpSpPr>
          <p:sp>
            <p:nvSpPr>
              <p:cNvPr id="50" name="Oval 49">
                <a:extLst>
                  <a:ext uri="{FF2B5EF4-FFF2-40B4-BE49-F238E27FC236}">
                    <a16:creationId xmlns:a16="http://schemas.microsoft.com/office/drawing/2014/main" id="{11C5F321-A31C-D79A-94F6-C53B80E40068}"/>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1" name="Oval 50">
                <a:extLst>
                  <a:ext uri="{FF2B5EF4-FFF2-40B4-BE49-F238E27FC236}">
                    <a16:creationId xmlns:a16="http://schemas.microsoft.com/office/drawing/2014/main" id="{BA645CBF-A50B-D011-1644-1AF063B0AADD}"/>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5" name="Group 4">
            <a:extLst>
              <a:ext uri="{FF2B5EF4-FFF2-40B4-BE49-F238E27FC236}">
                <a16:creationId xmlns:a16="http://schemas.microsoft.com/office/drawing/2014/main" id="{94B76C95-70B6-7AD2-51D2-2D19DB61BE6A}"/>
              </a:ext>
              <a:ext uri="{C183D7F6-B498-43B3-948B-1728B52AA6E4}">
                <adec:decorative xmlns:adec="http://schemas.microsoft.com/office/drawing/2017/decorative" val="1"/>
              </a:ext>
            </a:extLst>
          </p:cNvPr>
          <p:cNvGrpSpPr/>
          <p:nvPr/>
        </p:nvGrpSpPr>
        <p:grpSpPr>
          <a:xfrm>
            <a:off x="9280038" y="3377891"/>
            <a:ext cx="674005" cy="219834"/>
            <a:chOff x="9280038" y="3377891"/>
            <a:chExt cx="674005" cy="219834"/>
          </a:xfrm>
        </p:grpSpPr>
        <p:cxnSp>
          <p:nvCxnSpPr>
            <p:cNvPr id="55" name="Straight Connector 54">
              <a:extLst>
                <a:ext uri="{FF2B5EF4-FFF2-40B4-BE49-F238E27FC236}">
                  <a16:creationId xmlns:a16="http://schemas.microsoft.com/office/drawing/2014/main" id="{48175A78-CC51-6659-8C5D-A058BF6DEBFB}"/>
                </a:ext>
                <a:ext uri="{C183D7F6-B498-43B3-948B-1728B52AA6E4}">
                  <adec:decorative xmlns:adec="http://schemas.microsoft.com/office/drawing/2017/decorative" val="1"/>
                </a:ext>
              </a:extLst>
            </p:cNvPr>
            <p:cNvCxnSpPr>
              <a:cxnSpLocks/>
            </p:cNvCxnSpPr>
            <p:nvPr/>
          </p:nvCxnSpPr>
          <p:spPr>
            <a:xfrm>
              <a:off x="9280038" y="3487808"/>
              <a:ext cx="570422" cy="0"/>
            </a:xfrm>
            <a:prstGeom prst="line">
              <a:avLst/>
            </a:prstGeom>
            <a:noFill/>
            <a:ln w="15875">
              <a:gradFill>
                <a:gsLst>
                  <a:gs pos="0">
                    <a:srgbClr val="F4364C"/>
                  </a:gs>
                  <a:gs pos="100000">
                    <a:srgbClr val="49C5B1"/>
                  </a:gs>
                  <a:gs pos="80000">
                    <a:srgbClr val="0078D4"/>
                  </a:gs>
                  <a:gs pos="26000">
                    <a:srgbClr val="C03BC4"/>
                  </a:gs>
                </a:gsLst>
                <a:lin ang="10800000" scaled="0"/>
              </a:gradFill>
              <a:headEnd type="oval" w="med" len="med"/>
              <a:tailEnd type="oval" w="lg" len="lg"/>
            </a:ln>
            <a:effectLst/>
          </p:spPr>
          <p:style>
            <a:lnRef idx="1">
              <a:schemeClr val="accent2"/>
            </a:lnRef>
            <a:fillRef idx="3">
              <a:schemeClr val="accent2"/>
            </a:fillRef>
            <a:effectRef idx="2">
              <a:schemeClr val="accent2"/>
            </a:effectRef>
            <a:fontRef idx="minor">
              <a:schemeClr val="lt1"/>
            </a:fontRef>
          </p:style>
        </p:cxnSp>
        <p:grpSp>
          <p:nvGrpSpPr>
            <p:cNvPr id="56" name="Group 55">
              <a:extLst>
                <a:ext uri="{FF2B5EF4-FFF2-40B4-BE49-F238E27FC236}">
                  <a16:creationId xmlns:a16="http://schemas.microsoft.com/office/drawing/2014/main" id="{D0464E0B-D697-7168-38C2-81439E0C5863}"/>
                </a:ext>
              </a:extLst>
            </p:cNvPr>
            <p:cNvGrpSpPr/>
            <p:nvPr/>
          </p:nvGrpSpPr>
          <p:grpSpPr>
            <a:xfrm>
              <a:off x="9734208" y="3377891"/>
              <a:ext cx="219835" cy="219834"/>
              <a:chOff x="1613419" y="2537559"/>
              <a:chExt cx="339399" cy="339399"/>
            </a:xfrm>
          </p:grpSpPr>
          <p:sp>
            <p:nvSpPr>
              <p:cNvPr id="57" name="Oval 56">
                <a:extLst>
                  <a:ext uri="{FF2B5EF4-FFF2-40B4-BE49-F238E27FC236}">
                    <a16:creationId xmlns:a16="http://schemas.microsoft.com/office/drawing/2014/main" id="{EB8F7753-758C-CBE6-698C-53C63E89B15F}"/>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58" name="Oval 57">
                <a:extLst>
                  <a:ext uri="{FF2B5EF4-FFF2-40B4-BE49-F238E27FC236}">
                    <a16:creationId xmlns:a16="http://schemas.microsoft.com/office/drawing/2014/main" id="{03387472-4C79-EBBD-42B0-006E06E3C121}"/>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grpSp>
      <p:grpSp>
        <p:nvGrpSpPr>
          <p:cNvPr id="6" name="Group 5">
            <a:extLst>
              <a:ext uri="{FF2B5EF4-FFF2-40B4-BE49-F238E27FC236}">
                <a16:creationId xmlns:a16="http://schemas.microsoft.com/office/drawing/2014/main" id="{41907DF3-2038-A11E-351E-AA3ABE0E0AC8}"/>
              </a:ext>
              <a:ext uri="{C183D7F6-B498-43B3-948B-1728B52AA6E4}">
                <adec:decorative xmlns:adec="http://schemas.microsoft.com/office/drawing/2017/decorative" val="1"/>
              </a:ext>
            </a:extLst>
          </p:cNvPr>
          <p:cNvGrpSpPr/>
          <p:nvPr/>
        </p:nvGrpSpPr>
        <p:grpSpPr>
          <a:xfrm>
            <a:off x="1543084" y="3226588"/>
            <a:ext cx="5955435" cy="588425"/>
            <a:chOff x="1543084" y="3226588"/>
            <a:chExt cx="5955435" cy="588425"/>
          </a:xfrm>
        </p:grpSpPr>
        <p:cxnSp>
          <p:nvCxnSpPr>
            <p:cNvPr id="59" name="Straight Connector 58">
              <a:extLst>
                <a:ext uri="{FF2B5EF4-FFF2-40B4-BE49-F238E27FC236}">
                  <a16:creationId xmlns:a16="http://schemas.microsoft.com/office/drawing/2014/main" id="{4963FA52-425D-1362-00DA-B566F3B18D05}"/>
                </a:ext>
                <a:ext uri="{C183D7F6-B498-43B3-948B-1728B52AA6E4}">
                  <adec:decorative xmlns:adec="http://schemas.microsoft.com/office/drawing/2017/decorative" val="1"/>
                </a:ext>
              </a:extLst>
            </p:cNvPr>
            <p:cNvCxnSpPr>
              <a:cxnSpLocks/>
            </p:cNvCxnSpPr>
            <p:nvPr/>
          </p:nvCxnSpPr>
          <p:spPr>
            <a:xfrm>
              <a:off x="1543084" y="3336505"/>
              <a:ext cx="5845914" cy="0"/>
            </a:xfrm>
            <a:prstGeom prst="line">
              <a:avLst/>
            </a:prstGeom>
            <a:noFill/>
            <a:ln w="15875">
              <a:gradFill>
                <a:gsLst>
                  <a:gs pos="0">
                    <a:srgbClr val="F4364C"/>
                  </a:gs>
                  <a:gs pos="100000">
                    <a:srgbClr val="49C5B1"/>
                  </a:gs>
                  <a:gs pos="80000">
                    <a:srgbClr val="0078D4"/>
                  </a:gs>
                  <a:gs pos="26000">
                    <a:srgbClr val="C03BC4"/>
                  </a:gs>
                </a:gsLst>
                <a:lin ang="10800000" scaled="0"/>
              </a:gradFill>
              <a:headEnd type="none" w="med" len="med"/>
              <a:tailEnd type="none" w="lg" len="lg"/>
            </a:ln>
            <a:effectLst/>
          </p:spPr>
          <p:style>
            <a:lnRef idx="1">
              <a:schemeClr val="accent2"/>
            </a:lnRef>
            <a:fillRef idx="3">
              <a:schemeClr val="accent2"/>
            </a:fillRef>
            <a:effectRef idx="2">
              <a:schemeClr val="accent2"/>
            </a:effectRef>
            <a:fontRef idx="minor">
              <a:schemeClr val="lt1"/>
            </a:fontRef>
          </p:style>
        </p:cxnSp>
        <p:grpSp>
          <p:nvGrpSpPr>
            <p:cNvPr id="60" name="Group 59">
              <a:extLst>
                <a:ext uri="{FF2B5EF4-FFF2-40B4-BE49-F238E27FC236}">
                  <a16:creationId xmlns:a16="http://schemas.microsoft.com/office/drawing/2014/main" id="{7E792956-46D5-0A92-E012-49072807B279}"/>
                </a:ext>
              </a:extLst>
            </p:cNvPr>
            <p:cNvGrpSpPr/>
            <p:nvPr/>
          </p:nvGrpSpPr>
          <p:grpSpPr>
            <a:xfrm>
              <a:off x="7278684" y="3226588"/>
              <a:ext cx="219835" cy="219834"/>
              <a:chOff x="1613419" y="2537559"/>
              <a:chExt cx="339399" cy="339399"/>
            </a:xfrm>
          </p:grpSpPr>
          <p:sp>
            <p:nvSpPr>
              <p:cNvPr id="61" name="Oval 60">
                <a:extLst>
                  <a:ext uri="{FF2B5EF4-FFF2-40B4-BE49-F238E27FC236}">
                    <a16:creationId xmlns:a16="http://schemas.microsoft.com/office/drawing/2014/main" id="{ABC4D56F-02BD-17F3-5E2D-475106635AD6}"/>
                  </a:ext>
                  <a:ext uri="{C183D7F6-B498-43B3-948B-1728B52AA6E4}">
                    <adec:decorative xmlns:adec="http://schemas.microsoft.com/office/drawing/2017/decorative" val="1"/>
                  </a:ext>
                </a:extLst>
              </p:cNvPr>
              <p:cNvSpPr/>
              <p:nvPr/>
            </p:nvSpPr>
            <p:spPr bwMode="auto">
              <a:xfrm>
                <a:off x="1613419" y="2537559"/>
                <a:ext cx="339399" cy="339399"/>
              </a:xfrm>
              <a:prstGeom prst="ellips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62" name="Oval 61">
                <a:extLst>
                  <a:ext uri="{FF2B5EF4-FFF2-40B4-BE49-F238E27FC236}">
                    <a16:creationId xmlns:a16="http://schemas.microsoft.com/office/drawing/2014/main" id="{2E9C3136-3FDB-AEF9-7523-206D691C7784}"/>
                  </a:ext>
                  <a:ext uri="{C183D7F6-B498-43B3-948B-1728B52AA6E4}">
                    <adec:decorative xmlns:adec="http://schemas.microsoft.com/office/drawing/2017/decorative" val="1"/>
                  </a:ext>
                </a:extLst>
              </p:cNvPr>
              <p:cNvSpPr/>
              <p:nvPr/>
            </p:nvSpPr>
            <p:spPr bwMode="auto">
              <a:xfrm>
                <a:off x="1689620" y="2618739"/>
                <a:ext cx="186999" cy="186999"/>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algn="ctr" defTabSz="932449">
                  <a:spcBef>
                    <a:spcPts val="600"/>
                  </a:spcBef>
                </a:pPr>
                <a:endParaRPr lang="en-US" sz="1600">
                  <a:gradFill>
                    <a:gsLst>
                      <a:gs pos="1399">
                        <a:srgbClr val="FFFFFF"/>
                      </a:gs>
                      <a:gs pos="17000">
                        <a:srgbClr val="FFFFFF"/>
                      </a:gs>
                    </a:gsLst>
                    <a:path path="circle">
                      <a:fillToRect l="100000" t="100000"/>
                    </a:path>
                  </a:gradFill>
                  <a:latin typeface="+mj-lt"/>
                  <a:cs typeface="Segoe UI" panose="020B0502040204020203" pitchFamily="34" charset="0"/>
                </a:endParaRPr>
              </a:p>
            </p:txBody>
          </p:sp>
        </p:grpSp>
        <p:cxnSp>
          <p:nvCxnSpPr>
            <p:cNvPr id="64" name="Straight Connector 63">
              <a:extLst>
                <a:ext uri="{FF2B5EF4-FFF2-40B4-BE49-F238E27FC236}">
                  <a16:creationId xmlns:a16="http://schemas.microsoft.com/office/drawing/2014/main" id="{E205E0C9-6C5D-6A97-FFB2-4C0D95A46481}"/>
                </a:ext>
                <a:ext uri="{C183D7F6-B498-43B3-948B-1728B52AA6E4}">
                  <adec:decorative xmlns:adec="http://schemas.microsoft.com/office/drawing/2017/decorative" val="1"/>
                </a:ext>
              </a:extLst>
            </p:cNvPr>
            <p:cNvCxnSpPr>
              <a:cxnSpLocks/>
            </p:cNvCxnSpPr>
            <p:nvPr/>
          </p:nvCxnSpPr>
          <p:spPr>
            <a:xfrm flipV="1">
              <a:off x="1549022" y="3336505"/>
              <a:ext cx="0" cy="478508"/>
            </a:xfrm>
            <a:prstGeom prst="line">
              <a:avLst/>
            </a:prstGeom>
            <a:noFill/>
            <a:ln w="15875">
              <a:solidFill>
                <a:srgbClr val="399A91"/>
              </a:solidFill>
              <a:headEnd type="oval" w="med" len="med"/>
              <a:tailEnd type="none" w="lg" len="lg"/>
            </a:ln>
            <a:effectLst/>
          </p:spPr>
          <p:style>
            <a:lnRef idx="1">
              <a:schemeClr val="accent2"/>
            </a:lnRef>
            <a:fillRef idx="3">
              <a:schemeClr val="accent2"/>
            </a:fillRef>
            <a:effectRef idx="2">
              <a:schemeClr val="accent2"/>
            </a:effectRef>
            <a:fontRef idx="minor">
              <a:schemeClr val="lt1"/>
            </a:fontRef>
          </p:style>
        </p:cxnSp>
      </p:grpSp>
    </p:spTree>
    <p:extLst>
      <p:ext uri="{BB962C8B-B14F-4D97-AF65-F5344CB8AC3E}">
        <p14:creationId xmlns:p14="http://schemas.microsoft.com/office/powerpoint/2010/main" val="2723428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grpId="1" nodeType="withEffect">
                                  <p:stCondLst>
                                    <p:cond delay="0"/>
                                  </p:stCondLst>
                                  <p:childTnLst>
                                    <p:animMotion origin="layout" path="M 0 -2.59259E-6 L 0 0.03542 " pathEditMode="relative" rAng="0" ptsTypes="AA">
                                      <p:cBhvr>
                                        <p:cTn id="9" dur="700" spd="-100000" fill="hold"/>
                                        <p:tgtEl>
                                          <p:spTgt spid="33"/>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grpId="1" nodeType="withEffect">
                                  <p:stCondLst>
                                    <p:cond delay="0"/>
                                  </p:stCondLst>
                                  <p:childTnLst>
                                    <p:animMotion origin="layout" path="M 0 -2.59259E-6 L 0 0.03542 " pathEditMode="relative" rAng="0" ptsTypes="AA">
                                      <p:cBhvr>
                                        <p:cTn id="14" dur="700" spd="-100000" fill="hold"/>
                                        <p:tgtEl>
                                          <p:spTgt spid="2"/>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41"/>
                                        </p:tgtEl>
                                        <p:attrNameLst>
                                          <p:attrName>ppt_x</p:attrName>
                                          <p:attrName>ppt_y</p:attrName>
                                        </p:attrNameLst>
                                      </p:cBhvr>
                                      <p:rCtr x="0" y="1759"/>
                                    </p:animMotion>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0"/>
                                  </p:stCondLst>
                                  <p:childTnLst>
                                    <p:animMotion origin="layout" path="M -3.125E-6 -4.07407E-6 L -3.125E-6 0.03542 " pathEditMode="relative" rAng="0" ptsTypes="AA">
                                      <p:cBhvr>
                                        <p:cTn id="24" dur="700" spd="-100000" fill="hold"/>
                                        <p:tgtEl>
                                          <p:spTgt spid="14"/>
                                        </p:tgtEl>
                                        <p:attrNameLst>
                                          <p:attrName>ppt_x</p:attrName>
                                          <p:attrName>ppt_y</p:attrName>
                                        </p:attrNameLst>
                                      </p:cBhvr>
                                      <p:rCtr x="0" y="1759"/>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42" presetClass="path" presetSubtype="0" decel="100000" fill="hold" nodeType="withEffect">
                                  <p:stCondLst>
                                    <p:cond delay="0"/>
                                  </p:stCondLst>
                                  <p:childTnLst>
                                    <p:animMotion origin="layout" path="M 0 -2.59259E-6 L 0 0.03542 " pathEditMode="relative" rAng="0" ptsTypes="AA">
                                      <p:cBhvr>
                                        <p:cTn id="31" dur="700" spd="-100000" fill="hold"/>
                                        <p:tgtEl>
                                          <p:spTgt spid="8"/>
                                        </p:tgtEl>
                                        <p:attrNameLst>
                                          <p:attrName>ppt_x</p:attrName>
                                          <p:attrName>ppt_y</p:attrName>
                                        </p:attrNameLst>
                                      </p:cBhvr>
                                      <p:rCtr x="0" y="1759"/>
                                    </p:animMotion>
                                  </p:childTnLst>
                                </p:cTn>
                              </p:par>
                              <p:par>
                                <p:cTn id="32" presetID="10"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fade">
                                      <p:cBhvr>
                                        <p:cTn id="34" dur="500"/>
                                        <p:tgtEl>
                                          <p:spTgt spid="34"/>
                                        </p:tgtEl>
                                      </p:cBhvr>
                                    </p:animEffect>
                                  </p:childTnLst>
                                </p:cTn>
                              </p:par>
                              <p:par>
                                <p:cTn id="35" presetID="42" presetClass="path" presetSubtype="0" decel="100000" fill="hold" grpId="1" nodeType="withEffect">
                                  <p:stCondLst>
                                    <p:cond delay="0"/>
                                  </p:stCondLst>
                                  <p:childTnLst>
                                    <p:animMotion origin="layout" path="M 0 -2.59259E-6 L 0 0.03542 " pathEditMode="relative" rAng="0" ptsTypes="AA">
                                      <p:cBhvr>
                                        <p:cTn id="36" dur="700" spd="-100000" fill="hold"/>
                                        <p:tgtEl>
                                          <p:spTgt spid="34"/>
                                        </p:tgtEl>
                                        <p:attrNameLst>
                                          <p:attrName>ppt_x</p:attrName>
                                          <p:attrName>ppt_y</p:attrName>
                                        </p:attrNameLst>
                                      </p:cBhvr>
                                      <p:rCtr x="0" y="1759"/>
                                    </p:animMotion>
                                  </p:childTnLst>
                                </p:cTn>
                              </p:par>
                              <p:par>
                                <p:cTn id="37" presetID="10"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500"/>
                                        <p:tgtEl>
                                          <p:spTgt spid="47"/>
                                        </p:tgtEl>
                                      </p:cBhvr>
                                    </p:animEffect>
                                  </p:childTnLst>
                                </p:cTn>
                              </p:par>
                              <p:par>
                                <p:cTn id="40" presetID="42" presetClass="path" presetSubtype="0" decel="100000" fill="hold" grpId="1" nodeType="withEffect">
                                  <p:stCondLst>
                                    <p:cond delay="0"/>
                                  </p:stCondLst>
                                  <p:childTnLst>
                                    <p:animMotion origin="layout" path="M 0 -2.59259E-6 L 0 0.03542 " pathEditMode="relative" rAng="0" ptsTypes="AA">
                                      <p:cBhvr>
                                        <p:cTn id="41" dur="700" spd="-100000" fill="hold"/>
                                        <p:tgtEl>
                                          <p:spTgt spid="47"/>
                                        </p:tgtEl>
                                        <p:attrNameLst>
                                          <p:attrName>ppt_x</p:attrName>
                                          <p:attrName>ppt_y</p:attrName>
                                        </p:attrNameLst>
                                      </p:cBhvr>
                                      <p:rCtr x="0" y="1759"/>
                                    </p:animMotion>
                                  </p:childTnLst>
                                </p:cTn>
                              </p:par>
                              <p:par>
                                <p:cTn id="42" presetID="10" presetClass="entr" presetSubtype="0" fill="hold" grpId="0" nodeType="withEffect">
                                  <p:stCondLst>
                                    <p:cond delay="0"/>
                                  </p:stCondLst>
                                  <p:childTnLst>
                                    <p:set>
                                      <p:cBhvr>
                                        <p:cTn id="43" dur="1" fill="hold">
                                          <p:stCondLst>
                                            <p:cond delay="0"/>
                                          </p:stCondLst>
                                        </p:cTn>
                                        <p:tgtEl>
                                          <p:spTgt spid="52"/>
                                        </p:tgtEl>
                                        <p:attrNameLst>
                                          <p:attrName>style.visibility</p:attrName>
                                        </p:attrNameLst>
                                      </p:cBhvr>
                                      <p:to>
                                        <p:strVal val="visible"/>
                                      </p:to>
                                    </p:set>
                                    <p:animEffect transition="in" filter="fade">
                                      <p:cBhvr>
                                        <p:cTn id="44" dur="500"/>
                                        <p:tgtEl>
                                          <p:spTgt spid="52"/>
                                        </p:tgtEl>
                                      </p:cBhvr>
                                    </p:animEffect>
                                  </p:childTnLst>
                                </p:cTn>
                              </p:par>
                              <p:par>
                                <p:cTn id="45" presetID="42" presetClass="path" presetSubtype="0" decel="100000" fill="hold" grpId="1" nodeType="withEffect">
                                  <p:stCondLst>
                                    <p:cond delay="0"/>
                                  </p:stCondLst>
                                  <p:childTnLst>
                                    <p:animMotion origin="layout" path="M 0 -2.59259E-6 L 0 0.03542 " pathEditMode="relative" rAng="0" ptsTypes="AA">
                                      <p:cBhvr>
                                        <p:cTn id="46" dur="700" spd="-100000" fill="hold"/>
                                        <p:tgtEl>
                                          <p:spTgt spid="52"/>
                                        </p:tgtEl>
                                        <p:attrNameLst>
                                          <p:attrName>ppt_x</p:attrName>
                                          <p:attrName>ppt_y</p:attrName>
                                        </p:attrNameLst>
                                      </p:cBhvr>
                                      <p:rCtr x="0" y="1759"/>
                                    </p:animMotion>
                                  </p:childTnLst>
                                </p:cTn>
                              </p:par>
                              <p:par>
                                <p:cTn id="47" presetID="10" presetClass="entr" presetSubtype="0" fill="hold" grpId="0" nodeType="with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par>
                                <p:cTn id="50" presetID="42" presetClass="path" presetSubtype="0" decel="100000" fill="hold" grpId="1" nodeType="withEffect">
                                  <p:stCondLst>
                                    <p:cond delay="0"/>
                                  </p:stCondLst>
                                  <p:childTnLst>
                                    <p:animMotion origin="layout" path="M 0 -2.59259E-6 L 0 0.03542 " pathEditMode="relative" rAng="0" ptsTypes="AA">
                                      <p:cBhvr>
                                        <p:cTn id="51" dur="700" spd="-100000" fill="hold"/>
                                        <p:tgtEl>
                                          <p:spTgt spid="42"/>
                                        </p:tgtEl>
                                        <p:attrNameLst>
                                          <p:attrName>ppt_x</p:attrName>
                                          <p:attrName>ppt_y</p:attrName>
                                        </p:attrNameLst>
                                      </p:cBhvr>
                                      <p:rCtr x="0" y="1759"/>
                                    </p:animMotion>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par>
                                <p:cTn id="57" presetID="42" presetClass="path" presetSubtype="0" decel="100000" fill="hold" nodeType="withEffect">
                                  <p:stCondLst>
                                    <p:cond delay="0"/>
                                  </p:stCondLst>
                                  <p:childTnLst>
                                    <p:animMotion origin="layout" path="M 0 -2.59259E-6 L 0 0.03542 " pathEditMode="relative" rAng="0" ptsTypes="AA">
                                      <p:cBhvr>
                                        <p:cTn id="58" dur="700" spd="-100000" fill="hold"/>
                                        <p:tgtEl>
                                          <p:spTgt spid="7"/>
                                        </p:tgtEl>
                                        <p:attrNameLst>
                                          <p:attrName>ppt_x</p:attrName>
                                          <p:attrName>ppt_y</p:attrName>
                                        </p:attrNameLst>
                                      </p:cBhvr>
                                      <p:rCtr x="0" y="1759"/>
                                    </p:animMotion>
                                  </p:childTnLst>
                                </p:cTn>
                              </p:par>
                              <p:par>
                                <p:cTn id="59" presetID="10" presetClass="entr" presetSubtype="0" fill="hold" grpId="0"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500"/>
                                        <p:tgtEl>
                                          <p:spTgt spid="35"/>
                                        </p:tgtEl>
                                      </p:cBhvr>
                                    </p:animEffect>
                                  </p:childTnLst>
                                </p:cTn>
                              </p:par>
                              <p:par>
                                <p:cTn id="62" presetID="42" presetClass="path" presetSubtype="0" decel="100000" fill="hold" grpId="1" nodeType="withEffect">
                                  <p:stCondLst>
                                    <p:cond delay="0"/>
                                  </p:stCondLst>
                                  <p:childTnLst>
                                    <p:animMotion origin="layout" path="M 0 -2.59259E-6 L 0 0.03542 " pathEditMode="relative" rAng="0" ptsTypes="AA">
                                      <p:cBhvr>
                                        <p:cTn id="63" dur="700" spd="-100000" fill="hold"/>
                                        <p:tgtEl>
                                          <p:spTgt spid="35"/>
                                        </p:tgtEl>
                                        <p:attrNameLst>
                                          <p:attrName>ppt_x</p:attrName>
                                          <p:attrName>ppt_y</p:attrName>
                                        </p:attrNameLst>
                                      </p:cBhvr>
                                      <p:rCtr x="0" y="1759"/>
                                    </p:animMotion>
                                  </p:childTnLst>
                                </p:cTn>
                              </p:par>
                              <p:par>
                                <p:cTn id="64" presetID="10" presetClass="entr" presetSubtype="0" fill="hold" nodeType="with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fade">
                                      <p:cBhvr>
                                        <p:cTn id="66" dur="500"/>
                                        <p:tgtEl>
                                          <p:spTgt spid="6"/>
                                        </p:tgtEl>
                                      </p:cBhvr>
                                    </p:animEffect>
                                  </p:childTnLst>
                                </p:cTn>
                              </p:par>
                              <p:par>
                                <p:cTn id="67" presetID="42" presetClass="path" presetSubtype="0" decel="100000" fill="hold" nodeType="withEffect">
                                  <p:stCondLst>
                                    <p:cond delay="0"/>
                                  </p:stCondLst>
                                  <p:childTnLst>
                                    <p:animMotion origin="layout" path="M 0 -2.59259E-6 L 0 0.03542 " pathEditMode="relative" rAng="0" ptsTypes="AA">
                                      <p:cBhvr>
                                        <p:cTn id="68" dur="700" spd="-100000" fill="hold"/>
                                        <p:tgtEl>
                                          <p:spTgt spid="6"/>
                                        </p:tgtEl>
                                        <p:attrNameLst>
                                          <p:attrName>ppt_x</p:attrName>
                                          <p:attrName>ppt_y</p:attrName>
                                        </p:attrNameLst>
                                      </p:cBhvr>
                                      <p:rCtr x="0" y="1759"/>
                                    </p:animMotion>
                                  </p:childTnLst>
                                </p:cTn>
                              </p:par>
                              <p:par>
                                <p:cTn id="69" presetID="10" presetClass="entr" presetSubtype="0" fill="hold" grpId="0" nodeType="with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fade">
                                      <p:cBhvr>
                                        <p:cTn id="71" dur="500"/>
                                        <p:tgtEl>
                                          <p:spTgt spid="54"/>
                                        </p:tgtEl>
                                      </p:cBhvr>
                                    </p:animEffect>
                                  </p:childTnLst>
                                </p:cTn>
                              </p:par>
                              <p:par>
                                <p:cTn id="72" presetID="42" presetClass="path" presetSubtype="0" decel="100000" fill="hold" grpId="1" nodeType="withEffect">
                                  <p:stCondLst>
                                    <p:cond delay="0"/>
                                  </p:stCondLst>
                                  <p:childTnLst>
                                    <p:animMotion origin="layout" path="M 0 -2.59259E-6 L 0 0.03542 " pathEditMode="relative" rAng="0" ptsTypes="AA">
                                      <p:cBhvr>
                                        <p:cTn id="73" dur="700" spd="-100000" fill="hold"/>
                                        <p:tgtEl>
                                          <p:spTgt spid="54"/>
                                        </p:tgtEl>
                                        <p:attrNameLst>
                                          <p:attrName>ppt_x</p:attrName>
                                          <p:attrName>ppt_y</p:attrName>
                                        </p:attrNameLst>
                                      </p:cBhvr>
                                      <p:rCtr x="0" y="1759"/>
                                    </p:animMotion>
                                  </p:childTnLst>
                                </p:cTn>
                              </p:par>
                              <p:par>
                                <p:cTn id="74" presetID="10" presetClass="entr" presetSubtype="0" fill="hold" grpId="0" nodeType="withEffect">
                                  <p:stCondLst>
                                    <p:cond delay="0"/>
                                  </p:stCondLst>
                                  <p:childTnLst>
                                    <p:set>
                                      <p:cBhvr>
                                        <p:cTn id="75" dur="1" fill="hold">
                                          <p:stCondLst>
                                            <p:cond delay="0"/>
                                          </p:stCondLst>
                                        </p:cTn>
                                        <p:tgtEl>
                                          <p:spTgt spid="43"/>
                                        </p:tgtEl>
                                        <p:attrNameLst>
                                          <p:attrName>style.visibility</p:attrName>
                                        </p:attrNameLst>
                                      </p:cBhvr>
                                      <p:to>
                                        <p:strVal val="visible"/>
                                      </p:to>
                                    </p:set>
                                    <p:animEffect transition="in" filter="fade">
                                      <p:cBhvr>
                                        <p:cTn id="76" dur="500"/>
                                        <p:tgtEl>
                                          <p:spTgt spid="43"/>
                                        </p:tgtEl>
                                      </p:cBhvr>
                                    </p:animEffect>
                                  </p:childTnLst>
                                </p:cTn>
                              </p:par>
                              <p:par>
                                <p:cTn id="77" presetID="42" presetClass="path" presetSubtype="0" decel="100000" fill="hold" grpId="1" nodeType="withEffect">
                                  <p:stCondLst>
                                    <p:cond delay="0"/>
                                  </p:stCondLst>
                                  <p:childTnLst>
                                    <p:animMotion origin="layout" path="M 0 -2.59259E-6 L 0 0.03542 " pathEditMode="relative" rAng="0" ptsTypes="AA">
                                      <p:cBhvr>
                                        <p:cTn id="78" dur="700" spd="-100000" fill="hold"/>
                                        <p:tgtEl>
                                          <p:spTgt spid="43"/>
                                        </p:tgtEl>
                                        <p:attrNameLst>
                                          <p:attrName>ppt_x</p:attrName>
                                          <p:attrName>ppt_y</p:attrName>
                                        </p:attrNameLst>
                                      </p:cBhvr>
                                      <p:rCtr x="0" y="1759"/>
                                    </p:animMotion>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fade">
                                      <p:cBhvr>
                                        <p:cTn id="83" dur="500"/>
                                        <p:tgtEl>
                                          <p:spTgt spid="5"/>
                                        </p:tgtEl>
                                      </p:cBhvr>
                                    </p:animEffect>
                                  </p:childTnLst>
                                </p:cTn>
                              </p:par>
                              <p:par>
                                <p:cTn id="84" presetID="42" presetClass="path" presetSubtype="0" decel="100000" fill="hold" nodeType="withEffect">
                                  <p:stCondLst>
                                    <p:cond delay="0"/>
                                  </p:stCondLst>
                                  <p:childTnLst>
                                    <p:animMotion origin="layout" path="M 0 -2.59259E-6 L 0 0.03542 " pathEditMode="relative" rAng="0" ptsTypes="AA">
                                      <p:cBhvr>
                                        <p:cTn id="85" dur="700" spd="-100000" fill="hold"/>
                                        <p:tgtEl>
                                          <p:spTgt spid="5"/>
                                        </p:tgtEl>
                                        <p:attrNameLst>
                                          <p:attrName>ppt_x</p:attrName>
                                          <p:attrName>ppt_y</p:attrName>
                                        </p:attrNameLst>
                                      </p:cBhvr>
                                      <p:rCtr x="0" y="1759"/>
                                    </p:animMotion>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par>
                                <p:cTn id="89" presetID="42" presetClass="path" presetSubtype="0" decel="100000" fill="hold" grpId="1" nodeType="withEffect">
                                  <p:stCondLst>
                                    <p:cond delay="0"/>
                                  </p:stCondLst>
                                  <p:childTnLst>
                                    <p:animMotion origin="layout" path="M 0 -2.59259E-6 L 0 0.03542 " pathEditMode="relative" rAng="0" ptsTypes="AA">
                                      <p:cBhvr>
                                        <p:cTn id="90" dur="700" spd="-100000" fill="hold"/>
                                        <p:tgtEl>
                                          <p:spTgt spid="36"/>
                                        </p:tgtEl>
                                        <p:attrNameLst>
                                          <p:attrName>ppt_x</p:attrName>
                                          <p:attrName>ppt_y</p:attrName>
                                        </p:attrNameLst>
                                      </p:cBhvr>
                                      <p:rCtr x="0" y="1759"/>
                                    </p:animMotion>
                                  </p:childTnLst>
                                </p:cTn>
                              </p:par>
                              <p:par>
                                <p:cTn id="91" presetID="10" presetClass="entr" presetSubtype="0" fill="hold" nodeType="with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fade">
                                      <p:cBhvr>
                                        <p:cTn id="93" dur="500"/>
                                        <p:tgtEl>
                                          <p:spTgt spid="22"/>
                                        </p:tgtEl>
                                      </p:cBhvr>
                                    </p:animEffect>
                                  </p:childTnLst>
                                </p:cTn>
                              </p:par>
                              <p:par>
                                <p:cTn id="94" presetID="42" presetClass="path" presetSubtype="0" decel="100000" fill="hold" nodeType="withEffect">
                                  <p:stCondLst>
                                    <p:cond delay="0"/>
                                  </p:stCondLst>
                                  <p:childTnLst>
                                    <p:animMotion origin="layout" path="M 3.125E-6 -3.7037E-6 L 3.125E-6 0.03542 " pathEditMode="relative" rAng="0" ptsTypes="AA">
                                      <p:cBhvr>
                                        <p:cTn id="95" dur="700" spd="-100000" fill="hold"/>
                                        <p:tgtEl>
                                          <p:spTgt spid="2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1" grpId="1" animBg="1"/>
      <p:bldP spid="33" grpId="0" animBg="1"/>
      <p:bldP spid="33" grpId="1" animBg="1"/>
      <p:bldP spid="2" grpId="0"/>
      <p:bldP spid="2" grpId="1"/>
      <p:bldP spid="42" grpId="0" animBg="1"/>
      <p:bldP spid="42" grpId="1" animBg="1"/>
      <p:bldP spid="34" grpId="0" animBg="1"/>
      <p:bldP spid="34" grpId="1" animBg="1"/>
      <p:bldP spid="47" grpId="0"/>
      <p:bldP spid="47" grpId="1"/>
      <p:bldP spid="52" grpId="0"/>
      <p:bldP spid="52" grpId="1"/>
      <p:bldP spid="43" grpId="0" animBg="1"/>
      <p:bldP spid="43" grpId="1" animBg="1"/>
      <p:bldP spid="35" grpId="0" animBg="1"/>
      <p:bldP spid="35" grpId="1" animBg="1"/>
      <p:bldP spid="54" grpId="0"/>
      <p:bldP spid="54" grpId="1"/>
      <p:bldP spid="36" grpId="0" animBg="1"/>
      <p:bldP spid="3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F0922-A432-2F3E-F3FB-FBAC65C3FA39}"/>
              </a:ext>
            </a:extLst>
          </p:cNvPr>
          <p:cNvSpPr>
            <a:spLocks noGrp="1"/>
          </p:cNvSpPr>
          <p:nvPr>
            <p:ph type="title"/>
          </p:nvPr>
        </p:nvSpPr>
        <p:spPr>
          <a:xfrm>
            <a:off x="588963" y="457200"/>
            <a:ext cx="11017250" cy="553998"/>
          </a:xfrm>
        </p:spPr>
        <p:txBody>
          <a:bodyPr/>
          <a:lstStyle/>
          <a:p>
            <a:r>
              <a:rPr lang="en-US">
                <a:cs typeface="Segoe UI"/>
              </a:rPr>
              <a:t>Components of a high-quality RAG</a:t>
            </a:r>
          </a:p>
        </p:txBody>
      </p:sp>
      <p:cxnSp>
        <p:nvCxnSpPr>
          <p:cNvPr id="97" name="Straight Connector 96">
            <a:extLst>
              <a:ext uri="{FF2B5EF4-FFF2-40B4-BE49-F238E27FC236}">
                <a16:creationId xmlns:a16="http://schemas.microsoft.com/office/drawing/2014/main" id="{B11B9DB2-CB31-5B82-6AE3-A3E0217361DB}"/>
              </a:ext>
              <a:ext uri="{C183D7F6-B498-43B3-948B-1728B52AA6E4}">
                <adec:decorative xmlns:adec="http://schemas.microsoft.com/office/drawing/2017/decorative" val="1"/>
              </a:ext>
            </a:extLst>
          </p:cNvPr>
          <p:cNvCxnSpPr>
            <a:cxnSpLocks/>
          </p:cNvCxnSpPr>
          <p:nvPr/>
        </p:nvCxnSpPr>
        <p:spPr>
          <a:xfrm>
            <a:off x="8494001" y="-1171921"/>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99" name="Straight Connector 98">
            <a:extLst>
              <a:ext uri="{FF2B5EF4-FFF2-40B4-BE49-F238E27FC236}">
                <a16:creationId xmlns:a16="http://schemas.microsoft.com/office/drawing/2014/main" id="{13D23016-D571-5746-0669-0AC10EFC4E36}"/>
              </a:ext>
              <a:ext uri="{C183D7F6-B498-43B3-948B-1728B52AA6E4}">
                <adec:decorative xmlns:adec="http://schemas.microsoft.com/office/drawing/2017/decorative" val="1"/>
              </a:ext>
            </a:extLst>
          </p:cNvPr>
          <p:cNvCxnSpPr>
            <a:cxnSpLocks/>
          </p:cNvCxnSpPr>
          <p:nvPr/>
        </p:nvCxnSpPr>
        <p:spPr>
          <a:xfrm>
            <a:off x="8494001" y="184016"/>
            <a:ext cx="3900737" cy="0"/>
          </a:xfrm>
          <a:prstGeom prst="line">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72" name="TextBox 71">
            <a:extLst>
              <a:ext uri="{FF2B5EF4-FFF2-40B4-BE49-F238E27FC236}">
                <a16:creationId xmlns:a16="http://schemas.microsoft.com/office/drawing/2014/main" id="{509C2340-57AE-EC92-46CF-BB37B6CF6805}"/>
              </a:ext>
            </a:extLst>
          </p:cNvPr>
          <p:cNvSpPr txBox="1"/>
          <p:nvPr/>
        </p:nvSpPr>
        <p:spPr>
          <a:xfrm>
            <a:off x="578666" y="11963683"/>
            <a:ext cx="6342624" cy="4678204"/>
          </a:xfrm>
          <a:prstGeom prst="rect">
            <a:avLst/>
          </a:prstGeom>
          <a:noFill/>
        </p:spPr>
        <p:txBody>
          <a:bodyPr wrap="square" lIns="0" tIns="0" rIns="0" bIns="0" rtlCol="0">
            <a:spAutoFit/>
          </a:bodyPr>
          <a:lstStyle/>
          <a:p>
            <a:pPr algn="l"/>
            <a:r>
              <a:rPr lang="en-US" sz="2400">
                <a:latin typeface="+mj-lt"/>
              </a:rPr>
              <a:t>Powerful search functionality</a:t>
            </a:r>
          </a:p>
          <a:p>
            <a:pPr marL="182563" lvl="1" indent="-169863">
              <a:buFont typeface="Arial" panose="020B0604020202020204" pitchFamily="34" charset="0"/>
              <a:buChar char="•"/>
            </a:pPr>
            <a:r>
              <a:rPr lang="en-US" sz="2000"/>
              <a:t>Vector search</a:t>
            </a:r>
          </a:p>
          <a:p>
            <a:pPr marL="182563" lvl="1" indent="-169863">
              <a:buFont typeface="Arial" panose="020B0604020202020204" pitchFamily="34" charset="0"/>
              <a:buChar char="•"/>
            </a:pPr>
            <a:r>
              <a:rPr lang="en-US" sz="2000"/>
              <a:t>Hybrid search</a:t>
            </a:r>
          </a:p>
          <a:p>
            <a:pPr marL="182563" lvl="1" indent="-169863">
              <a:buFont typeface="Arial" panose="020B0604020202020204" pitchFamily="34" charset="0"/>
              <a:buChar char="•"/>
            </a:pPr>
            <a:r>
              <a:rPr lang="en-US" sz="2000"/>
              <a:t>Semantic re-ranking</a:t>
            </a:r>
          </a:p>
          <a:p>
            <a:pPr marL="182563" lvl="1" indent="-169863">
              <a:buFont typeface="Arial" panose="020B0604020202020204" pitchFamily="34" charset="0"/>
              <a:buChar char="•"/>
            </a:pPr>
            <a:r>
              <a:rPr lang="en-US" sz="2000"/>
              <a:t>Filtering</a:t>
            </a:r>
          </a:p>
          <a:p>
            <a:pPr algn="l"/>
            <a:r>
              <a:rPr lang="en-US" sz="2400">
                <a:latin typeface="+mj-lt"/>
              </a:rPr>
              <a:t>Well prepared data</a:t>
            </a:r>
          </a:p>
          <a:p>
            <a:pPr marL="182563" lvl="1" indent="-169863">
              <a:buFont typeface="Arial" panose="020B0604020202020204" pitchFamily="34" charset="0"/>
              <a:buChar char="•"/>
            </a:pPr>
            <a:r>
              <a:rPr lang="en-US" sz="2000"/>
              <a:t>Reasonably sized text</a:t>
            </a:r>
          </a:p>
          <a:p>
            <a:pPr marL="182563" lvl="1" indent="-169863">
              <a:buFont typeface="Arial" panose="020B0604020202020204" pitchFamily="34" charset="0"/>
              <a:buChar char="•"/>
            </a:pPr>
            <a:r>
              <a:rPr lang="en-US" sz="2000"/>
              <a:t>Meaningful vectors</a:t>
            </a:r>
          </a:p>
          <a:p>
            <a:r>
              <a:rPr lang="en-US" sz="2400">
                <a:latin typeface="+mj-lt"/>
              </a:rPr>
              <a:t>Sophisticated LLM</a:t>
            </a:r>
          </a:p>
          <a:p>
            <a:pPr marL="182563" lvl="1" indent="-169863">
              <a:buFont typeface="Arial" panose="020B0604020202020204" pitchFamily="34" charset="0"/>
              <a:buChar char="•"/>
            </a:pPr>
            <a:r>
              <a:rPr lang="en-US" sz="2000"/>
              <a:t>Adheres to instructions</a:t>
            </a:r>
          </a:p>
          <a:p>
            <a:pPr marL="182563" lvl="1" indent="-169863">
              <a:buFont typeface="Arial" panose="020B0604020202020204" pitchFamily="34" charset="0"/>
              <a:buChar char="•"/>
            </a:pPr>
            <a:r>
              <a:rPr lang="en-US" sz="2000"/>
              <a:t>Supports function calling</a:t>
            </a:r>
          </a:p>
          <a:p>
            <a:pPr marL="914383" lvl="1" indent="-457200">
              <a:buFont typeface="Arial" panose="020B0604020202020204" pitchFamily="34" charset="0"/>
              <a:buChar char="•"/>
            </a:pPr>
            <a:endParaRPr lang="en-US" sz="2400"/>
          </a:p>
          <a:p>
            <a:pPr marL="914383" lvl="1" indent="-457200">
              <a:buFont typeface="Arial" panose="020B0604020202020204" pitchFamily="34" charset="0"/>
              <a:buChar char="•"/>
            </a:pPr>
            <a:endParaRPr lang="en-US" sz="2400"/>
          </a:p>
          <a:p>
            <a:pPr algn="l"/>
            <a:endParaRPr lang="en-US" sz="2400"/>
          </a:p>
        </p:txBody>
      </p:sp>
      <p:sp>
        <p:nvSpPr>
          <p:cNvPr id="67" name="Rounded Rectangle 5">
            <a:extLst>
              <a:ext uri="{FF2B5EF4-FFF2-40B4-BE49-F238E27FC236}">
                <a16:creationId xmlns:a16="http://schemas.microsoft.com/office/drawing/2014/main" id="{4659B58D-F39E-9952-2E97-30C43F34655F}"/>
              </a:ext>
              <a:ext uri="{C183D7F6-B498-43B3-948B-1728B52AA6E4}">
                <adec:decorative xmlns:adec="http://schemas.microsoft.com/office/drawing/2017/decorative" val="1"/>
              </a:ext>
            </a:extLst>
          </p:cNvPr>
          <p:cNvSpPr/>
          <p:nvPr/>
        </p:nvSpPr>
        <p:spPr bwMode="auto">
          <a:xfrm>
            <a:off x="810461"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78" name="Oval 77">
            <a:extLst>
              <a:ext uri="{FF2B5EF4-FFF2-40B4-BE49-F238E27FC236}">
                <a16:creationId xmlns:a16="http://schemas.microsoft.com/office/drawing/2014/main" id="{56083674-B225-E0D8-046B-788ADF101751}"/>
              </a:ext>
              <a:ext uri="{C183D7F6-B498-43B3-948B-1728B52AA6E4}">
                <adec:decorative xmlns:adec="http://schemas.microsoft.com/office/drawing/2017/decorative" val="1"/>
              </a:ext>
            </a:extLst>
          </p:cNvPr>
          <p:cNvSpPr/>
          <p:nvPr/>
        </p:nvSpPr>
        <p:spPr bwMode="auto">
          <a:xfrm>
            <a:off x="1786995" y="1625102"/>
            <a:ext cx="1338773" cy="1338773"/>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sp>
        <p:nvSpPr>
          <p:cNvPr id="84" name="Rounded Rectangle 5">
            <a:extLst>
              <a:ext uri="{FF2B5EF4-FFF2-40B4-BE49-F238E27FC236}">
                <a16:creationId xmlns:a16="http://schemas.microsoft.com/office/drawing/2014/main" id="{EAB2A8CE-638C-7B72-2E06-666A3F8A4631}"/>
              </a:ext>
              <a:ext uri="{C183D7F6-B498-43B3-948B-1728B52AA6E4}">
                <adec:decorative xmlns:adec="http://schemas.microsoft.com/office/drawing/2017/decorative" val="1"/>
              </a:ext>
            </a:extLst>
          </p:cNvPr>
          <p:cNvSpPr/>
          <p:nvPr/>
        </p:nvSpPr>
        <p:spPr bwMode="auto">
          <a:xfrm>
            <a:off x="4453954" y="2039889"/>
            <a:ext cx="3291840"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86" name="Oval 85">
            <a:extLst>
              <a:ext uri="{FF2B5EF4-FFF2-40B4-BE49-F238E27FC236}">
                <a16:creationId xmlns:a16="http://schemas.microsoft.com/office/drawing/2014/main" id="{7FA4F040-B675-C3A3-18D9-8A8DCB179670}"/>
              </a:ext>
              <a:ext uri="{C183D7F6-B498-43B3-948B-1728B52AA6E4}">
                <adec:decorative xmlns:adec="http://schemas.microsoft.com/office/drawing/2017/decorative" val="1"/>
              </a:ext>
            </a:extLst>
          </p:cNvPr>
          <p:cNvSpPr/>
          <p:nvPr/>
        </p:nvSpPr>
        <p:spPr bwMode="auto">
          <a:xfrm>
            <a:off x="5430488" y="1625103"/>
            <a:ext cx="1338773" cy="13387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88" name="Rounded Rectangle 5">
            <a:extLst>
              <a:ext uri="{FF2B5EF4-FFF2-40B4-BE49-F238E27FC236}">
                <a16:creationId xmlns:a16="http://schemas.microsoft.com/office/drawing/2014/main" id="{C6B086E6-D9E9-05A3-BC81-0F5424795B6B}"/>
              </a:ext>
              <a:ext uri="{C183D7F6-B498-43B3-948B-1728B52AA6E4}">
                <adec:decorative xmlns:adec="http://schemas.microsoft.com/office/drawing/2017/decorative" val="1"/>
              </a:ext>
            </a:extLst>
          </p:cNvPr>
          <p:cNvSpPr/>
          <p:nvPr/>
        </p:nvSpPr>
        <p:spPr bwMode="auto">
          <a:xfrm>
            <a:off x="8097446" y="2039889"/>
            <a:ext cx="3676465" cy="3644855"/>
          </a:xfrm>
          <a:prstGeom prst="roundRect">
            <a:avLst>
              <a:gd name="adj" fmla="val 5895"/>
            </a:avLst>
          </a:prstGeom>
          <a:solidFill>
            <a:schemeClr val="bg1"/>
          </a:solid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t"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a:cs typeface="Segoe UI" panose="020B0502040204020203" pitchFamily="34" charset="0"/>
            </a:endParaRPr>
          </a:p>
        </p:txBody>
      </p:sp>
      <p:sp>
        <p:nvSpPr>
          <p:cNvPr id="90" name="Oval 89">
            <a:extLst>
              <a:ext uri="{FF2B5EF4-FFF2-40B4-BE49-F238E27FC236}">
                <a16:creationId xmlns:a16="http://schemas.microsoft.com/office/drawing/2014/main" id="{52F633C4-CC97-9304-A963-260B77D0DB4B}"/>
              </a:ext>
              <a:ext uri="{C183D7F6-B498-43B3-948B-1728B52AA6E4}">
                <adec:decorative xmlns:adec="http://schemas.microsoft.com/office/drawing/2017/decorative" val="1"/>
              </a:ext>
            </a:extLst>
          </p:cNvPr>
          <p:cNvSpPr/>
          <p:nvPr/>
        </p:nvSpPr>
        <p:spPr bwMode="auto">
          <a:xfrm>
            <a:off x="9073981" y="1625102"/>
            <a:ext cx="1338773" cy="1338773"/>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err="1">
              <a:solidFill>
                <a:srgbClr val="FFFFFF"/>
              </a:solidFill>
              <a:latin typeface="Segoe UI"/>
            </a:endParaRPr>
          </a:p>
        </p:txBody>
      </p:sp>
      <p:sp>
        <p:nvSpPr>
          <p:cNvPr id="71" name="TextBox 70">
            <a:extLst>
              <a:ext uri="{FF2B5EF4-FFF2-40B4-BE49-F238E27FC236}">
                <a16:creationId xmlns:a16="http://schemas.microsoft.com/office/drawing/2014/main" id="{3E64BE9B-2D30-CD2B-977A-FAE7C4273D39}"/>
              </a:ext>
            </a:extLst>
          </p:cNvPr>
          <p:cNvSpPr txBox="1"/>
          <p:nvPr/>
        </p:nvSpPr>
        <p:spPr>
          <a:xfrm>
            <a:off x="1227343" y="3273487"/>
            <a:ext cx="6342624"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Sophisticated LLM</a:t>
            </a:r>
          </a:p>
          <a:p>
            <a:pPr marL="182563" lvl="1" indent="-169863">
              <a:buFont typeface="Arial" panose="020B0604020202020204" pitchFamily="34" charset="0"/>
              <a:buChar char="•"/>
            </a:pPr>
            <a:r>
              <a:rPr lang="en-US" sz="1800"/>
              <a:t>Adheres to instructions</a:t>
            </a:r>
          </a:p>
          <a:p>
            <a:pPr marL="182563" lvl="1" indent="-169863">
              <a:buFont typeface="Arial" panose="020B0604020202020204" pitchFamily="34" charset="0"/>
              <a:buChar char="•"/>
            </a:pPr>
            <a:r>
              <a:rPr lang="en-US" sz="1800"/>
              <a:t>Supports function calling</a:t>
            </a:r>
          </a:p>
        </p:txBody>
      </p:sp>
      <p:sp>
        <p:nvSpPr>
          <p:cNvPr id="73" name="TextBox 72">
            <a:extLst>
              <a:ext uri="{FF2B5EF4-FFF2-40B4-BE49-F238E27FC236}">
                <a16:creationId xmlns:a16="http://schemas.microsoft.com/office/drawing/2014/main" id="{3D557D36-027F-7D2B-B3E2-D28757416733}"/>
              </a:ext>
            </a:extLst>
          </p:cNvPr>
          <p:cNvSpPr txBox="1"/>
          <p:nvPr/>
        </p:nvSpPr>
        <p:spPr>
          <a:xfrm>
            <a:off x="4750309" y="3273487"/>
            <a:ext cx="2880480" cy="861774"/>
          </a:xfrm>
          <a:prstGeom prst="rect">
            <a:avLst/>
          </a:prstGeom>
          <a:noFill/>
        </p:spPr>
        <p:txBody>
          <a:bodyPr wrap="square" lIns="0" tIns="0" rIns="0" bIns="0" rtlCol="0">
            <a:spAutoFit/>
          </a:bodyPr>
          <a:lstStyle/>
          <a:p>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Well prepared data</a:t>
            </a:r>
          </a:p>
          <a:p>
            <a:pPr marL="182563" lvl="1" indent="-169863">
              <a:buFont typeface="Arial" panose="020B0604020202020204" pitchFamily="34" charset="0"/>
              <a:buChar char="•"/>
            </a:pPr>
            <a:r>
              <a:rPr lang="en-US" sz="1800"/>
              <a:t>Reasonably sized text</a:t>
            </a:r>
          </a:p>
          <a:p>
            <a:pPr marL="182563" lvl="1" indent="-169863">
              <a:buFont typeface="Arial" panose="020B0604020202020204" pitchFamily="34" charset="0"/>
              <a:buChar char="•"/>
            </a:pPr>
            <a:r>
              <a:rPr lang="en-US" sz="1800"/>
              <a:t>Meaningful vectors</a:t>
            </a:r>
          </a:p>
        </p:txBody>
      </p:sp>
      <p:sp>
        <p:nvSpPr>
          <p:cNvPr id="68" name="TextBox 67">
            <a:extLst>
              <a:ext uri="{FF2B5EF4-FFF2-40B4-BE49-F238E27FC236}">
                <a16:creationId xmlns:a16="http://schemas.microsoft.com/office/drawing/2014/main" id="{243D7BFA-3DB1-DDEF-6884-7803289A35BC}"/>
              </a:ext>
            </a:extLst>
          </p:cNvPr>
          <p:cNvSpPr txBox="1"/>
          <p:nvPr/>
        </p:nvSpPr>
        <p:spPr>
          <a:xfrm>
            <a:off x="8273274" y="3273487"/>
            <a:ext cx="6342624" cy="1415772"/>
          </a:xfrm>
          <a:prstGeom prst="rect">
            <a:avLst/>
          </a:prstGeom>
          <a:noFill/>
        </p:spPr>
        <p:txBody>
          <a:bodyPr wrap="square" lIns="0" tIns="0" rIns="0" bIns="0" rtlCol="0">
            <a:spAutoFit/>
          </a:bodyPr>
          <a:lstStyle/>
          <a:p>
            <a:pPr algn="l"/>
            <a:r>
              <a:rPr lang="en-US" sz="2000" b="1">
                <a:ln w="3175">
                  <a:noFill/>
                </a:ln>
                <a:gradFill flip="none" rotWithShape="1">
                  <a:gsLst>
                    <a:gs pos="0">
                      <a:srgbClr val="FF5C39"/>
                    </a:gs>
                    <a:gs pos="32000">
                      <a:srgbClr val="C03BC4"/>
                    </a:gs>
                    <a:gs pos="68000">
                      <a:srgbClr val="0078D4"/>
                    </a:gs>
                    <a:gs pos="100000">
                      <a:srgbClr val="399A91"/>
                    </a:gs>
                  </a:gsLst>
                  <a:path path="circle">
                    <a:fillToRect l="100000" t="100000"/>
                  </a:path>
                  <a:tileRect r="-100000" b="-100000"/>
                </a:gradFill>
                <a:latin typeface="Segoe UI Semibold" panose="020F0502020204030204" pitchFamily="34" charset="0"/>
                <a:cs typeface="Segoe UI" panose="020B0502040204020203" pitchFamily="34" charset="0"/>
              </a:rPr>
              <a:t>Powerful search functionality</a:t>
            </a:r>
          </a:p>
          <a:p>
            <a:pPr marL="182563" lvl="1" indent="-169863">
              <a:buFont typeface="Arial" panose="020B0604020202020204" pitchFamily="34" charset="0"/>
              <a:buChar char="•"/>
            </a:pPr>
            <a:r>
              <a:rPr lang="en-US" sz="1800"/>
              <a:t>Vector search</a:t>
            </a:r>
          </a:p>
          <a:p>
            <a:pPr marL="182563" lvl="1" indent="-169863">
              <a:buFont typeface="Arial" panose="020B0604020202020204" pitchFamily="34" charset="0"/>
              <a:buChar char="•"/>
            </a:pPr>
            <a:r>
              <a:rPr lang="en-US" sz="1800"/>
              <a:t>Hybrid search</a:t>
            </a:r>
          </a:p>
          <a:p>
            <a:pPr marL="182563" lvl="1" indent="-169863">
              <a:buFont typeface="Arial" panose="020B0604020202020204" pitchFamily="34" charset="0"/>
              <a:buChar char="•"/>
            </a:pPr>
            <a:r>
              <a:rPr lang="en-US" sz="1800"/>
              <a:t>Semantic re-ranking</a:t>
            </a:r>
          </a:p>
          <a:p>
            <a:pPr marL="182563" lvl="1" indent="-169863">
              <a:buFont typeface="Arial" panose="020B0604020202020204" pitchFamily="34" charset="0"/>
              <a:buChar char="•"/>
            </a:pPr>
            <a:r>
              <a:rPr lang="en-US" sz="1800"/>
              <a:t>Filtering</a:t>
            </a:r>
            <a:endParaRPr lang="en-US" sz="2000"/>
          </a:p>
        </p:txBody>
      </p:sp>
      <p:sp>
        <p:nvSpPr>
          <p:cNvPr id="4" name="TextBox 3">
            <a:extLst>
              <a:ext uri="{FF2B5EF4-FFF2-40B4-BE49-F238E27FC236}">
                <a16:creationId xmlns:a16="http://schemas.microsoft.com/office/drawing/2014/main" id="{0DE9E141-6BE7-C19C-A78A-4522BF7F8DFF}"/>
              </a:ext>
            </a:extLst>
          </p:cNvPr>
          <p:cNvSpPr txBox="1"/>
          <p:nvPr/>
        </p:nvSpPr>
        <p:spPr>
          <a:xfrm>
            <a:off x="2308121" y="1945111"/>
            <a:ext cx="483632" cy="615553"/>
          </a:xfrm>
          <a:prstGeom prst="rect">
            <a:avLst/>
          </a:prstGeom>
          <a:noFill/>
        </p:spPr>
        <p:txBody>
          <a:bodyPr wrap="square" lIns="0" tIns="0" rIns="0" bIns="0" rtlCol="0">
            <a:spAutoFit/>
          </a:bodyPr>
          <a:lstStyle/>
          <a:p>
            <a:pPr algn="l"/>
            <a:r>
              <a:rPr lang="en-US" sz="4000" err="1">
                <a:solidFill>
                  <a:schemeClr val="bg1"/>
                </a:solidFill>
              </a:rPr>
              <a:t>1</a:t>
            </a:r>
          </a:p>
        </p:txBody>
      </p:sp>
      <p:sp>
        <p:nvSpPr>
          <p:cNvPr id="5" name="TextBox 4">
            <a:extLst>
              <a:ext uri="{FF2B5EF4-FFF2-40B4-BE49-F238E27FC236}">
                <a16:creationId xmlns:a16="http://schemas.microsoft.com/office/drawing/2014/main" id="{F8AD6956-0F05-32E5-6808-93AFD4AEA8CC}"/>
              </a:ext>
            </a:extLst>
          </p:cNvPr>
          <p:cNvSpPr txBox="1"/>
          <p:nvPr/>
        </p:nvSpPr>
        <p:spPr>
          <a:xfrm>
            <a:off x="6006386" y="1972968"/>
            <a:ext cx="400635" cy="615553"/>
          </a:xfrm>
          <a:prstGeom prst="rect">
            <a:avLst/>
          </a:prstGeom>
          <a:noFill/>
        </p:spPr>
        <p:txBody>
          <a:bodyPr wrap="square" lIns="0" tIns="0" rIns="0" bIns="0" rtlCol="0">
            <a:spAutoFit/>
          </a:bodyPr>
          <a:lstStyle/>
          <a:p>
            <a:pPr algn="l"/>
            <a:r>
              <a:rPr lang="en-US" sz="4000" err="1">
                <a:solidFill>
                  <a:schemeClr val="bg1"/>
                </a:solidFill>
              </a:rPr>
              <a:t>2</a:t>
            </a:r>
          </a:p>
        </p:txBody>
      </p:sp>
      <p:sp>
        <p:nvSpPr>
          <p:cNvPr id="6" name="TextBox 5">
            <a:extLst>
              <a:ext uri="{FF2B5EF4-FFF2-40B4-BE49-F238E27FC236}">
                <a16:creationId xmlns:a16="http://schemas.microsoft.com/office/drawing/2014/main" id="{7CF9B2C0-6002-91EE-207F-4E4F28C6B02E}"/>
              </a:ext>
            </a:extLst>
          </p:cNvPr>
          <p:cNvSpPr txBox="1"/>
          <p:nvPr/>
        </p:nvSpPr>
        <p:spPr>
          <a:xfrm>
            <a:off x="9617623" y="1988086"/>
            <a:ext cx="400635" cy="615553"/>
          </a:xfrm>
          <a:prstGeom prst="rect">
            <a:avLst/>
          </a:prstGeom>
          <a:noFill/>
        </p:spPr>
        <p:txBody>
          <a:bodyPr wrap="square" lIns="0" tIns="0" rIns="0" bIns="0" rtlCol="0">
            <a:spAutoFit/>
          </a:bodyPr>
          <a:lstStyle/>
          <a:p>
            <a:pPr algn="l"/>
            <a:r>
              <a:rPr lang="en-US" sz="4000" err="1">
                <a:solidFill>
                  <a:schemeClr val="bg1"/>
                </a:solidFill>
              </a:rPr>
              <a:t>3</a:t>
            </a:r>
          </a:p>
        </p:txBody>
      </p:sp>
    </p:spTree>
    <p:extLst>
      <p:ext uri="{BB962C8B-B14F-4D97-AF65-F5344CB8AC3E}">
        <p14:creationId xmlns:p14="http://schemas.microsoft.com/office/powerpoint/2010/main" val="159835415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991A05-A627-A2DE-5261-349ABFE79F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F63C90-4249-2B34-B031-71FC8EDE4515}"/>
              </a:ext>
            </a:extLst>
          </p:cNvPr>
          <p:cNvSpPr>
            <a:spLocks noGrp="1"/>
          </p:cNvSpPr>
          <p:nvPr>
            <p:ph type="title"/>
          </p:nvPr>
        </p:nvSpPr>
        <p:spPr/>
        <p:txBody>
          <a:bodyPr/>
          <a:lstStyle/>
          <a:p>
            <a:r>
              <a:rPr lang="en-US"/>
              <a:t>Vectors 101</a:t>
            </a:r>
          </a:p>
        </p:txBody>
      </p:sp>
    </p:spTree>
    <p:extLst>
      <p:ext uri="{BB962C8B-B14F-4D97-AF65-F5344CB8AC3E}">
        <p14:creationId xmlns:p14="http://schemas.microsoft.com/office/powerpoint/2010/main" val="1356525511"/>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C9654C-F8F4-34BC-C266-EA06908E71F7}"/>
              </a:ext>
            </a:extLst>
          </p:cNvPr>
          <p:cNvSpPr>
            <a:spLocks noGrp="1"/>
          </p:cNvSpPr>
          <p:nvPr>
            <p:ph type="title"/>
          </p:nvPr>
        </p:nvSpPr>
        <p:spPr/>
        <p:txBody>
          <a:bodyPr wrap="square" anchor="t">
            <a:normAutofit/>
          </a:bodyPr>
          <a:lstStyle/>
          <a:p>
            <a:r>
              <a:rPr lang="en-US"/>
              <a:t>Vector embeddings</a:t>
            </a:r>
          </a:p>
        </p:txBody>
      </p:sp>
      <p:sp>
        <p:nvSpPr>
          <p:cNvPr id="5" name="Content Placeholder 4">
            <a:extLst>
              <a:ext uri="{FF2B5EF4-FFF2-40B4-BE49-F238E27FC236}">
                <a16:creationId xmlns:a16="http://schemas.microsoft.com/office/drawing/2014/main" id="{4473EE81-8FD4-5153-25B0-E550EF50982F}"/>
              </a:ext>
            </a:extLst>
          </p:cNvPr>
          <p:cNvSpPr>
            <a:spLocks noGrp="1"/>
          </p:cNvSpPr>
          <p:nvPr>
            <p:ph sz="quarter" idx="12"/>
          </p:nvPr>
        </p:nvSpPr>
        <p:spPr>
          <a:xfrm>
            <a:off x="588262" y="1276074"/>
            <a:ext cx="8786275" cy="1843359"/>
          </a:xfrm>
        </p:spPr>
        <p:txBody>
          <a:bodyPr wrap="square">
            <a:normAutofit/>
          </a:bodyPr>
          <a:lstStyle/>
          <a:p>
            <a:pPr marL="0" indent="0">
              <a:spcBef>
                <a:spcPts val="1200"/>
              </a:spcBef>
              <a:buNone/>
            </a:pPr>
            <a:r>
              <a:rPr lang="en-US" sz="2000"/>
              <a:t>An embedding encodes an input as a list of floating-point numbers.</a:t>
            </a:r>
          </a:p>
          <a:p>
            <a:pPr marL="0" indent="0">
              <a:spcBef>
                <a:spcPts val="1200"/>
              </a:spcBef>
              <a:buNone/>
            </a:pPr>
            <a:r>
              <a:rPr lang="en-US" sz="2000"/>
              <a:t>”dog” → [0.017198, -0.007493, -0.057982,…]</a:t>
            </a:r>
          </a:p>
          <a:p>
            <a:pPr marL="0" indent="0">
              <a:spcBef>
                <a:spcPts val="1200"/>
              </a:spcBef>
              <a:buNone/>
            </a:pPr>
            <a:r>
              <a:rPr lang="en-US" sz="2000"/>
              <a:t>Different models output different embeddings, with varying lengths.</a:t>
            </a:r>
          </a:p>
        </p:txBody>
      </p:sp>
      <p:sp>
        <p:nvSpPr>
          <p:cNvPr id="10" name="Rounded Rectangle 9">
            <a:extLst>
              <a:ext uri="{FF2B5EF4-FFF2-40B4-BE49-F238E27FC236}">
                <a16:creationId xmlns:a16="http://schemas.microsoft.com/office/drawing/2014/main" id="{1724CA6B-71E0-FAD6-CE9C-668DEFC043A2}"/>
              </a:ext>
              <a:ext uri="{C183D7F6-B498-43B3-948B-1728B52AA6E4}">
                <adec:decorative xmlns:adec="http://schemas.microsoft.com/office/drawing/2017/decorative" val="1"/>
              </a:ext>
            </a:extLst>
          </p:cNvPr>
          <p:cNvSpPr/>
          <p:nvPr/>
        </p:nvSpPr>
        <p:spPr bwMode="auto">
          <a:xfrm>
            <a:off x="516702" y="2900380"/>
            <a:ext cx="11015474" cy="2821960"/>
          </a:xfrm>
          <a:prstGeom prst="roundRect">
            <a:avLst>
              <a:gd name="adj" fmla="val 6767"/>
            </a:avLst>
          </a:prstGeom>
          <a:noFill/>
          <a:ln w="12700" cap="rnd">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err="1">
              <a:gradFill>
                <a:gsLst>
                  <a:gs pos="41958">
                    <a:srgbClr val="FFFFFF"/>
                  </a:gs>
                  <a:gs pos="63000">
                    <a:srgbClr val="FFFFFF"/>
                  </a:gs>
                </a:gsLst>
                <a:lin ang="0" scaled="0"/>
              </a:gradFill>
              <a:latin typeface="Segoe UI" panose="020B0502040204020203" pitchFamily="34" charset="0"/>
              <a:cs typeface="Segoe UI" panose="020B0502040204020203" pitchFamily="34" charset="0"/>
            </a:endParaRPr>
          </a:p>
        </p:txBody>
      </p:sp>
      <p:graphicFrame>
        <p:nvGraphicFramePr>
          <p:cNvPr id="2" name="Table 1">
            <a:extLst>
              <a:ext uri="{FF2B5EF4-FFF2-40B4-BE49-F238E27FC236}">
                <a16:creationId xmlns:a16="http://schemas.microsoft.com/office/drawing/2014/main" id="{7C4CBF27-9973-32F4-E38A-4C4A5B86C82D}"/>
              </a:ext>
            </a:extLst>
          </p:cNvPr>
          <p:cNvGraphicFramePr>
            <a:graphicFrameLocks noGrp="1"/>
          </p:cNvGraphicFramePr>
          <p:nvPr>
            <p:extLst>
              <p:ext uri="{D42A27DB-BD31-4B8C-83A1-F6EECF244321}">
                <p14:modId xmlns:p14="http://schemas.microsoft.com/office/powerpoint/2010/main" val="1381076720"/>
              </p:ext>
            </p:extLst>
          </p:nvPr>
        </p:nvGraphicFramePr>
        <p:xfrm>
          <a:off x="516702" y="2898219"/>
          <a:ext cx="11015474" cy="2821962"/>
        </p:xfrm>
        <a:graphic>
          <a:graphicData uri="http://schemas.openxmlformats.org/drawingml/2006/table">
            <a:tbl>
              <a:tblPr firstRow="1" bandRow="1">
                <a:tableStyleId>{5C22544A-7EE6-4342-B048-85BDC9FD1C3A}</a:tableStyleId>
              </a:tblPr>
              <a:tblGrid>
                <a:gridCol w="3773875">
                  <a:extLst>
                    <a:ext uri="{9D8B030D-6E8A-4147-A177-3AD203B41FA5}">
                      <a16:colId xmlns:a16="http://schemas.microsoft.com/office/drawing/2014/main" val="643802914"/>
                    </a:ext>
                  </a:extLst>
                </a:gridCol>
                <a:gridCol w="3028013">
                  <a:extLst>
                    <a:ext uri="{9D8B030D-6E8A-4147-A177-3AD203B41FA5}">
                      <a16:colId xmlns:a16="http://schemas.microsoft.com/office/drawing/2014/main" val="1940533079"/>
                    </a:ext>
                  </a:extLst>
                </a:gridCol>
                <a:gridCol w="1918741">
                  <a:extLst>
                    <a:ext uri="{9D8B030D-6E8A-4147-A177-3AD203B41FA5}">
                      <a16:colId xmlns:a16="http://schemas.microsoft.com/office/drawing/2014/main" val="1976919304"/>
                    </a:ext>
                  </a:extLst>
                </a:gridCol>
                <a:gridCol w="2294845">
                  <a:extLst>
                    <a:ext uri="{9D8B030D-6E8A-4147-A177-3AD203B41FA5}">
                      <a16:colId xmlns:a16="http://schemas.microsoft.com/office/drawing/2014/main" val="85303823"/>
                    </a:ext>
                  </a:extLst>
                </a:gridCol>
              </a:tblGrid>
              <a:tr h="403928">
                <a:tc>
                  <a:txBody>
                    <a:bodyPr/>
                    <a:lstStyle/>
                    <a:p>
                      <a:r>
                        <a:rPr lang="en-US" sz="1600" b="0">
                          <a:solidFill>
                            <a:srgbClr val="000000"/>
                          </a:solidFill>
                          <a:latin typeface="+mj-lt"/>
                        </a:rPr>
                        <a:t>Model</a:t>
                      </a:r>
                    </a:p>
                  </a:txBody>
                  <a:tcPr marL="144000"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Encodes</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MTEB Avg.</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rgbClr val="000000"/>
                          </a:solidFill>
                          <a:latin typeface="+mj-lt"/>
                        </a:rPr>
                        <a:t>Vector length</a:t>
                      </a:r>
                    </a:p>
                  </a:txBody>
                  <a:tcPr anchor="ctr">
                    <a:lnL w="12700" cmpd="sng">
                      <a:noFill/>
                    </a:lnL>
                    <a:lnR w="12700" cmpd="sng">
                      <a:noFill/>
                    </a:lnR>
                    <a:lnT w="12700" cmpd="sng">
                      <a:noFill/>
                    </a:lnT>
                    <a:lnB w="12700" cap="flat" cmpd="sng" algn="ctr">
                      <a:solidFill>
                        <a:srgbClr val="D9D9D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311905"/>
                  </a:ext>
                </a:extLst>
              </a:tr>
              <a:tr h="403928">
                <a:tc>
                  <a:txBody>
                    <a:bodyPr/>
                    <a:lstStyle/>
                    <a:p>
                      <a:r>
                        <a:rPr lang="en-US" sz="1400"/>
                        <a:t>word2vec</a:t>
                      </a:r>
                    </a:p>
                  </a:txBody>
                  <a:tcPr marL="144000"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words</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300</a:t>
                      </a:r>
                    </a:p>
                  </a:txBody>
                  <a:tcPr anchor="ctr">
                    <a:lnL w="12700" cmpd="sng">
                      <a:noFill/>
                    </a:lnL>
                    <a:lnR w="12700" cmpd="sng">
                      <a:noFill/>
                    </a:lnR>
                    <a:lnT w="12700" cap="flat" cmpd="sng" algn="ctr">
                      <a:solidFill>
                        <a:srgbClr val="D9D9D6"/>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72578278"/>
                  </a:ext>
                </a:extLst>
              </a:tr>
              <a:tr h="403928">
                <a:tc>
                  <a:txBody>
                    <a:bodyPr/>
                    <a:lstStyle/>
                    <a:p>
                      <a:r>
                        <a:rPr lang="en-US" sz="1400">
                          <a:solidFill>
                            <a:schemeClr val="accent2"/>
                          </a:solidFill>
                          <a:hlinkClick r:id="rId3">
                            <a:extLst>
                              <a:ext uri="{A12FA001-AC4F-418D-AE19-62706E023703}">
                                <ahyp:hlinkClr xmlns:ahyp="http://schemas.microsoft.com/office/drawing/2018/hyperlinkcolor" val="tx"/>
                              </a:ext>
                            </a:extLst>
                          </a:hlinkClick>
                        </a:rPr>
                        <a:t>Sbert (Sentence-Transformers)</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~400 words)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768</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1768439"/>
                  </a:ext>
                </a:extLst>
              </a:tr>
              <a:tr h="403928">
                <a:tc>
                  <a:txBody>
                    <a:bodyPr/>
                    <a:lstStyle/>
                    <a:p>
                      <a:r>
                        <a:rPr lang="en-US" sz="1400">
                          <a:solidFill>
                            <a:schemeClr val="accent2"/>
                          </a:solidFill>
                          <a:hlinkClick r:id="rId4">
                            <a:extLst>
                              <a:ext uri="{A12FA001-AC4F-418D-AE19-62706E023703}">
                                <ahyp:hlinkClr xmlns:ahyp="http://schemas.microsoft.com/office/drawing/2018/hyperlinkcolor" val="tx"/>
                              </a:ext>
                            </a:extLst>
                          </a:hlinkClick>
                        </a:rPr>
                        <a:t>OpenAI text-embedding-ada-002</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a:t>
                      </a:r>
                      <a:r>
                        <a:rPr lang="en-US" sz="1400" b="0" i="0" kern="1200">
                          <a:solidFill>
                            <a:schemeClr val="dk1"/>
                          </a:solidFill>
                          <a:effectLst/>
                          <a:latin typeface="+mn-lt"/>
                          <a:ea typeface="+mn-ea"/>
                          <a:cs typeface="+mn-cs"/>
                        </a:rPr>
                        <a:t>8191 tokens)</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61.0%</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i="0" kern="1200">
                          <a:solidFill>
                            <a:schemeClr val="dk1"/>
                          </a:solidFill>
                          <a:effectLst/>
                          <a:latin typeface="+mn-lt"/>
                          <a:ea typeface="+mn-ea"/>
                          <a:cs typeface="+mn-cs"/>
                        </a:rPr>
                        <a:t>1536</a:t>
                      </a:r>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23537736"/>
                  </a:ext>
                </a:extLst>
              </a:tr>
              <a:tr h="403928">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text-embedding-3-small</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62.3%</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512, 1536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7256682"/>
                  </a:ext>
                </a:extLst>
              </a:tr>
              <a:tr h="398394">
                <a:tc>
                  <a:txBody>
                    <a:bodyPr/>
                    <a:lstStyle/>
                    <a:p>
                      <a:r>
                        <a:rPr lang="en-US" sz="1400">
                          <a:solidFill>
                            <a:schemeClr val="accent2"/>
                          </a:solidFill>
                          <a:hlinkClick r:id="rId5">
                            <a:extLst>
                              <a:ext uri="{A12FA001-AC4F-418D-AE19-62706E023703}">
                                <ahyp:hlinkClr xmlns:ahyp="http://schemas.microsoft.com/office/drawing/2018/hyperlinkcolor" val="tx"/>
                              </a:ext>
                            </a:extLst>
                          </a:hlinkClick>
                        </a:rPr>
                        <a:t>OpenAI text-embedding-3-large</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text (up to 8191 tokens)</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64.6%</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a:t>256, 1024, 3072</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1267846"/>
                  </a:ext>
                </a:extLst>
              </a:tr>
              <a:tr h="403928">
                <a:tc>
                  <a:txBody>
                    <a:bodyPr/>
                    <a:lstStyle/>
                    <a:p>
                      <a:r>
                        <a:rPr lang="en-US" sz="1400">
                          <a:solidFill>
                            <a:schemeClr val="accent2"/>
                          </a:solidFill>
                          <a:hlinkClick r:id="rId6">
                            <a:extLst>
                              <a:ext uri="{A12FA001-AC4F-418D-AE19-62706E023703}">
                                <ahyp:hlinkClr xmlns:ahyp="http://schemas.microsoft.com/office/drawing/2018/hyperlinkcolor" val="tx"/>
                              </a:ext>
                            </a:extLst>
                          </a:hlinkClick>
                        </a:rPr>
                        <a:t>Azure Computer Vision</a:t>
                      </a:r>
                      <a:endParaRPr lang="en-US" sz="1400">
                        <a:solidFill>
                          <a:schemeClr val="accent2"/>
                        </a:solidFill>
                      </a:endParaRPr>
                    </a:p>
                  </a:txBody>
                  <a:tcPr marL="144000"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image or text</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1400"/>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t>1024</a:t>
                      </a:r>
                    </a:p>
                  </a:txBody>
                  <a:tcPr anchor="ctr">
                    <a:lnL w="12700" cmpd="sng">
                      <a:noFill/>
                    </a:lnL>
                    <a:lnR w="12700" cmpd="sng">
                      <a:noFill/>
                    </a:lnR>
                    <a:lnT w="12700" cap="flat" cmpd="sng" algn="ctr">
                      <a:solidFill>
                        <a:schemeClr val="bg1">
                          <a:lumMod val="95000"/>
                        </a:schemeClr>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7439287"/>
                  </a:ext>
                </a:extLst>
              </a:tr>
            </a:tbl>
          </a:graphicData>
        </a:graphic>
      </p:graphicFrame>
      <p:sp>
        <p:nvSpPr>
          <p:cNvPr id="11" name="Rectangle: Rounded Corners 7">
            <a:extLst>
              <a:ext uri="{FF2B5EF4-FFF2-40B4-BE49-F238E27FC236}">
                <a16:creationId xmlns:a16="http://schemas.microsoft.com/office/drawing/2014/main" id="{FC9722FF-A084-FC11-8CB4-9BB0A7A046E6}"/>
              </a:ext>
            </a:extLst>
          </p:cNvPr>
          <p:cNvSpPr/>
          <p:nvPr/>
        </p:nvSpPr>
        <p:spPr>
          <a:xfrm>
            <a:off x="588262" y="5977436"/>
            <a:ext cx="10943914" cy="535027"/>
          </a:xfrm>
          <a:prstGeom prst="roundRect">
            <a:avLst>
              <a:gd name="adj" fmla="val 50000"/>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25400">
            <a:solidFill>
              <a:schemeClr val="bg1"/>
            </a:solidFill>
          </a:ln>
        </p:spPr>
        <p:style>
          <a:lnRef idx="3">
            <a:schemeClr val="lt1"/>
          </a:lnRef>
          <a:fillRef idx="1">
            <a:schemeClr val="accent4"/>
          </a:fillRef>
          <a:effectRef idx="1">
            <a:schemeClr val="accent4"/>
          </a:effectRef>
          <a:fontRef idx="minor">
            <a:schemeClr val="lt1"/>
          </a:fontRef>
        </p:style>
        <p:txBody>
          <a:bodyPr wrap="square" tIns="36000" bIns="36000" rtlCol="0" anchor="ctr">
            <a:spAutoFit/>
          </a:bodyPr>
          <a:lstStyle/>
          <a:p>
            <a:pPr lvl="0">
              <a:defRPr/>
            </a:pPr>
            <a:r>
              <a:rPr kumimoji="0" lang="en-US" sz="2000" b="0" i="0" u="none" strike="noStrike" kern="1200" cap="none" spc="0" normalizeH="0" baseline="0" noProof="0">
                <a:ln>
                  <a:noFill/>
                </a:ln>
                <a:solidFill>
                  <a:schemeClr val="bg1"/>
                </a:solidFill>
                <a:effectLst/>
                <a:uLnTx/>
                <a:uFillTx/>
                <a:latin typeface="+mj-lt"/>
                <a:ea typeface="+mn-ea"/>
                <a:cs typeface="+mn-cs"/>
              </a:rPr>
              <a:t>💻 </a:t>
            </a:r>
            <a:r>
              <a:rPr kumimoji="0" lang="en-US" sz="2000" b="0" i="0" u="none" strike="noStrike" kern="1200" cap="none" spc="0" normalizeH="0" baseline="0" noProof="0">
                <a:ln>
                  <a:noFill/>
                </a:ln>
                <a:solidFill>
                  <a:schemeClr val="bg1"/>
                </a:solidFill>
                <a:effectLst/>
                <a:uLnTx/>
                <a:uFillTx/>
                <a:latin typeface="+mj-lt"/>
                <a:ea typeface="+mn-ea"/>
                <a:cs typeface="+mn-cs"/>
                <a:hlinkClick r:id="rId7">
                  <a:extLst>
                    <a:ext uri="{A12FA001-AC4F-418D-AE19-62706E023703}">
                      <ahyp:hlinkClr xmlns:ahyp="http://schemas.microsoft.com/office/drawing/2018/hyperlinkcolor" val="tx"/>
                    </a:ext>
                  </a:extLst>
                </a:hlinkClick>
              </a:rPr>
              <a:t>Demo: vector_embeddings.ipynb</a:t>
            </a:r>
            <a:r>
              <a:rPr lang="en-US" sz="2000">
                <a:solidFill>
                  <a:schemeClr val="bg1"/>
                </a:solidFill>
                <a:latin typeface="+mj-lt"/>
              </a:rPr>
              <a:t> </a:t>
            </a:r>
            <a:r>
              <a:rPr lang="en-US" sz="2000">
                <a:solidFill>
                  <a:schemeClr val="bg1"/>
                </a:solidFill>
              </a:rPr>
              <a:t>(</a:t>
            </a:r>
            <a:r>
              <a:rPr lang="en-US" sz="2000">
                <a:solidFill>
                  <a:schemeClr val="bg1"/>
                </a:solidFill>
                <a:hlinkClick r:id="rId8">
                  <a:extLst>
                    <a:ext uri="{A12FA001-AC4F-418D-AE19-62706E023703}">
                      <ahyp:hlinkClr xmlns:ahyp="http://schemas.microsoft.com/office/drawing/2018/hyperlinkcolor" val="tx"/>
                    </a:ext>
                  </a:extLst>
                </a:hlinkClick>
              </a:rPr>
              <a:t>aka.ms/aitour/vectors</a:t>
            </a:r>
            <a:r>
              <a:rPr lang="en-US" sz="2000">
                <a:solidFill>
                  <a:schemeClr val="bg1"/>
                </a:solidFill>
              </a:rPr>
              <a:t>)</a:t>
            </a:r>
            <a:endParaRPr kumimoji="0" lang="en-US" sz="2000" i="0" u="none" strike="noStrike" kern="1200" cap="none" spc="0" normalizeH="0" baseline="0" noProof="0">
              <a:ln>
                <a:noFill/>
              </a:ln>
              <a:solidFill>
                <a:schemeClr val="bg1"/>
              </a:solidFill>
              <a:effectLst/>
              <a:uLnTx/>
              <a:uFillTx/>
            </a:endParaRPr>
          </a:p>
        </p:txBody>
      </p:sp>
    </p:spTree>
    <p:extLst>
      <p:ext uri="{BB962C8B-B14F-4D97-AF65-F5344CB8AC3E}">
        <p14:creationId xmlns:p14="http://schemas.microsoft.com/office/powerpoint/2010/main" val="3207758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42" presetClass="path" presetSubtype="0" decel="100000" fill="hold" grpId="1" nodeType="withEffect">
                                  <p:stCondLst>
                                    <p:cond delay="0"/>
                                  </p:stCondLst>
                                  <p:childTnLst>
                                    <p:animMotion origin="layout" path="M 0 -2.59259E-6 L 0 0.03542 " pathEditMode="relative" rAng="0" ptsTypes="AA">
                                      <p:cBhvr>
                                        <p:cTn id="15" dur="700" spd="-100000" fill="hold"/>
                                        <p:tgtEl>
                                          <p:spTgt spid="5">
                                            <p:txEl>
                                              <p:pRg st="0" end="0"/>
                                            </p:txEl>
                                          </p:spTgt>
                                        </p:tgtEl>
                                        <p:attrNameLst>
                                          <p:attrName>ppt_x</p:attrName>
                                          <p:attrName>ppt_y</p:attrName>
                                        </p:attrNameLst>
                                      </p:cBhvr>
                                      <p:rCtr x="0" y="1759"/>
                                    </p:animMotion>
                                  </p:childTnLst>
                                </p:cTn>
                              </p:par>
                              <p:par>
                                <p:cTn id="16" presetID="42" presetClass="path" presetSubtype="0" decel="100000" fill="hold" grpId="1" nodeType="withEffect">
                                  <p:stCondLst>
                                    <p:cond delay="0"/>
                                  </p:stCondLst>
                                  <p:childTnLst>
                                    <p:animMotion origin="layout" path="M 0 -2.59259E-6 L 0 0.03542 " pathEditMode="relative" rAng="0" ptsTypes="AA">
                                      <p:cBhvr>
                                        <p:cTn id="17" dur="700" spd="-100000" fill="hold"/>
                                        <p:tgtEl>
                                          <p:spTgt spid="5">
                                            <p:txEl>
                                              <p:pRg st="1" end="1"/>
                                            </p:txEl>
                                          </p:spTgt>
                                        </p:tgtEl>
                                        <p:attrNameLst>
                                          <p:attrName>ppt_x</p:attrName>
                                          <p:attrName>ppt_y</p:attrName>
                                        </p:attrNameLst>
                                      </p:cBhvr>
                                      <p:rCtr x="0" y="1759"/>
                                    </p:animMotion>
                                  </p:childTnLst>
                                </p:cTn>
                              </p:par>
                              <p:par>
                                <p:cTn id="18" presetID="42" presetClass="path" presetSubtype="0" decel="100000" fill="hold" grpId="1" nodeType="withEffect">
                                  <p:stCondLst>
                                    <p:cond delay="0"/>
                                  </p:stCondLst>
                                  <p:childTnLst>
                                    <p:animMotion origin="layout" path="M 0 -2.59259E-6 L 0 0.03542 " pathEditMode="relative" rAng="0" ptsTypes="AA">
                                      <p:cBhvr>
                                        <p:cTn id="19" dur="700" spd="-100000" fill="hold"/>
                                        <p:tgtEl>
                                          <p:spTgt spid="5">
                                            <p:txEl>
                                              <p:pRg st="2" end="2"/>
                                            </p:txEl>
                                          </p:spTgt>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par>
                                <p:cTn id="23" presetID="42" presetClass="path" presetSubtype="0" decel="100000" fill="hold" nodeType="withEffect">
                                  <p:stCondLst>
                                    <p:cond delay="100"/>
                                  </p:stCondLst>
                                  <p:childTnLst>
                                    <p:animMotion origin="layout" path="M 0 -3.7037E-6 L 0 0.03542 " pathEditMode="relative" rAng="0" ptsTypes="AA">
                                      <p:cBhvr>
                                        <p:cTn id="24" dur="700" spd="-100000" fill="hold"/>
                                        <p:tgtEl>
                                          <p:spTgt spid="2"/>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42" presetClass="path" presetSubtype="0" decel="100000" fill="hold" grpId="1" nodeType="withEffect">
                                  <p:stCondLst>
                                    <p:cond delay="100"/>
                                  </p:stCondLst>
                                  <p:childTnLst>
                                    <p:animMotion origin="layout" path="M 4.58333E-6 3.7037E-7 L 4.58333E-6 0.03542 " pathEditMode="relative" rAng="0" ptsTypes="AA">
                                      <p:cBhvr>
                                        <p:cTn id="29" dur="700" spd="-100000" fill="hold"/>
                                        <p:tgtEl>
                                          <p:spTgt spid="10"/>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42" presetClass="path" presetSubtype="0" decel="100000" fill="hold" grpId="1" nodeType="withEffect">
                                  <p:stCondLst>
                                    <p:cond delay="200"/>
                                  </p:stCondLst>
                                  <p:childTnLst>
                                    <p:animMotion origin="layout" path="M 0 -3.7037E-6 L 0 0.03542 " pathEditMode="relative" rAng="0" ptsTypes="AA">
                                      <p:cBhvr>
                                        <p:cTn id="3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10" grpId="0" animBg="1"/>
      <p:bldP spid="10" grpId="1" animBg="1"/>
      <p:bldP spid="11" grpId="0" animBg="1"/>
      <p:bldP spid="11" grpId="1" animBg="1"/>
    </p:bldLst>
  </p:timing>
</p:sld>
</file>

<file path=ppt/theme/theme1.xml><?xml version="1.0" encoding="utf-8"?>
<a:theme xmlns:a="http://schemas.openxmlformats.org/drawingml/2006/main" name="Microsoft AI Tour 16:9 Template Light">
  <a:themeElements>
    <a:clrScheme name="Custom 193">
      <a:dk1>
        <a:srgbClr val="000000"/>
      </a:dk1>
      <a:lt1>
        <a:srgbClr val="FFFFFF"/>
      </a:lt1>
      <a:dk2>
        <a:srgbClr val="2A446F"/>
      </a:dk2>
      <a:lt2>
        <a:srgbClr val="E8E6DF"/>
      </a:lt2>
      <a:accent1>
        <a:srgbClr val="8661C5"/>
      </a:accent1>
      <a:accent2>
        <a:srgbClr val="0078D4"/>
      </a:accent2>
      <a:accent3>
        <a:srgbClr val="8DE971"/>
      </a:accent3>
      <a:accent4>
        <a:srgbClr val="8C8279"/>
      </a:accent4>
      <a:accent5>
        <a:srgbClr val="463668"/>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B4F0B07B-3A4D-4C62-94BD-A9EACF6FFAE2}"/>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Custom 151">
    <a:dk1>
      <a:srgbClr val="000000"/>
    </a:dk1>
    <a:lt1>
      <a:srgbClr val="FFFFFF"/>
    </a:lt1>
    <a:dk2>
      <a:srgbClr val="463668"/>
    </a:dk2>
    <a:lt2>
      <a:srgbClr val="E8E6DF"/>
    </a:lt2>
    <a:accent1>
      <a:srgbClr val="463668"/>
    </a:accent1>
    <a:accent2>
      <a:srgbClr val="D59ED7"/>
    </a:accent2>
    <a:accent3>
      <a:srgbClr val="C03BC4"/>
    </a:accent3>
    <a:accent4>
      <a:srgbClr val="8C8279"/>
    </a:accent4>
    <a:accent5>
      <a:srgbClr val="FFA38B"/>
    </a:accent5>
    <a:accent6>
      <a:srgbClr val="D7D2CB"/>
    </a:accent6>
    <a:hlink>
      <a:srgbClr val="C03BC4"/>
    </a:hlink>
    <a:folHlink>
      <a:srgbClr val="C03BC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f2a6f4ca-5247-406e-b053-1da4431a8aba" xsi:nil="true"/>
    <lcf76f155ced4ddcb4097134ff3c332f xmlns="fed66e55-c941-4e39-8cb9-763ce1174e9f">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4925C27B3ADB5469B06FE7A435DCE3F" ma:contentTypeVersion="13" ma:contentTypeDescription="Create a new document." ma:contentTypeScope="" ma:versionID="badf56bc76d54608cc2a02cc6874d755">
  <xsd:schema xmlns:xsd="http://www.w3.org/2001/XMLSchema" xmlns:xs="http://www.w3.org/2001/XMLSchema" xmlns:p="http://schemas.microsoft.com/office/2006/metadata/properties" xmlns:ns1="http://schemas.microsoft.com/sharepoint/v3" xmlns:ns2="fed66e55-c941-4e39-8cb9-763ce1174e9f" xmlns:ns3="f2a6f4ca-5247-406e-b053-1da4431a8aba" targetNamespace="http://schemas.microsoft.com/office/2006/metadata/properties" ma:root="true" ma:fieldsID="ae94ac1c592ba472f320e37268160b24" ns1:_="" ns2:_="" ns3:_="">
    <xsd:import namespace="http://schemas.microsoft.com/sharepoint/v3"/>
    <xsd:import namespace="fed66e55-c941-4e39-8cb9-763ce1174e9f"/>
    <xsd:import namespace="f2a6f4ca-5247-406e-b053-1da4431a8ab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66e55-c941-4e39-8cb9-763ce1174e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a6f4ca-5247-406e-b053-1da4431a8ab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505f3ab-082a-4f57-b038-70f5450bd252}" ma:internalName="TaxCatchAll" ma:showField="CatchAllData" ma:web="f2a6f4ca-5247-406e-b053-1da4431a8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purl.org/dc/dcmitype/"/>
    <ds:schemaRef ds:uri="fed66e55-c941-4e39-8cb9-763ce1174e9f"/>
    <ds:schemaRef ds:uri="f2a6f4ca-5247-406e-b053-1da4431a8aba"/>
    <ds:schemaRef ds:uri="http://schemas.microsoft.com/office/infopath/2007/PartnerControls"/>
    <ds:schemaRef ds:uri="http://www.w3.org/XML/1998/namespace"/>
    <ds:schemaRef ds:uri="http://schemas.microsoft.com/office/2006/metadata/properties"/>
    <ds:schemaRef ds:uri="http://purl.org/dc/terms/"/>
    <ds:schemaRef ds:uri="http://schemas.microsoft.com/office/2006/documentManagement/types"/>
    <ds:schemaRef ds:uri="http://schemas.openxmlformats.org/package/2006/metadata/core-properties"/>
    <ds:schemaRef ds:uri="http://schemas.microsoft.com/sharepoint/v3"/>
    <ds:schemaRef ds:uri="http://purl.org/dc/elements/1.1/"/>
  </ds:schemaRefs>
</ds:datastoreItem>
</file>

<file path=customXml/itemProps3.xml><?xml version="1.0" encoding="utf-8"?>
<ds:datastoreItem xmlns:ds="http://schemas.openxmlformats.org/officeDocument/2006/customXml" ds:itemID="{5A51221D-D8AB-4F04-8ED1-E9FD05648FE9}">
  <ds:schemaRefs>
    <ds:schemaRef ds:uri="f2a6f4ca-5247-406e-b053-1da4431a8aba"/>
    <ds:schemaRef ds:uri="fed66e55-c941-4e39-8cb9-763ce1174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AI Tour 16:9 Template Light</Template>
  <TotalTime>77</TotalTime>
  <Words>7952</Words>
  <Application>Microsoft Macintosh PowerPoint</Application>
  <PresentationFormat>Widescreen</PresentationFormat>
  <Paragraphs>920</Paragraphs>
  <Slides>44</Slides>
  <Notes>42</Notes>
  <HiddenSlides>10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44</vt:i4>
      </vt:variant>
    </vt:vector>
  </HeadingPairs>
  <TitlesOfParts>
    <vt:vector size="60" baseType="lpstr">
      <vt:lpstr>Yu Gothic</vt:lpstr>
      <vt:lpstr>Aptos</vt:lpstr>
      <vt:lpstr>Arial</vt:lpstr>
      <vt:lpstr>Calibri</vt:lpstr>
      <vt:lpstr>Charter</vt:lpstr>
      <vt:lpstr>Consolas</vt:lpstr>
      <vt:lpstr>Menlo</vt:lpstr>
      <vt:lpstr>Segoe Sans Display Semibold</vt:lpstr>
      <vt:lpstr>Segoe UI</vt:lpstr>
      <vt:lpstr>Segoe UI Semibold</vt:lpstr>
      <vt:lpstr>Segoe UI Semilight</vt:lpstr>
      <vt:lpstr>SegoeUI</vt:lpstr>
      <vt:lpstr>System Font Regular</vt:lpstr>
      <vt:lpstr>Wingdings</vt:lpstr>
      <vt:lpstr>Microsoft AI Tour 16:9 Template Light</vt:lpstr>
      <vt:lpstr>Microsoft AI Tour 16:9 Template Dark</vt:lpstr>
      <vt:lpstr>RAG with Azure AI Search</vt:lpstr>
      <vt:lpstr>Agenda</vt:lpstr>
      <vt:lpstr>RAG: Retrieval Augmented Generation</vt:lpstr>
      <vt:lpstr>The limitations of LLMS</vt:lpstr>
      <vt:lpstr>Incorporating domain knowledge</vt:lpstr>
      <vt:lpstr>RAG: Retrieval Augmented Generation</vt:lpstr>
      <vt:lpstr>Components of a high-quality RAG</vt:lpstr>
      <vt:lpstr>Vectors 101</vt:lpstr>
      <vt:lpstr>Vector embeddings</vt:lpstr>
      <vt:lpstr>Vector similarity</vt:lpstr>
      <vt:lpstr>Vector search</vt:lpstr>
      <vt:lpstr>Azure AI Search</vt:lpstr>
      <vt:lpstr>Azure AI Search 2/2</vt:lpstr>
      <vt:lpstr>Vector search strategies</vt:lpstr>
      <vt:lpstr>Rich vector search query capabilities</vt:lpstr>
      <vt:lpstr>Search multi-modal vectors</vt:lpstr>
      <vt:lpstr>Hybrid search for optimal relevance</vt:lpstr>
      <vt:lpstr>Optimal relevance: Hybrid search + Semantic ranker </vt:lpstr>
      <vt:lpstr>Avoiding noise: Using minimum score thresholds</vt:lpstr>
      <vt:lpstr>Impact of search strategies on relevance</vt:lpstr>
      <vt:lpstr>Impact of query types on relevance</vt:lpstr>
      <vt:lpstr>Demo: Building a RAG flow in Python</vt:lpstr>
      <vt:lpstr>RAG on Documents </vt:lpstr>
      <vt:lpstr>Data preparation</vt:lpstr>
      <vt:lpstr>Why do we need to split documents?</vt:lpstr>
      <vt:lpstr>Optimal size of document chunk</vt:lpstr>
      <vt:lpstr>Data ingestion process</vt:lpstr>
      <vt:lpstr>Integrated vectorization</vt:lpstr>
      <vt:lpstr>Evaluation</vt:lpstr>
      <vt:lpstr>Are the answers high quality?</vt:lpstr>
      <vt:lpstr>What affects the quality?</vt:lpstr>
      <vt:lpstr>Evaluation approaches</vt:lpstr>
      <vt:lpstr>Conclusion</vt:lpstr>
      <vt:lpstr>Example uses</vt:lpstr>
      <vt:lpstr>Next steps</vt:lpstr>
      <vt:lpstr>Azure AI Search: Enterprise-ready</vt:lpstr>
      <vt:lpstr>Productionizing - CUT</vt:lpstr>
      <vt:lpstr>Efficient vector storage: Quantization</vt:lpstr>
      <vt:lpstr>Private network deployment</vt:lpstr>
      <vt:lpstr>User login and data access control</vt:lpstr>
      <vt:lpstr>Improving Retrieval in Large Datasets</vt:lpstr>
      <vt:lpstr>Robust retrieval for RAG apps</vt:lpstr>
      <vt:lpstr>Announcement slide (dark) with color rotation</vt:lpstr>
      <vt:lpstr>New Expanded Capacity</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AI Tour</dc:title>
  <dc:subject>Microsoft AI Tour</dc:subject>
  <dc:creator>Pamela Fox</dc:creator>
  <cp:keywords>Microsoft AI Tour</cp:keywords>
  <dc:description/>
  <cp:lastModifiedBy>Pamela Fox</cp:lastModifiedBy>
  <cp:revision>2</cp:revision>
  <cp:lastPrinted>2023-02-15T20:48:24Z</cp:lastPrinted>
  <dcterms:created xsi:type="dcterms:W3CDTF">2024-07-15T23:59:48Z</dcterms:created>
  <dcterms:modified xsi:type="dcterms:W3CDTF">2024-09-05T20:09:12Z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oduct">
    <vt:lpwstr/>
  </property>
  <property fmtid="{D5CDD505-2E9C-101B-9397-08002B2CF9AE}" pid="3" name="Event1">
    <vt:lpwstr>622;#Unassigned|2c8af875-f38a-40b8-a0a9-056aed3fc8c0</vt:lpwstr>
  </property>
  <property fmtid="{D5CDD505-2E9C-101B-9397-08002B2CF9AE}" pid="4" name="Audience">
    <vt:lpwstr/>
  </property>
  <property fmtid="{D5CDD505-2E9C-101B-9397-08002B2CF9AE}" pid="5" name="Event Venue">
    <vt:lpwstr/>
  </property>
  <property fmtid="{D5CDD505-2E9C-101B-9397-08002B2CF9AE}" pid="6" name="Track">
    <vt:lpwstr/>
  </property>
  <property fmtid="{D5CDD505-2E9C-101B-9397-08002B2CF9AE}" pid="7" name="Event Location">
    <vt:lpwstr/>
  </property>
  <property fmtid="{D5CDD505-2E9C-101B-9397-08002B2CF9AE}" pid="8" name="Campaign">
    <vt:lpwstr/>
  </property>
  <property fmtid="{D5CDD505-2E9C-101B-9397-08002B2CF9AE}" pid="9" name="IsMyDocuments">
    <vt:bool>true</vt:bool>
  </property>
  <property fmtid="{D5CDD505-2E9C-101B-9397-08002B2CF9AE}" pid="10" name="MSIP_Label_f42aa342-8706-4288-bd11-ebb85995028c_Enabled">
    <vt:lpwstr>True</vt:lpwstr>
  </property>
  <property fmtid="{D5CDD505-2E9C-101B-9397-08002B2CF9AE}" pid="11" name="MSIP_Label_f42aa342-8706-4288-bd11-ebb85995028c_SiteId">
    <vt:lpwstr>72f988bf-86f1-41af-91ab-2d7cd011db47</vt:lpwstr>
  </property>
  <property fmtid="{D5CDD505-2E9C-101B-9397-08002B2CF9AE}" pid="12" name="MSIP_Label_f42aa342-8706-4288-bd11-ebb85995028c_Ref">
    <vt:lpwstr>https://api.informationprotection.azure.com/api/72f988bf-86f1-41af-91ab-2d7cd011db47</vt:lpwstr>
  </property>
  <property fmtid="{D5CDD505-2E9C-101B-9397-08002B2CF9AE}" pid="13" name="MSIP_Label_f42aa342-8706-4288-bd11-ebb85995028c_SetDate">
    <vt:lpwstr>2017-08-29T14:27:20.8568347-07:00</vt:lpwstr>
  </property>
  <property fmtid="{D5CDD505-2E9C-101B-9397-08002B2CF9AE}" pid="14" name="MSIP_Label_f42aa342-8706-4288-bd11-ebb85995028c_Name">
    <vt:lpwstr>General</vt:lpwstr>
  </property>
  <property fmtid="{D5CDD505-2E9C-101B-9397-08002B2CF9AE}" pid="15" name="MSIP_Label_f42aa342-8706-4288-bd11-ebb85995028c_Extended_MSFT_Method">
    <vt:lpwstr>Automatic</vt:lpwstr>
  </property>
  <property fmtid="{D5CDD505-2E9C-101B-9397-08002B2CF9AE}" pid="16" name="Sensitivity">
    <vt:lpwstr>General</vt:lpwstr>
  </property>
  <property fmtid="{D5CDD505-2E9C-101B-9397-08002B2CF9AE}" pid="17" name="MediaServiceImageTags">
    <vt:lpwstr/>
  </property>
  <property fmtid="{D5CDD505-2E9C-101B-9397-08002B2CF9AE}" pid="18" name="ContentTypeId">
    <vt:lpwstr>0x01010014925C27B3ADB5469B06FE7A435DCE3F</vt:lpwstr>
  </property>
</Properties>
</file>